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97" r:id="rId5"/>
    <p:sldId id="298" r:id="rId6"/>
    <p:sldId id="299" r:id="rId7"/>
    <p:sldId id="264" r:id="rId8"/>
    <p:sldId id="300" r:id="rId9"/>
    <p:sldId id="266" r:id="rId10"/>
    <p:sldId id="301" r:id="rId11"/>
    <p:sldId id="302" r:id="rId12"/>
    <p:sldId id="269" r:id="rId13"/>
    <p:sldId id="271" r:id="rId14"/>
    <p:sldId id="303" r:id="rId15"/>
    <p:sldId id="304" r:id="rId16"/>
    <p:sldId id="274" r:id="rId17"/>
    <p:sldId id="305" r:id="rId18"/>
    <p:sldId id="275" r:id="rId19"/>
    <p:sldId id="276" r:id="rId20"/>
    <p:sldId id="286" r:id="rId21"/>
    <p:sldId id="288" r:id="rId2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2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ACA7-54FA-4FCC-8254-A872E88C6B43}" type="datetimeFigureOut">
              <a:rPr kumimoji="1" lang="ja-JP" altLang="en-US" smtClean="0"/>
              <a:t>2015/11/4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C20A-1176-4ED3-A868-AD8E54EC1B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214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ACA7-54FA-4FCC-8254-A872E88C6B43}" type="datetimeFigureOut">
              <a:rPr kumimoji="1" lang="ja-JP" altLang="en-US" smtClean="0"/>
              <a:t>2015/11/4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C20A-1176-4ED3-A868-AD8E54EC1B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498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ACA7-54FA-4FCC-8254-A872E88C6B43}" type="datetimeFigureOut">
              <a:rPr kumimoji="1" lang="ja-JP" altLang="en-US" smtClean="0"/>
              <a:t>2015/11/4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C20A-1176-4ED3-A868-AD8E54EC1B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33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ACA7-54FA-4FCC-8254-A872E88C6B43}" type="datetimeFigureOut">
              <a:rPr kumimoji="1" lang="ja-JP" altLang="en-US" smtClean="0"/>
              <a:t>2015/11/4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C20A-1176-4ED3-A868-AD8E54EC1B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9841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ACA7-54FA-4FCC-8254-A872E88C6B43}" type="datetimeFigureOut">
              <a:rPr kumimoji="1" lang="ja-JP" altLang="en-US" smtClean="0"/>
              <a:t>2015/11/4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C20A-1176-4ED3-A868-AD8E54EC1B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087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ACA7-54FA-4FCC-8254-A872E88C6B43}" type="datetimeFigureOut">
              <a:rPr kumimoji="1" lang="ja-JP" altLang="en-US" smtClean="0"/>
              <a:t>2015/11/4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C20A-1176-4ED3-A868-AD8E54EC1B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557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ACA7-54FA-4FCC-8254-A872E88C6B43}" type="datetimeFigureOut">
              <a:rPr kumimoji="1" lang="ja-JP" altLang="en-US" smtClean="0"/>
              <a:t>2015/11/4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C20A-1176-4ED3-A868-AD8E54EC1B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908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ACA7-54FA-4FCC-8254-A872E88C6B43}" type="datetimeFigureOut">
              <a:rPr kumimoji="1" lang="ja-JP" altLang="en-US" smtClean="0"/>
              <a:t>2015/11/4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C20A-1176-4ED3-A868-AD8E54EC1B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013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ACA7-54FA-4FCC-8254-A872E88C6B43}" type="datetimeFigureOut">
              <a:rPr kumimoji="1" lang="ja-JP" altLang="en-US" smtClean="0"/>
              <a:t>2015/11/4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C20A-1176-4ED3-A868-AD8E54EC1B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467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ACA7-54FA-4FCC-8254-A872E88C6B43}" type="datetimeFigureOut">
              <a:rPr kumimoji="1" lang="ja-JP" altLang="en-US" smtClean="0"/>
              <a:t>2015/11/4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C20A-1176-4ED3-A868-AD8E54EC1B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1849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プレースホルダーまでドラッグするかアイコンをクリックして図を追加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ACA7-54FA-4FCC-8254-A872E88C6B43}" type="datetimeFigureOut">
              <a:rPr kumimoji="1" lang="ja-JP" altLang="en-US" smtClean="0"/>
              <a:t>2015/11/4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C20A-1176-4ED3-A868-AD8E54EC1B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236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BACA7-54FA-4FCC-8254-A872E88C6B43}" type="datetimeFigureOut">
              <a:rPr kumimoji="1" lang="ja-JP" altLang="en-US" smtClean="0"/>
              <a:t>2015/11/4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2C20A-1176-4ED3-A868-AD8E54EC1B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079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23417" cy="60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996985" y="6584187"/>
            <a:ext cx="31470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©</a:t>
            </a:r>
            <a:r>
              <a:rPr kumimoji="1" lang="ja-JP" altLang="en-US" sz="1050" dirty="0" smtClean="0"/>
              <a:t>日本周産期・新生児医学会　新生児蘇生法委員会</a:t>
            </a:r>
            <a:endParaRPr kumimoji="1" lang="ja-JP" altLang="en-US" sz="105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0" y="6558185"/>
            <a:ext cx="9144000" cy="0"/>
          </a:xfrm>
          <a:prstGeom prst="line">
            <a:avLst/>
          </a:prstGeom>
          <a:ln>
            <a:solidFill>
              <a:srgbClr val="E12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3528" y="2060849"/>
            <a:ext cx="8134672" cy="1539602"/>
          </a:xfrm>
        </p:spPr>
        <p:txBody>
          <a:bodyPr/>
          <a:lstStyle/>
          <a:p>
            <a:r>
              <a:rPr lang="ja-JP" altLang="en-US" dirty="0"/>
              <a:t>日本版新生児蘇生法ガイドライン</a:t>
            </a:r>
            <a:r>
              <a:rPr lang="en-US" altLang="ja-JP" dirty="0"/>
              <a:t>2015</a:t>
            </a:r>
            <a:r>
              <a:rPr lang="ja-JP" altLang="en-US" dirty="0"/>
              <a:t>改正点のポイント</a:t>
            </a:r>
            <a:endParaRPr lang="ja-JP" alt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835696" y="4221088"/>
            <a:ext cx="60486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dirty="0"/>
              <a:t>日本周産期・新生児医学会</a:t>
            </a:r>
            <a:endParaRPr lang="en-US" altLang="ja-JP" sz="3200" dirty="0"/>
          </a:p>
          <a:p>
            <a:pPr algn="ctr"/>
            <a:r>
              <a:rPr lang="ja-JP" altLang="en-US" sz="3200" dirty="0"/>
              <a:t>新生児</a:t>
            </a:r>
            <a:r>
              <a:rPr lang="ja-JP" altLang="en-US" sz="3200" dirty="0" smtClean="0"/>
              <a:t>蘇生法委員会</a:t>
            </a:r>
            <a:endParaRPr lang="ja-JP" altLang="en-US" sz="3200" dirty="0"/>
          </a:p>
          <a:p>
            <a:endParaRPr lang="ja-JP" altLang="en-US" dirty="0"/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897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187" y="1248785"/>
            <a:ext cx="4064531" cy="491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23417" cy="60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364991" y="371017"/>
            <a:ext cx="6860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生後</a:t>
            </a:r>
            <a:r>
              <a:rPr kumimoji="0" lang="en-US" altLang="ja-JP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60</a:t>
            </a:r>
            <a:r>
              <a:rPr kumimoji="0" lang="ja-JP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秒以内の時間軸の表示 </a:t>
            </a:r>
            <a:endParaRPr kumimoji="0" lang="en-US" altLang="ja-JP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96985" y="6584187"/>
            <a:ext cx="31470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©</a:t>
            </a:r>
            <a:r>
              <a:rPr kumimoji="1" lang="ja-JP" altLang="en-US" sz="1050" dirty="0" smtClean="0"/>
              <a:t>日本周産期・新生児医学会　新生児蘇生法委員会</a:t>
            </a:r>
            <a:endParaRPr kumimoji="1" lang="ja-JP" altLang="en-US" sz="1050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0" y="6558185"/>
            <a:ext cx="9144000" cy="0"/>
          </a:xfrm>
          <a:prstGeom prst="line">
            <a:avLst/>
          </a:prstGeom>
          <a:ln>
            <a:solidFill>
              <a:srgbClr val="E12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グループ化 19"/>
          <p:cNvGrpSpPr/>
          <p:nvPr/>
        </p:nvGrpSpPr>
        <p:grpSpPr>
          <a:xfrm>
            <a:off x="323528" y="1508094"/>
            <a:ext cx="4471549" cy="4657210"/>
            <a:chOff x="-684584" y="1486307"/>
            <a:chExt cx="4572887" cy="4944658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84584" y="1486307"/>
              <a:ext cx="4213429" cy="4922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正方形/長方形 13"/>
            <p:cNvSpPr/>
            <p:nvPr/>
          </p:nvSpPr>
          <p:spPr>
            <a:xfrm>
              <a:off x="3047957" y="3669564"/>
              <a:ext cx="720080" cy="2739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3131840" y="1905336"/>
              <a:ext cx="636197" cy="2520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3012332" y="3959526"/>
              <a:ext cx="875971" cy="1878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2339752" y="4581128"/>
              <a:ext cx="1068245" cy="1827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2591401" y="4415073"/>
              <a:ext cx="576064" cy="190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1043608" y="6385246"/>
              <a:ext cx="72008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ボックス 24"/>
          <p:cNvSpPr txBox="1"/>
          <p:nvPr/>
        </p:nvSpPr>
        <p:spPr>
          <a:xfrm>
            <a:off x="451764" y="1537628"/>
            <a:ext cx="1167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NCPR2010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アルゴリズム</a:t>
            </a:r>
            <a:endParaRPr kumimoji="1" lang="ja-JP" alt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1554912" y="4505122"/>
            <a:ext cx="1009228" cy="532991"/>
          </a:xfrm>
          <a:prstGeom prst="ellipse">
            <a:avLst/>
          </a:prstGeom>
          <a:noFill/>
          <a:ln w="5715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5868438" y="4419488"/>
            <a:ext cx="1656184" cy="720080"/>
          </a:xfrm>
          <a:prstGeom prst="ellipse">
            <a:avLst/>
          </a:prstGeom>
          <a:noFill/>
          <a:ln w="5715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28" name="直線コネクタ 27"/>
          <p:cNvCxnSpPr>
            <a:endCxn id="27" idx="2"/>
          </p:cNvCxnSpPr>
          <p:nvPr/>
        </p:nvCxnSpPr>
        <p:spPr>
          <a:xfrm>
            <a:off x="2791910" y="4763706"/>
            <a:ext cx="3076528" cy="15822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headEnd type="non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2" name="テキスト ボックス 31"/>
          <p:cNvSpPr txBox="1"/>
          <p:nvPr/>
        </p:nvSpPr>
        <p:spPr>
          <a:xfrm>
            <a:off x="1736253" y="6165304"/>
            <a:ext cx="5657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人工呼吸の開始は遅くとも</a:t>
            </a:r>
            <a:r>
              <a:rPr kumimoji="1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60</a:t>
            </a:r>
            <a:r>
              <a:rPr kumimoji="1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秒以内に　！</a:t>
            </a: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2382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21230"/>
            <a:ext cx="4064531" cy="491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図形グループ 28"/>
          <p:cNvGrpSpPr/>
          <p:nvPr/>
        </p:nvGrpSpPr>
        <p:grpSpPr>
          <a:xfrm>
            <a:off x="4716016" y="2039318"/>
            <a:ext cx="3970911" cy="1742257"/>
            <a:chOff x="4711849" y="1985021"/>
            <a:chExt cx="3970911" cy="1742257"/>
          </a:xfrm>
        </p:grpSpPr>
        <p:pic>
          <p:nvPicPr>
            <p:cNvPr id="20" name="図 19" descr="丸32010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849" y="2306574"/>
              <a:ext cx="3970911" cy="1420704"/>
            </a:xfrm>
            <a:prstGeom prst="rect">
              <a:avLst/>
            </a:prstGeom>
          </p:spPr>
        </p:pic>
        <p:sp>
          <p:nvSpPr>
            <p:cNvPr id="21" name="テキスト ボックス 20"/>
            <p:cNvSpPr txBox="1"/>
            <p:nvPr/>
          </p:nvSpPr>
          <p:spPr>
            <a:xfrm>
              <a:off x="5102837" y="1985021"/>
              <a:ext cx="1497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NCPR2010 </a:t>
              </a:r>
              <a:endParaRPr kumimoji="1" lang="ja-JP" altLang="en-US" sz="2400" dirty="0"/>
            </a:p>
          </p:txBody>
        </p:sp>
      </p:grpSp>
      <p:grpSp>
        <p:nvGrpSpPr>
          <p:cNvPr id="12" name="図形グループ 32"/>
          <p:cNvGrpSpPr/>
          <p:nvPr/>
        </p:nvGrpSpPr>
        <p:grpSpPr>
          <a:xfrm>
            <a:off x="1443317" y="3561735"/>
            <a:ext cx="7036231" cy="2956144"/>
            <a:chOff x="1443317" y="3436088"/>
            <a:chExt cx="7036231" cy="2956144"/>
          </a:xfrm>
        </p:grpSpPr>
        <p:grpSp>
          <p:nvGrpSpPr>
            <p:cNvPr id="13" name="図形グループ 33"/>
            <p:cNvGrpSpPr/>
            <p:nvPr/>
          </p:nvGrpSpPr>
          <p:grpSpPr>
            <a:xfrm>
              <a:off x="1443317" y="3436088"/>
              <a:ext cx="7036231" cy="2956144"/>
              <a:chOff x="1443317" y="3436088"/>
              <a:chExt cx="7036231" cy="2956144"/>
            </a:xfrm>
          </p:grpSpPr>
          <p:pic>
            <p:nvPicPr>
              <p:cNvPr id="15" name="図 14" descr="丸3.tif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1402" y="4690510"/>
                <a:ext cx="3558146" cy="1701722"/>
              </a:xfrm>
              <a:prstGeom prst="rect">
                <a:avLst/>
              </a:prstGeom>
            </p:spPr>
          </p:pic>
          <p:sp>
            <p:nvSpPr>
              <p:cNvPr id="16" name="円/楕円 15"/>
              <p:cNvSpPr/>
              <p:nvPr/>
            </p:nvSpPr>
            <p:spPr>
              <a:xfrm>
                <a:off x="1443317" y="4334733"/>
                <a:ext cx="1561687" cy="735607"/>
              </a:xfrm>
              <a:prstGeom prst="ellipse">
                <a:avLst/>
              </a:prstGeom>
              <a:noFill/>
              <a:ln w="57150" cmpd="sng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7" name="直線コネクタ 16"/>
              <p:cNvCxnSpPr/>
              <p:nvPr/>
            </p:nvCxnSpPr>
            <p:spPr>
              <a:xfrm>
                <a:off x="3124083" y="4853419"/>
                <a:ext cx="1757644" cy="775478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/>
              <p:cNvCxnSpPr/>
              <p:nvPr/>
            </p:nvCxnSpPr>
            <p:spPr>
              <a:xfrm>
                <a:off x="6700475" y="3436088"/>
                <a:ext cx="0" cy="1462888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直線コネクタ 13"/>
            <p:cNvCxnSpPr/>
            <p:nvPr/>
          </p:nvCxnSpPr>
          <p:spPr>
            <a:xfrm flipH="1">
              <a:off x="5527405" y="6012102"/>
              <a:ext cx="2583663" cy="0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正方形/長方形 21"/>
          <p:cNvSpPr/>
          <p:nvPr/>
        </p:nvSpPr>
        <p:spPr>
          <a:xfrm>
            <a:off x="4704141" y="2845471"/>
            <a:ext cx="288032" cy="51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42898" y="4852403"/>
            <a:ext cx="504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③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23417" cy="60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テキスト ボックス 24"/>
          <p:cNvSpPr txBox="1"/>
          <p:nvPr/>
        </p:nvSpPr>
        <p:spPr>
          <a:xfrm>
            <a:off x="1490081" y="270941"/>
            <a:ext cx="671615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/>
              <a:t>心電図（</a:t>
            </a:r>
            <a:r>
              <a:rPr lang="en-US" altLang="ja-JP" sz="4000" dirty="0"/>
              <a:t>ECG)</a:t>
            </a:r>
            <a:r>
              <a:rPr lang="ja-JP" altLang="en-US" sz="4000" dirty="0"/>
              <a:t>モニターについて </a:t>
            </a:r>
            <a:endParaRPr lang="en-US" altLang="ja-JP" sz="4000" dirty="0"/>
          </a:p>
          <a:p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996985" y="6584187"/>
            <a:ext cx="31470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©</a:t>
            </a:r>
            <a:r>
              <a:rPr kumimoji="1" lang="ja-JP" altLang="en-US" sz="1050" dirty="0" smtClean="0"/>
              <a:t>日本周産期・新生児医学会　新生児蘇生法委員会</a:t>
            </a:r>
            <a:endParaRPr kumimoji="1" lang="ja-JP" altLang="en-US" sz="1050" dirty="0"/>
          </a:p>
        </p:txBody>
      </p:sp>
      <p:cxnSp>
        <p:nvCxnSpPr>
          <p:cNvPr id="27" name="直線コネクタ 26"/>
          <p:cNvCxnSpPr/>
          <p:nvPr/>
        </p:nvCxnSpPr>
        <p:spPr>
          <a:xfrm>
            <a:off x="0" y="6558185"/>
            <a:ext cx="9144000" cy="0"/>
          </a:xfrm>
          <a:prstGeom prst="line">
            <a:avLst/>
          </a:prstGeom>
          <a:ln>
            <a:solidFill>
              <a:srgbClr val="E12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9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23417" cy="60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996985" y="6584187"/>
            <a:ext cx="31470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©</a:t>
            </a:r>
            <a:r>
              <a:rPr kumimoji="1" lang="ja-JP" altLang="en-US" sz="1050" dirty="0" smtClean="0"/>
              <a:t>日本周産期・新生児医学会　新生児蘇生法委員会</a:t>
            </a:r>
            <a:endParaRPr kumimoji="1" lang="ja-JP" altLang="en-US" sz="105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0" y="6558185"/>
            <a:ext cx="9144000" cy="0"/>
          </a:xfrm>
          <a:prstGeom prst="line">
            <a:avLst/>
          </a:prstGeom>
          <a:ln>
            <a:solidFill>
              <a:srgbClr val="E12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490579" y="188640"/>
            <a:ext cx="8041861" cy="1152128"/>
          </a:xfrm>
        </p:spPr>
        <p:txBody>
          <a:bodyPr/>
          <a:lstStyle/>
          <a:p>
            <a:r>
              <a:rPr lang="ja-JP" altLang="en-US" sz="3200" dirty="0"/>
              <a:t>心拍確認に</a:t>
            </a:r>
            <a:r>
              <a:rPr lang="ja-JP" altLang="en-US" sz="3200" dirty="0" smtClean="0"/>
              <a:t>おける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>ECG</a:t>
            </a:r>
            <a:r>
              <a:rPr lang="ja-JP" altLang="en-US" sz="3200" dirty="0" smtClean="0"/>
              <a:t>と</a:t>
            </a:r>
            <a:r>
              <a:rPr lang="ja-JP" altLang="en-US" sz="3200" dirty="0"/>
              <a:t>パルスオキシメータまたは聴診の比較</a:t>
            </a:r>
            <a:endParaRPr lang="ja-JP" altLang="en-US" sz="3200" dirty="0">
              <a:latin typeface="Calibri" charset="0"/>
              <a:ea typeface="ＭＳ Ｐゴシック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1586" y="2256540"/>
            <a:ext cx="184667" cy="646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sz="3600" dirty="0"/>
          </a:p>
        </p:txBody>
      </p:sp>
      <p:sp>
        <p:nvSpPr>
          <p:cNvPr id="9" name="正方形/長方形 8"/>
          <p:cNvSpPr/>
          <p:nvPr/>
        </p:nvSpPr>
        <p:spPr>
          <a:xfrm>
            <a:off x="295323" y="1624650"/>
            <a:ext cx="866778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3200" dirty="0"/>
              <a:t>推奨と</a:t>
            </a:r>
            <a:r>
              <a:rPr lang="ja-JP" altLang="en-US" sz="3200" dirty="0" smtClean="0"/>
              <a:t>提案</a:t>
            </a:r>
            <a:endParaRPr lang="en-US" altLang="ja-JP" sz="3200" dirty="0" smtClean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蘇生を必要とする児において、迅速かつ正確な心拍測定のために</a:t>
            </a:r>
            <a:r>
              <a:rPr lang="en-US" altLang="ja-JP" sz="3200" dirty="0"/>
              <a:t>ECG</a:t>
            </a:r>
            <a:r>
              <a:rPr lang="ja-JP" altLang="en-US" sz="3200" dirty="0"/>
              <a:t>モニターを使用しても良い。</a:t>
            </a:r>
            <a:endParaRPr lang="en-US" altLang="ja-JP" sz="3200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317510" y="1600200"/>
            <a:ext cx="85160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307484" y="5813800"/>
            <a:ext cx="85160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52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23417" cy="60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996985" y="6584187"/>
            <a:ext cx="31470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©</a:t>
            </a:r>
            <a:r>
              <a:rPr kumimoji="1" lang="ja-JP" altLang="en-US" sz="1050" dirty="0" smtClean="0"/>
              <a:t>日本周産期・新生児医学会　新生児蘇生法委員会</a:t>
            </a:r>
            <a:endParaRPr kumimoji="1" lang="ja-JP" altLang="en-US" sz="105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0" y="6558185"/>
            <a:ext cx="9144000" cy="0"/>
          </a:xfrm>
          <a:prstGeom prst="line">
            <a:avLst/>
          </a:prstGeom>
          <a:ln>
            <a:solidFill>
              <a:srgbClr val="E12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2443887" y="476672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/>
              <a:t>心拍評価の重要性</a:t>
            </a:r>
            <a:endParaRPr lang="en-US" altLang="ja-JP" sz="4000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 bwMode="auto">
          <a:xfrm>
            <a:off x="457200" y="1936642"/>
            <a:ext cx="8229600" cy="367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 smtClean="0"/>
              <a:t>　</a:t>
            </a:r>
            <a:r>
              <a:rPr lang="ja-JP" altLang="en-US" dirty="0" smtClean="0">
                <a:solidFill>
                  <a:schemeClr val="tx1"/>
                </a:solidFill>
              </a:rPr>
              <a:t>心拍数は介入の変更またはより進んだケアの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</a:rPr>
              <a:t>必要性を決定する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l"/>
            <a:endParaRPr lang="en-US" altLang="ja-JP" dirty="0" smtClean="0"/>
          </a:p>
          <a:p>
            <a:pPr algn="l"/>
            <a:r>
              <a:rPr lang="ja-JP" altLang="en-US" dirty="0" smtClean="0"/>
              <a:t>　　</a:t>
            </a:r>
            <a:r>
              <a:rPr lang="en-US" altLang="ja-JP" dirty="0" err="1" smtClean="0">
                <a:solidFill>
                  <a:srgbClr val="000000"/>
                </a:solidFill>
              </a:rPr>
              <a:t>i</a:t>
            </a:r>
            <a:r>
              <a:rPr lang="en-US" altLang="ja-JP" dirty="0" smtClean="0">
                <a:solidFill>
                  <a:srgbClr val="000000"/>
                </a:solidFill>
              </a:rPr>
              <a:t>. </a:t>
            </a:r>
            <a:r>
              <a:rPr lang="ja-JP" altLang="en-US" dirty="0" smtClean="0">
                <a:solidFill>
                  <a:srgbClr val="000000"/>
                </a:solidFill>
              </a:rPr>
              <a:t>過大評価</a:t>
            </a:r>
            <a:r>
              <a:rPr lang="en-US" altLang="ja-JP" dirty="0" smtClean="0">
                <a:solidFill>
                  <a:srgbClr val="000000"/>
                </a:solidFill>
              </a:rPr>
              <a:t>     </a:t>
            </a:r>
            <a:r>
              <a:rPr lang="ja-JP" altLang="en-US" dirty="0" smtClean="0">
                <a:solidFill>
                  <a:srgbClr val="000000"/>
                </a:solidFill>
              </a:rPr>
              <a:t>必要な介入の遅れ</a:t>
            </a:r>
          </a:p>
          <a:p>
            <a:pPr algn="l"/>
            <a:endParaRPr lang="en-US" altLang="ja-JP" dirty="0" smtClean="0"/>
          </a:p>
          <a:p>
            <a:pPr algn="l"/>
            <a:r>
              <a:rPr lang="ja-JP" altLang="en-US" dirty="0" smtClean="0"/>
              <a:t>　　</a:t>
            </a:r>
            <a:endParaRPr lang="en-US" altLang="ja-JP" dirty="0" smtClean="0"/>
          </a:p>
          <a:p>
            <a:pPr algn="l"/>
            <a:endParaRPr lang="en-US" altLang="ja-JP" dirty="0" smtClean="0"/>
          </a:p>
          <a:p>
            <a:pPr algn="l"/>
            <a:r>
              <a:rPr lang="ja-JP" altLang="en-US" dirty="0" smtClean="0"/>
              <a:t>　　</a:t>
            </a:r>
            <a:r>
              <a:rPr lang="en-US" altLang="ja-JP" dirty="0" smtClean="0">
                <a:solidFill>
                  <a:srgbClr val="000000"/>
                </a:solidFill>
              </a:rPr>
              <a:t>ii.</a:t>
            </a:r>
            <a:r>
              <a:rPr lang="ja-JP" altLang="en-US" dirty="0" smtClean="0">
                <a:solidFill>
                  <a:srgbClr val="000000"/>
                </a:solidFill>
              </a:rPr>
              <a:t>過小評価　　不必要な介入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algn="l"/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88550" y="4010673"/>
            <a:ext cx="496370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人工呼吸・胸骨圧迫の遅れ　！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2123728" y="1196752"/>
            <a:ext cx="49685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2123728" y="404664"/>
            <a:ext cx="49685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86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21" y="909165"/>
            <a:ext cx="3839947" cy="564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23417" cy="60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996985" y="6584187"/>
            <a:ext cx="31470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©</a:t>
            </a:r>
            <a:r>
              <a:rPr kumimoji="1" lang="ja-JP" altLang="en-US" sz="1050" dirty="0" smtClean="0"/>
              <a:t>日本周産期・新生児医学会　新生児蘇生法委員会</a:t>
            </a:r>
            <a:endParaRPr kumimoji="1" lang="ja-JP" altLang="en-US" sz="105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0" y="6558185"/>
            <a:ext cx="9144000" cy="0"/>
          </a:xfrm>
          <a:prstGeom prst="line">
            <a:avLst/>
          </a:prstGeom>
          <a:ln>
            <a:solidFill>
              <a:srgbClr val="E12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2627784" y="118538"/>
            <a:ext cx="38779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換気の有効性の評価</a:t>
            </a:r>
            <a:endParaRPr kumimoji="1" lang="ja-JP" altLang="en-US" sz="3200" dirty="0"/>
          </a:p>
        </p:txBody>
      </p:sp>
      <p:sp>
        <p:nvSpPr>
          <p:cNvPr id="9" name="左矢印 8"/>
          <p:cNvSpPr/>
          <p:nvPr/>
        </p:nvSpPr>
        <p:spPr>
          <a:xfrm rot="16200000">
            <a:off x="6178233" y="3108727"/>
            <a:ext cx="1183926" cy="63000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1475656" y="2742882"/>
            <a:ext cx="1657248" cy="735607"/>
          </a:xfrm>
          <a:prstGeom prst="ellipse">
            <a:avLst/>
          </a:prstGeom>
          <a:noFill/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/>
          <p:nvPr/>
        </p:nvCxnSpPr>
        <p:spPr>
          <a:xfrm>
            <a:off x="2803626" y="3466289"/>
            <a:ext cx="2355866" cy="931333"/>
          </a:xfrm>
          <a:prstGeom prst="line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グループ化 20"/>
          <p:cNvGrpSpPr/>
          <p:nvPr/>
        </p:nvGrpSpPr>
        <p:grpSpPr>
          <a:xfrm>
            <a:off x="5245602" y="4293096"/>
            <a:ext cx="3142822" cy="1243300"/>
            <a:chOff x="5292080" y="4129916"/>
            <a:chExt cx="3142822" cy="12433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4608213"/>
              <a:ext cx="3011439" cy="765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テキスト ボックス 1"/>
            <p:cNvSpPr txBox="1"/>
            <p:nvPr/>
          </p:nvSpPr>
          <p:spPr>
            <a:xfrm>
              <a:off x="5292080" y="4129916"/>
              <a:ext cx="12747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 smtClean="0"/>
                <a:t>2015</a:t>
              </a:r>
              <a:r>
                <a:rPr kumimoji="1" lang="ja-JP" altLang="en-US" sz="2800" b="1" dirty="0" smtClean="0"/>
                <a:t>版</a:t>
              </a:r>
              <a:endParaRPr kumimoji="1" lang="ja-JP" altLang="en-US" sz="2800" b="1" dirty="0"/>
            </a:p>
          </p:txBody>
        </p:sp>
        <p:cxnSp>
          <p:nvCxnSpPr>
            <p:cNvPr id="20" name="直線コネクタ 19"/>
            <p:cNvCxnSpPr/>
            <p:nvPr/>
          </p:nvCxnSpPr>
          <p:spPr>
            <a:xfrm>
              <a:off x="7144572" y="4955089"/>
              <a:ext cx="1290330" cy="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18998"/>
            <a:ext cx="2376264" cy="74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テキスト ボックス 25"/>
          <p:cNvSpPr txBox="1"/>
          <p:nvPr/>
        </p:nvSpPr>
        <p:spPr>
          <a:xfrm>
            <a:off x="5531854" y="1412776"/>
            <a:ext cx="1276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2010</a:t>
            </a:r>
            <a:r>
              <a:rPr kumimoji="1" lang="ja-JP" altLang="en-US" sz="2800" b="1" dirty="0" smtClean="0"/>
              <a:t>版</a:t>
            </a:r>
            <a:endParaRPr kumimoji="1" lang="ja-JP" altLang="en-US" sz="28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1210440" y="1638708"/>
            <a:ext cx="324036" cy="280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39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23417" cy="60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996985" y="6584187"/>
            <a:ext cx="31470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©</a:t>
            </a:r>
            <a:r>
              <a:rPr kumimoji="1" lang="ja-JP" altLang="en-US" sz="1050" dirty="0" smtClean="0"/>
              <a:t>日本周産期・新生児医学会　新生児蘇生法委員会</a:t>
            </a:r>
            <a:endParaRPr kumimoji="1" lang="ja-JP" altLang="en-US" sz="105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0" y="6558185"/>
            <a:ext cx="9144000" cy="0"/>
          </a:xfrm>
          <a:prstGeom prst="line">
            <a:avLst/>
          </a:prstGeom>
          <a:ln>
            <a:solidFill>
              <a:srgbClr val="E12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1552328" y="118538"/>
            <a:ext cx="61350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人工呼吸・胸骨圧迫中の酸素濃度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98533" y="1216695"/>
            <a:ext cx="387798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/>
              <a:t>人工呼吸開始時の酸素濃度</a:t>
            </a:r>
            <a:endParaRPr kumimoji="1" lang="en-US" altLang="ja-JP" sz="2400" dirty="0" smtClean="0"/>
          </a:p>
          <a:p>
            <a:pPr algn="ctr"/>
            <a:r>
              <a:rPr lang="en-US" altLang="ja-JP" sz="2400" dirty="0" smtClean="0"/>
              <a:t>⇩</a:t>
            </a:r>
            <a:endParaRPr lang="en-US" altLang="ja-JP" sz="2400" dirty="0"/>
          </a:p>
          <a:p>
            <a:pPr algn="ctr"/>
            <a:r>
              <a:rPr kumimoji="1" lang="ja-JP" altLang="en-US" sz="2400" dirty="0" smtClean="0"/>
              <a:t>空気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82969" y="3388854"/>
            <a:ext cx="3821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NCPR2010</a:t>
            </a:r>
          </a:p>
          <a:p>
            <a:r>
              <a:rPr lang="en-US" altLang="ja-JP" sz="2400" dirty="0" smtClean="0"/>
              <a:t>  </a:t>
            </a:r>
            <a:r>
              <a:rPr lang="ja-JP" altLang="en-US" sz="2400" dirty="0" smtClean="0"/>
              <a:t>速やかに</a:t>
            </a:r>
            <a:r>
              <a:rPr lang="en-US" altLang="ja-JP" sz="2400" dirty="0" smtClean="0"/>
              <a:t>100</a:t>
            </a:r>
            <a:r>
              <a:rPr lang="ja-JP" altLang="en-US" sz="2400" dirty="0" smtClean="0"/>
              <a:t>％酸素で換気</a:t>
            </a:r>
            <a:endParaRPr kumimoji="1" lang="en-US" altLang="ja-JP" sz="24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15466" y="2636912"/>
            <a:ext cx="3877985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FFFF00"/>
                </a:solidFill>
              </a:rPr>
              <a:t>胸骨圧迫開始時の酸素濃度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68163" y="4341861"/>
            <a:ext cx="441234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NCPR2015</a:t>
            </a:r>
          </a:p>
          <a:p>
            <a:r>
              <a:rPr lang="en-US" altLang="ja-JP" sz="2400" dirty="0" smtClean="0"/>
              <a:t>  </a:t>
            </a:r>
            <a:r>
              <a:rPr lang="ja-JP" altLang="en-US" sz="2400" dirty="0" smtClean="0"/>
              <a:t>胸骨</a:t>
            </a:r>
            <a:r>
              <a:rPr lang="ja-JP" altLang="en-US" sz="2400" dirty="0"/>
              <a:t>圧迫中の酸素投与が推奨。</a:t>
            </a:r>
            <a:endParaRPr lang="en-US" altLang="ja-JP" sz="2400" dirty="0"/>
          </a:p>
          <a:p>
            <a:r>
              <a:rPr lang="ja-JP" altLang="en-US" sz="2400" dirty="0"/>
              <a:t>酸素濃度を上げることが堅実で</a:t>
            </a:r>
            <a:endParaRPr lang="en-US" altLang="ja-JP" sz="2400" dirty="0"/>
          </a:p>
          <a:p>
            <a:r>
              <a:rPr lang="ja-JP" altLang="en-US" sz="2400" dirty="0" smtClean="0"/>
              <a:t>自己</a:t>
            </a:r>
            <a:r>
              <a:rPr lang="ja-JP" altLang="en-US" sz="2400" dirty="0"/>
              <a:t>心拍が再開すれば、</a:t>
            </a:r>
            <a:endParaRPr lang="en-US" altLang="ja-JP" sz="2400" dirty="0"/>
          </a:p>
          <a:p>
            <a:r>
              <a:rPr lang="ja-JP" altLang="en-US" sz="2400" dirty="0">
                <a:solidFill>
                  <a:srgbClr val="FF0000"/>
                </a:solidFill>
              </a:rPr>
              <a:t>速やかに酸素濃度を調整する。</a:t>
            </a:r>
            <a:endParaRPr lang="en-US" altLang="ja-JP" sz="2400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60" y="923133"/>
            <a:ext cx="3678532" cy="561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1105264" y="1582610"/>
            <a:ext cx="324036" cy="280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279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23417" cy="60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996985" y="6584187"/>
            <a:ext cx="31470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©</a:t>
            </a:r>
            <a:r>
              <a:rPr kumimoji="1" lang="ja-JP" altLang="en-US" sz="1050" dirty="0" smtClean="0"/>
              <a:t>日本周産期・新生児医学会　新生児蘇生法委員会</a:t>
            </a:r>
            <a:endParaRPr kumimoji="1" lang="ja-JP" altLang="en-US" sz="105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0" y="6558185"/>
            <a:ext cx="9144000" cy="0"/>
          </a:xfrm>
          <a:prstGeom prst="line">
            <a:avLst/>
          </a:prstGeom>
          <a:ln>
            <a:solidFill>
              <a:srgbClr val="E12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タイトル 1"/>
          <p:cNvSpPr txBox="1">
            <a:spLocks/>
          </p:cNvSpPr>
          <p:nvPr/>
        </p:nvSpPr>
        <p:spPr bwMode="auto">
          <a:xfrm>
            <a:off x="457200" y="188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ja-JP" altLang="en-US" sz="3600" smtClean="0"/>
              <a:t>心肺蘇生中の酸素濃度</a:t>
            </a:r>
            <a:endParaRPr lang="ja-JP" altLang="en-US" sz="3600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 bwMode="auto">
          <a:xfrm>
            <a:off x="457200" y="1322218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ja-JP" sz="2400" dirty="0" smtClean="0">
              <a:solidFill>
                <a:srgbClr val="000000"/>
              </a:solidFill>
            </a:endParaRPr>
          </a:p>
          <a:p>
            <a:pPr algn="l"/>
            <a:r>
              <a:rPr lang="ja-JP" altLang="en-US" dirty="0" smtClean="0">
                <a:solidFill>
                  <a:srgbClr val="000000"/>
                </a:solidFill>
              </a:rPr>
              <a:t>推奨と提案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algn="l"/>
            <a:endParaRPr lang="en-US" altLang="ja-JP" dirty="0" smtClean="0">
              <a:solidFill>
                <a:srgbClr val="000000"/>
              </a:solidFill>
            </a:endParaRPr>
          </a:p>
          <a:p>
            <a:pPr algn="l"/>
            <a:r>
              <a:rPr lang="ja-JP" altLang="en-US" dirty="0" smtClean="0">
                <a:solidFill>
                  <a:srgbClr val="000000"/>
                </a:solidFill>
              </a:rPr>
              <a:t>　胸骨圧迫が必要になれば、酸素濃度を上げることが堅実であろう。自己心拍が再開すれば、速やかに酸素濃度を下げるべきである。</a:t>
            </a:r>
            <a:endParaRPr lang="en-US" altLang="ja-JP" dirty="0" smtClean="0">
              <a:solidFill>
                <a:srgbClr val="000000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317510" y="1351754"/>
            <a:ext cx="85160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317510" y="6371091"/>
            <a:ext cx="85160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4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23417" cy="60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996985" y="6584187"/>
            <a:ext cx="31470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©</a:t>
            </a:r>
            <a:r>
              <a:rPr kumimoji="1" lang="ja-JP" altLang="en-US" sz="1050" dirty="0" smtClean="0"/>
              <a:t>日本周産期・新生児医学会　新生児蘇生法委員会</a:t>
            </a:r>
            <a:endParaRPr kumimoji="1" lang="ja-JP" altLang="en-US" sz="105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0" y="6558185"/>
            <a:ext cx="9144000" cy="0"/>
          </a:xfrm>
          <a:prstGeom prst="line">
            <a:avLst/>
          </a:prstGeom>
          <a:ln>
            <a:solidFill>
              <a:srgbClr val="E12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タイトル 1"/>
          <p:cNvSpPr txBox="1">
            <a:spLocks/>
          </p:cNvSpPr>
          <p:nvPr/>
        </p:nvSpPr>
        <p:spPr bwMode="auto">
          <a:xfrm>
            <a:off x="457200" y="274638"/>
            <a:ext cx="8229600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ja-JP" altLang="en-US" sz="3600" dirty="0"/>
          </a:p>
        </p:txBody>
      </p:sp>
      <p:pic>
        <p:nvPicPr>
          <p:cNvPr id="9" name="図 8" descr="丸４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18" y="1052736"/>
            <a:ext cx="3519903" cy="5429756"/>
          </a:xfrm>
          <a:prstGeom prst="rect">
            <a:avLst/>
          </a:prstGeom>
        </p:spPr>
      </p:pic>
      <p:grpSp>
        <p:nvGrpSpPr>
          <p:cNvPr id="10" name="図形グループ 9"/>
          <p:cNvGrpSpPr/>
          <p:nvPr/>
        </p:nvGrpSpPr>
        <p:grpSpPr>
          <a:xfrm>
            <a:off x="1259632" y="5077591"/>
            <a:ext cx="1981030" cy="655665"/>
            <a:chOff x="897639" y="5200898"/>
            <a:chExt cx="1981030" cy="655665"/>
          </a:xfrm>
        </p:grpSpPr>
        <p:sp>
          <p:nvSpPr>
            <p:cNvPr id="11" name="円/楕円 10"/>
            <p:cNvSpPr/>
            <p:nvPr/>
          </p:nvSpPr>
          <p:spPr>
            <a:xfrm>
              <a:off x="1405469" y="5454893"/>
              <a:ext cx="1473200" cy="401670"/>
            </a:xfrm>
            <a:prstGeom prst="ellipse">
              <a:avLst/>
            </a:prstGeom>
            <a:noFill/>
            <a:ln w="57150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 flipH="1">
              <a:off x="897639" y="5200898"/>
              <a:ext cx="186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⑥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4640641" y="1102820"/>
            <a:ext cx="4395855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1.</a:t>
            </a:r>
            <a:r>
              <a:rPr kumimoji="1" lang="ja-JP" altLang="en-US" sz="2400" dirty="0" smtClean="0"/>
              <a:t>アドレナリンのエビデンスは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乏しく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人工呼吸と胸骨圧迫を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中断してまで実施する</a:t>
            </a:r>
            <a:r>
              <a:rPr lang="ja-JP" altLang="en-US" sz="2400" dirty="0" smtClean="0">
                <a:solidFill>
                  <a:srgbClr val="FF0000"/>
                </a:solidFill>
              </a:rPr>
              <a:t>処置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では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ない</a:t>
            </a:r>
            <a:r>
              <a:rPr kumimoji="1" lang="ja-JP" altLang="en-US" sz="2400" dirty="0" smtClean="0"/>
              <a:t>。</a:t>
            </a:r>
            <a:endParaRPr kumimoji="1" lang="en-US" altLang="ja-JP" sz="2400" dirty="0" smtClean="0"/>
          </a:p>
          <a:p>
            <a:endParaRPr lang="en-US" altLang="ja-JP" sz="2400" dirty="0"/>
          </a:p>
          <a:p>
            <a:r>
              <a:rPr kumimoji="1" lang="en-US" altLang="ja-JP" sz="2400" dirty="0" smtClean="0"/>
              <a:t>2</a:t>
            </a:r>
            <a:r>
              <a:rPr kumimoji="1" lang="ja-JP" altLang="en-US" sz="2400" dirty="0" smtClean="0"/>
              <a:t>．</a:t>
            </a:r>
            <a:r>
              <a:rPr lang="ja-JP" altLang="en-US" sz="2400" dirty="0"/>
              <a:t>投与可能な状況であれば</a:t>
            </a:r>
            <a:endParaRPr lang="en-US" altLang="ja-JP" sz="2400" dirty="0"/>
          </a:p>
          <a:p>
            <a:r>
              <a:rPr lang="ja-JP" altLang="en-US" sz="2400" dirty="0"/>
              <a:t>投与経路・投与量とも推奨の</a:t>
            </a:r>
            <a:endParaRPr lang="en-US" altLang="ja-JP" sz="2400" dirty="0"/>
          </a:p>
          <a:p>
            <a:r>
              <a:rPr lang="ja-JP" altLang="en-US" sz="2400" dirty="0"/>
              <a:t>変更はない。</a:t>
            </a:r>
          </a:p>
          <a:p>
            <a:endParaRPr kumimoji="1" lang="en-US" altLang="ja-JP" sz="2400" dirty="0" smtClean="0"/>
          </a:p>
          <a:p>
            <a:r>
              <a:rPr lang="en-US" altLang="ja-JP" sz="2400" dirty="0" smtClean="0"/>
              <a:t>3</a:t>
            </a:r>
            <a:r>
              <a:rPr lang="ja-JP" altLang="en-US" sz="2400" dirty="0" smtClean="0"/>
              <a:t>．薬物投与の際にも人工呼吸と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胸骨圧迫は連動して続ける。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11760" y="188640"/>
            <a:ext cx="4292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アドレナリンの使用</a:t>
            </a:r>
            <a:endParaRPr kumimoji="1" lang="ja-JP" altLang="en-US" sz="4000" dirty="0"/>
          </a:p>
        </p:txBody>
      </p:sp>
      <p:sp>
        <p:nvSpPr>
          <p:cNvPr id="15" name="正方形/長方形 14"/>
          <p:cNvSpPr/>
          <p:nvPr/>
        </p:nvSpPr>
        <p:spPr>
          <a:xfrm>
            <a:off x="1424504" y="1719161"/>
            <a:ext cx="324036" cy="280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101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23417" cy="60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996985" y="6584187"/>
            <a:ext cx="31470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©</a:t>
            </a:r>
            <a:r>
              <a:rPr kumimoji="1" lang="ja-JP" altLang="en-US" sz="1050" dirty="0" smtClean="0"/>
              <a:t>日本周産期・新生児医学会　新生児蘇生法委員会</a:t>
            </a:r>
            <a:endParaRPr kumimoji="1" lang="ja-JP" altLang="en-US" sz="105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0" y="6558185"/>
            <a:ext cx="9144000" cy="0"/>
          </a:xfrm>
          <a:prstGeom prst="line">
            <a:avLst/>
          </a:prstGeom>
          <a:ln>
            <a:solidFill>
              <a:srgbClr val="E12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タイトル 1"/>
          <p:cNvSpPr txBox="1">
            <a:spLocks/>
          </p:cNvSpPr>
          <p:nvPr/>
        </p:nvSpPr>
        <p:spPr bwMode="auto">
          <a:xfrm>
            <a:off x="818484" y="268111"/>
            <a:ext cx="749793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ja-JP" altLang="en-US" smtClean="0"/>
              <a:t>呼吸の安定化のアルゴリズム</a:t>
            </a:r>
            <a:endParaRPr lang="ja-JP" altLang="en-US" dirty="0"/>
          </a:p>
        </p:txBody>
      </p:sp>
      <p:grpSp>
        <p:nvGrpSpPr>
          <p:cNvPr id="7" name="図形グループ 6"/>
          <p:cNvGrpSpPr/>
          <p:nvPr/>
        </p:nvGrpSpPr>
        <p:grpSpPr>
          <a:xfrm>
            <a:off x="5004048" y="1412776"/>
            <a:ext cx="4010185" cy="4766203"/>
            <a:chOff x="4910661" y="1693332"/>
            <a:chExt cx="4010185" cy="4766203"/>
          </a:xfrm>
        </p:grpSpPr>
        <p:pic>
          <p:nvPicPr>
            <p:cNvPr id="8" name="図 7" descr="呼吸障害安定化の流れ2015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219" y="1947343"/>
              <a:ext cx="3991627" cy="4393661"/>
            </a:xfrm>
            <a:prstGeom prst="rect">
              <a:avLst/>
            </a:prstGeom>
          </p:spPr>
        </p:pic>
        <p:sp>
          <p:nvSpPr>
            <p:cNvPr id="9" name="正方形/長方形 8"/>
            <p:cNvSpPr/>
            <p:nvPr/>
          </p:nvSpPr>
          <p:spPr>
            <a:xfrm>
              <a:off x="7603068" y="1693332"/>
              <a:ext cx="1182313" cy="105225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4910661" y="3026300"/>
              <a:ext cx="1371599" cy="343323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4910661" y="1930395"/>
              <a:ext cx="372539" cy="52612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" name="図形グループ 11"/>
          <p:cNvGrpSpPr/>
          <p:nvPr/>
        </p:nvGrpSpPr>
        <p:grpSpPr>
          <a:xfrm>
            <a:off x="179512" y="1268760"/>
            <a:ext cx="4929219" cy="5440362"/>
            <a:chOff x="0" y="1417638"/>
            <a:chExt cx="4929219" cy="5440362"/>
          </a:xfrm>
        </p:grpSpPr>
        <p:grpSp>
          <p:nvGrpSpPr>
            <p:cNvPr id="13" name="図形グループ 12"/>
            <p:cNvGrpSpPr/>
            <p:nvPr/>
          </p:nvGrpSpPr>
          <p:grpSpPr>
            <a:xfrm>
              <a:off x="0" y="1417638"/>
              <a:ext cx="4929219" cy="5304894"/>
              <a:chOff x="0" y="1417638"/>
              <a:chExt cx="4929219" cy="5304894"/>
            </a:xfrm>
          </p:grpSpPr>
          <p:sp>
            <p:nvSpPr>
              <p:cNvPr id="17" name="正方形/長方形 16"/>
              <p:cNvSpPr/>
              <p:nvPr/>
            </p:nvSpPr>
            <p:spPr>
              <a:xfrm>
                <a:off x="0" y="2907769"/>
                <a:ext cx="1576418" cy="381476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8" name="図形グループ 17"/>
              <p:cNvGrpSpPr/>
              <p:nvPr/>
            </p:nvGrpSpPr>
            <p:grpSpPr>
              <a:xfrm>
                <a:off x="84668" y="1417638"/>
                <a:ext cx="4844551" cy="5169429"/>
                <a:chOff x="152400" y="1417638"/>
                <a:chExt cx="4844551" cy="5169429"/>
              </a:xfrm>
            </p:grpSpPr>
            <p:pic>
              <p:nvPicPr>
                <p:cNvPr id="20" name="図 19" descr="呼吸障害案摘果の流れ2010.tiff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693333"/>
                  <a:ext cx="4844551" cy="4893734"/>
                </a:xfrm>
                <a:prstGeom prst="rect">
                  <a:avLst/>
                </a:prstGeom>
              </p:spPr>
            </p:pic>
            <p:sp>
              <p:nvSpPr>
                <p:cNvPr id="21" name="正方形/長方形 20"/>
                <p:cNvSpPr/>
                <p:nvPr/>
              </p:nvSpPr>
              <p:spPr>
                <a:xfrm>
                  <a:off x="3420533" y="1417638"/>
                  <a:ext cx="1576418" cy="122396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正方形/長方形 21"/>
                <p:cNvSpPr/>
                <p:nvPr/>
              </p:nvSpPr>
              <p:spPr>
                <a:xfrm>
                  <a:off x="152401" y="1862677"/>
                  <a:ext cx="304800" cy="27093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9" name="正方形/長方形 18"/>
              <p:cNvSpPr/>
              <p:nvPr/>
            </p:nvSpPr>
            <p:spPr>
              <a:xfrm>
                <a:off x="93134" y="1896531"/>
                <a:ext cx="279402" cy="42809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4" name="円/楕円 13"/>
            <p:cNvSpPr/>
            <p:nvPr/>
          </p:nvSpPr>
          <p:spPr>
            <a:xfrm>
              <a:off x="2664296" y="4707468"/>
              <a:ext cx="948267" cy="44502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2664296" y="3132852"/>
              <a:ext cx="948267" cy="44502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42335" y="2907769"/>
              <a:ext cx="1483284" cy="39502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円/楕円 22"/>
          <p:cNvSpPr/>
          <p:nvPr/>
        </p:nvSpPr>
        <p:spPr>
          <a:xfrm>
            <a:off x="7139297" y="2924944"/>
            <a:ext cx="745068" cy="321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7139300" y="4398118"/>
            <a:ext cx="745068" cy="321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3701830" y="3077341"/>
            <a:ext cx="3052233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3833062" y="4601313"/>
            <a:ext cx="3022599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01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23417" cy="60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996985" y="6584187"/>
            <a:ext cx="31470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©</a:t>
            </a:r>
            <a:r>
              <a:rPr kumimoji="1" lang="ja-JP" altLang="en-US" sz="1050" dirty="0" smtClean="0"/>
              <a:t>日本周産期・新生児医学会　新生児蘇生法委員会</a:t>
            </a:r>
            <a:endParaRPr kumimoji="1" lang="ja-JP" altLang="en-US" sz="105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0" y="6558185"/>
            <a:ext cx="9144000" cy="0"/>
          </a:xfrm>
          <a:prstGeom prst="line">
            <a:avLst/>
          </a:prstGeom>
          <a:ln>
            <a:solidFill>
              <a:srgbClr val="E12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図形グループ 24"/>
          <p:cNvGrpSpPr/>
          <p:nvPr/>
        </p:nvGrpSpPr>
        <p:grpSpPr>
          <a:xfrm>
            <a:off x="4969725" y="1183077"/>
            <a:ext cx="4010185" cy="4766203"/>
            <a:chOff x="4910661" y="1693332"/>
            <a:chExt cx="4010185" cy="4766203"/>
          </a:xfrm>
        </p:grpSpPr>
        <p:pic>
          <p:nvPicPr>
            <p:cNvPr id="26" name="図 25" descr="呼吸障害安定化の流れ2015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219" y="1947343"/>
              <a:ext cx="3991627" cy="4393661"/>
            </a:xfrm>
            <a:prstGeom prst="rect">
              <a:avLst/>
            </a:prstGeom>
          </p:spPr>
        </p:pic>
        <p:sp>
          <p:nvSpPr>
            <p:cNvPr id="27" name="正方形/長方形 26"/>
            <p:cNvSpPr/>
            <p:nvPr/>
          </p:nvSpPr>
          <p:spPr>
            <a:xfrm>
              <a:off x="7603068" y="1693332"/>
              <a:ext cx="1182313" cy="105225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4910661" y="3026300"/>
              <a:ext cx="1371599" cy="343323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4910661" y="1930395"/>
              <a:ext cx="372539" cy="52612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" name="円/楕円 29"/>
          <p:cNvSpPr/>
          <p:nvPr/>
        </p:nvSpPr>
        <p:spPr>
          <a:xfrm>
            <a:off x="7668344" y="4040088"/>
            <a:ext cx="1317777" cy="1981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5206791" y="5805938"/>
            <a:ext cx="2269065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図形グループ 31"/>
          <p:cNvGrpSpPr/>
          <p:nvPr/>
        </p:nvGrpSpPr>
        <p:grpSpPr>
          <a:xfrm>
            <a:off x="0" y="980728"/>
            <a:ext cx="4929219" cy="5440362"/>
            <a:chOff x="0" y="1417638"/>
            <a:chExt cx="4929219" cy="5440362"/>
          </a:xfrm>
        </p:grpSpPr>
        <p:grpSp>
          <p:nvGrpSpPr>
            <p:cNvPr id="33" name="図形グループ 32"/>
            <p:cNvGrpSpPr/>
            <p:nvPr/>
          </p:nvGrpSpPr>
          <p:grpSpPr>
            <a:xfrm>
              <a:off x="0" y="1417638"/>
              <a:ext cx="4929219" cy="5304894"/>
              <a:chOff x="0" y="1417638"/>
              <a:chExt cx="4929219" cy="5304894"/>
            </a:xfrm>
          </p:grpSpPr>
          <p:sp>
            <p:nvSpPr>
              <p:cNvPr id="35" name="正方形/長方形 34"/>
              <p:cNvSpPr/>
              <p:nvPr/>
            </p:nvSpPr>
            <p:spPr>
              <a:xfrm>
                <a:off x="0" y="2907769"/>
                <a:ext cx="1576418" cy="381476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6" name="図形グループ 35"/>
              <p:cNvGrpSpPr/>
              <p:nvPr/>
            </p:nvGrpSpPr>
            <p:grpSpPr>
              <a:xfrm>
                <a:off x="84668" y="1417638"/>
                <a:ext cx="4844551" cy="5169429"/>
                <a:chOff x="152400" y="1417638"/>
                <a:chExt cx="4844551" cy="5169429"/>
              </a:xfrm>
            </p:grpSpPr>
            <p:pic>
              <p:nvPicPr>
                <p:cNvPr id="38" name="図 37" descr="呼吸障害案摘果の流れ2010.tiff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693333"/>
                  <a:ext cx="4844551" cy="4893734"/>
                </a:xfrm>
                <a:prstGeom prst="rect">
                  <a:avLst/>
                </a:prstGeom>
              </p:spPr>
            </p:pic>
            <p:sp>
              <p:nvSpPr>
                <p:cNvPr id="39" name="正方形/長方形 38"/>
                <p:cNvSpPr/>
                <p:nvPr/>
              </p:nvSpPr>
              <p:spPr>
                <a:xfrm>
                  <a:off x="3420533" y="1417638"/>
                  <a:ext cx="1576418" cy="122396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" name="正方形/長方形 39"/>
                <p:cNvSpPr/>
                <p:nvPr/>
              </p:nvSpPr>
              <p:spPr>
                <a:xfrm>
                  <a:off x="152401" y="1862677"/>
                  <a:ext cx="304800" cy="27093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7" name="正方形/長方形 36"/>
              <p:cNvSpPr/>
              <p:nvPr/>
            </p:nvSpPr>
            <p:spPr>
              <a:xfrm>
                <a:off x="93134" y="1896531"/>
                <a:ext cx="279402" cy="42809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4" name="正方形/長方形 33"/>
            <p:cNvSpPr/>
            <p:nvPr/>
          </p:nvSpPr>
          <p:spPr>
            <a:xfrm>
              <a:off x="42335" y="2907769"/>
              <a:ext cx="1483284" cy="39502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1" name="円/楕円 40"/>
          <p:cNvSpPr/>
          <p:nvPr/>
        </p:nvSpPr>
        <p:spPr>
          <a:xfrm>
            <a:off x="2905483" y="4573567"/>
            <a:ext cx="2082800" cy="15917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タイトル 1"/>
          <p:cNvSpPr txBox="1">
            <a:spLocks/>
          </p:cNvSpPr>
          <p:nvPr/>
        </p:nvSpPr>
        <p:spPr bwMode="auto">
          <a:xfrm>
            <a:off x="683568" y="260648"/>
            <a:ext cx="771942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ja-JP" altLang="en-US" dirty="0" smtClean="0"/>
              <a:t>呼吸の安定化のアルゴリズム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420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23417" cy="60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996985" y="6584187"/>
            <a:ext cx="31470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©</a:t>
            </a:r>
            <a:r>
              <a:rPr kumimoji="1" lang="ja-JP" altLang="en-US" sz="1050" dirty="0" smtClean="0"/>
              <a:t>日本周産期・新生児医学会　新生児蘇生法委員会</a:t>
            </a:r>
            <a:endParaRPr kumimoji="1" lang="ja-JP" altLang="en-US" sz="105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0" y="6558185"/>
            <a:ext cx="9144000" cy="0"/>
          </a:xfrm>
          <a:prstGeom prst="line">
            <a:avLst/>
          </a:prstGeom>
          <a:ln>
            <a:solidFill>
              <a:srgbClr val="E12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1189653" y="404664"/>
            <a:ext cx="683873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 smtClean="0"/>
              <a:t>NCPR</a:t>
            </a:r>
            <a:r>
              <a:rPr lang="ja-JP" altLang="en-US" sz="3200" dirty="0" smtClean="0"/>
              <a:t>ガイドライン</a:t>
            </a:r>
            <a:r>
              <a:rPr lang="en-US" altLang="ja-JP" sz="3200" dirty="0"/>
              <a:t>2015</a:t>
            </a:r>
            <a:r>
              <a:rPr lang="ja-JP" altLang="en-US" sz="3200" dirty="0"/>
              <a:t>作成準備委員会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827584" y="1268760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日本蘇生協議会編集委員　</a:t>
            </a:r>
            <a:endParaRPr lang="en-US" altLang="ja-JP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r>
              <a:rPr lang="ja-JP" altLang="en-US" sz="2400" dirty="0">
                <a:solidFill>
                  <a:srgbClr val="000000"/>
                </a:solidFill>
                <a:latin typeface="ＭＳ Ｐゴシック"/>
                <a:cs typeface="ＭＳ Ｐゴシック"/>
              </a:rPr>
              <a:t>田村正徳</a:t>
            </a:r>
            <a:endParaRPr lang="en-US" altLang="ja-JP" sz="2400" dirty="0">
              <a:solidFill>
                <a:srgbClr val="000000"/>
              </a:solidFill>
              <a:latin typeface="ＭＳ Ｐゴシック"/>
              <a:cs typeface="ＭＳ Ｐゴシック"/>
            </a:endParaRPr>
          </a:p>
          <a:p>
            <a:pPr algn="ctr"/>
            <a:endParaRPr lang="en-US" altLang="ja-JP" sz="2400" dirty="0">
              <a:solidFill>
                <a:srgbClr val="000000"/>
              </a:solidFill>
              <a:latin typeface="ＭＳ Ｐゴシック"/>
              <a:cs typeface="ＭＳ Ｐゴシック"/>
            </a:endParaRPr>
          </a:p>
          <a:p>
            <a:pPr algn="ctr"/>
            <a:r>
              <a:rPr lang="ja-JP" altLang="en-US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共同座長　</a:t>
            </a:r>
            <a:endParaRPr lang="en-US" altLang="ja-JP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r>
              <a:rPr lang="ja-JP" altLang="en-US" sz="2400" dirty="0">
                <a:solidFill>
                  <a:srgbClr val="000000"/>
                </a:solidFill>
                <a:latin typeface="ＭＳ Ｐゴシック"/>
                <a:cs typeface="ＭＳ Ｐゴシック"/>
              </a:rPr>
              <a:t>杉浦崇浩　細野茂春</a:t>
            </a:r>
            <a:endParaRPr lang="en-US" altLang="ja-JP" sz="2400" dirty="0">
              <a:solidFill>
                <a:srgbClr val="000000"/>
              </a:solidFill>
              <a:latin typeface="ＭＳ Ｐゴシック"/>
              <a:cs typeface="ＭＳ Ｐゴシック"/>
            </a:endParaRPr>
          </a:p>
          <a:p>
            <a:pPr algn="ctr"/>
            <a:endParaRPr lang="en-US" altLang="ja-JP" sz="2400" dirty="0">
              <a:solidFill>
                <a:srgbClr val="000000"/>
              </a:solidFill>
              <a:latin typeface="ＭＳ Ｐゴシック"/>
              <a:cs typeface="ＭＳ Ｐゴシック"/>
            </a:endParaRPr>
          </a:p>
          <a:p>
            <a:pPr algn="ctr"/>
            <a:r>
              <a:rPr lang="ja-JP" altLang="en-US" sz="2400" dirty="0">
                <a:solidFill>
                  <a:srgbClr val="000000"/>
                </a:solidFill>
              </a:rPr>
              <a:t>作成準備委員会</a:t>
            </a:r>
            <a:r>
              <a:rPr lang="ja-JP" altLang="en-US" sz="2400" dirty="0">
                <a:solidFill>
                  <a:srgbClr val="000000"/>
                </a:solidFill>
                <a:latin typeface="ＭＳ Ｐゴシック"/>
                <a:cs typeface="ＭＳ Ｐゴシック"/>
              </a:rPr>
              <a:t>　</a:t>
            </a:r>
            <a:endParaRPr lang="en-US" altLang="ja-JP" sz="2400" dirty="0">
              <a:solidFill>
                <a:srgbClr val="000000"/>
              </a:solidFill>
              <a:latin typeface="ＭＳ Ｐゴシック"/>
              <a:cs typeface="ＭＳ Ｐゴシック"/>
            </a:endParaRPr>
          </a:p>
          <a:p>
            <a:pPr algn="ctr"/>
            <a:r>
              <a:rPr lang="ja-JP" altLang="en-US" sz="2400" dirty="0">
                <a:solidFill>
                  <a:srgbClr val="000000"/>
                </a:solidFill>
                <a:latin typeface="ＭＳ Ｐゴシック"/>
                <a:cs typeface="ＭＳ Ｐゴシック"/>
              </a:rPr>
              <a:t>諌山哲哉、石川　源、茨　聡、大浦訓章、加部一彦、草川　功、</a:t>
            </a:r>
            <a:endParaRPr lang="en-US" altLang="ja-JP" sz="2400" dirty="0">
              <a:solidFill>
                <a:srgbClr val="000000"/>
              </a:solidFill>
              <a:latin typeface="ＭＳ Ｐゴシック"/>
              <a:cs typeface="ＭＳ Ｐゴシック"/>
            </a:endParaRPr>
          </a:p>
          <a:p>
            <a:pPr algn="ctr"/>
            <a:r>
              <a:rPr lang="ja-JP" altLang="en-US" sz="2400" dirty="0">
                <a:solidFill>
                  <a:srgbClr val="000000"/>
                </a:solidFill>
                <a:latin typeface="ＭＳ Ｐゴシック"/>
                <a:cs typeface="ＭＳ Ｐゴシック"/>
              </a:rPr>
              <a:t>柴崎　淳、島袋林秀、関　博之、関沢明彦、西田俊彦、</a:t>
            </a:r>
            <a:endParaRPr lang="en-US" altLang="ja-JP" sz="2400" dirty="0">
              <a:solidFill>
                <a:srgbClr val="000000"/>
              </a:solidFill>
              <a:latin typeface="ＭＳ Ｐゴシック"/>
              <a:cs typeface="ＭＳ Ｐゴシック"/>
            </a:endParaRPr>
          </a:p>
          <a:p>
            <a:pPr algn="ctr"/>
            <a:r>
              <a:rPr lang="ja-JP" altLang="en-US" sz="2400" dirty="0">
                <a:solidFill>
                  <a:srgbClr val="000000"/>
                </a:solidFill>
                <a:latin typeface="ＭＳ Ｐゴシック"/>
                <a:cs typeface="ＭＳ Ｐゴシック"/>
              </a:rPr>
              <a:t>徳増裕宣、藤原崇志、正岡</a:t>
            </a:r>
            <a:r>
              <a:rPr lang="ja-JP" altLang="en-US" sz="2400" dirty="0" smtClean="0">
                <a:solidFill>
                  <a:srgbClr val="000000"/>
                </a:solidFill>
                <a:latin typeface="ＭＳ Ｐゴシック"/>
                <a:cs typeface="ＭＳ Ｐゴシック"/>
              </a:rPr>
              <a:t>直樹、村瀬正彦、和田雅樹</a:t>
            </a:r>
            <a:endParaRPr lang="en-US" altLang="ja-JP" sz="2400" dirty="0">
              <a:solidFill>
                <a:srgbClr val="000000"/>
              </a:solidFill>
              <a:latin typeface="ＭＳ Ｐゴシック"/>
              <a:cs typeface="ＭＳ Ｐゴシック"/>
            </a:endParaRPr>
          </a:p>
          <a:p>
            <a:pPr algn="ctr"/>
            <a:endParaRPr lang="en-US" altLang="ja-JP" sz="2400" dirty="0">
              <a:solidFill>
                <a:srgbClr val="000000"/>
              </a:solidFill>
              <a:latin typeface="ＭＳ Ｐゴシック"/>
              <a:cs typeface="ＭＳ Ｐゴシック"/>
            </a:endParaRPr>
          </a:p>
          <a:p>
            <a:pPr algn="ctr"/>
            <a:r>
              <a:rPr lang="ja-JP" altLang="en-US" sz="2400" dirty="0">
                <a:solidFill>
                  <a:srgbClr val="000000"/>
                </a:solidFill>
                <a:latin typeface="ＭＳ Ｐゴシック"/>
                <a:cs typeface="ＭＳ Ｐゴシック"/>
              </a:rPr>
              <a:t>新生児蘇生法</a:t>
            </a:r>
            <a:r>
              <a:rPr lang="ja-JP" altLang="en-US" sz="2400" dirty="0" smtClean="0">
                <a:solidFill>
                  <a:srgbClr val="000000"/>
                </a:solidFill>
                <a:latin typeface="ＭＳ Ｐゴシック"/>
                <a:cs typeface="ＭＳ Ｐゴシック"/>
              </a:rPr>
              <a:t>普及　事務局</a:t>
            </a:r>
            <a:endParaRPr lang="en-US" altLang="ja-JP" sz="2400" dirty="0">
              <a:solidFill>
                <a:srgbClr val="000000"/>
              </a:solidFill>
              <a:latin typeface="ＭＳ Ｐゴシック"/>
              <a:cs typeface="ＭＳ Ｐゴシック"/>
            </a:endParaRPr>
          </a:p>
          <a:p>
            <a:pPr algn="ctr"/>
            <a:r>
              <a:rPr lang="ja-JP" altLang="en-US" sz="2400" dirty="0">
                <a:solidFill>
                  <a:srgbClr val="000000"/>
                </a:solidFill>
                <a:latin typeface="ＭＳ Ｐゴシック"/>
                <a:cs typeface="ＭＳ Ｐゴシック"/>
              </a:rPr>
              <a:t>中川正弘、木谷</a:t>
            </a:r>
            <a:r>
              <a:rPr lang="ja-JP" altLang="en-US" sz="2400" dirty="0" smtClean="0">
                <a:solidFill>
                  <a:srgbClr val="000000"/>
                </a:solidFill>
                <a:latin typeface="ＭＳ Ｐゴシック"/>
                <a:cs typeface="ＭＳ Ｐゴシック"/>
              </a:rPr>
              <a:t>文治</a:t>
            </a:r>
            <a:endParaRPr lang="en-US" altLang="ja-JP" sz="2400" dirty="0">
              <a:solidFill>
                <a:srgbClr val="000000"/>
              </a:solidFill>
              <a:latin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0091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23417" cy="60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996985" y="6584187"/>
            <a:ext cx="31470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©</a:t>
            </a:r>
            <a:r>
              <a:rPr kumimoji="1" lang="ja-JP" altLang="en-US" sz="1050" dirty="0" smtClean="0"/>
              <a:t>日本周産期・新生児医学会　新生児蘇生法委員会</a:t>
            </a:r>
            <a:endParaRPr kumimoji="1" lang="ja-JP" altLang="en-US" sz="105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0" y="6558185"/>
            <a:ext cx="9144000" cy="0"/>
          </a:xfrm>
          <a:prstGeom prst="line">
            <a:avLst/>
          </a:prstGeom>
          <a:ln>
            <a:solidFill>
              <a:srgbClr val="E12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タイトル 1"/>
          <p:cNvSpPr txBox="1">
            <a:spLocks/>
          </p:cNvSpPr>
          <p:nvPr/>
        </p:nvSpPr>
        <p:spPr bwMode="auto">
          <a:xfrm>
            <a:off x="755576" y="0"/>
            <a:ext cx="762210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ja-JP" altLang="en-US" sz="4000" dirty="0"/>
              <a:t>その他の推奨</a:t>
            </a:r>
          </a:p>
        </p:txBody>
      </p:sp>
      <p:pic>
        <p:nvPicPr>
          <p:cNvPr id="7" name="図 6" descr="guedelairway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6" y="2353733"/>
            <a:ext cx="3373967" cy="332898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57200" y="1574800"/>
            <a:ext cx="6420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ラリンゲアルマスクエアウエイ（</a:t>
            </a:r>
            <a:r>
              <a:rPr kumimoji="1" lang="en-US" altLang="ja-JP" sz="3200" dirty="0" smtClean="0"/>
              <a:t>LAM</a:t>
            </a:r>
            <a:r>
              <a:rPr kumimoji="1" lang="ja-JP" altLang="en-US" sz="3200" dirty="0" smtClean="0"/>
              <a:t>）</a:t>
            </a:r>
            <a:endParaRPr kumimoji="1" lang="ja-JP" altLang="en-US" sz="3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80933" y="2229304"/>
            <a:ext cx="1895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推奨と提案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59200" y="3115733"/>
            <a:ext cx="538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34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週を超える早産児や正期産児</a:t>
            </a:r>
            <a:r>
              <a:rPr kumimoji="1" lang="ja-JP" altLang="en-US" sz="2400" dirty="0" smtClean="0"/>
              <a:t>の蘇生において、フェイスマスクでの換気がうまくいかなければ、</a:t>
            </a:r>
            <a:r>
              <a:rPr kumimoji="1" lang="en-US" altLang="ja-JP" sz="2400" dirty="0" smtClean="0"/>
              <a:t>LMA </a:t>
            </a:r>
            <a:r>
              <a:rPr kumimoji="1" lang="ja-JP" altLang="en-US" sz="2400" dirty="0" smtClean="0"/>
              <a:t>を気管挿管に代わる手段として提案する。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　</a:t>
            </a:r>
            <a:r>
              <a:rPr lang="en-US" altLang="ja-JP" sz="2400" dirty="0"/>
              <a:t>34</a:t>
            </a:r>
            <a:r>
              <a:rPr lang="ja-JP" altLang="en-US" sz="2400" dirty="0"/>
              <a:t>週を超える早産児や正期産児の</a:t>
            </a:r>
            <a:r>
              <a:rPr lang="ja-JP" altLang="en-US" sz="2400" dirty="0" smtClean="0"/>
              <a:t>蘇生において、陽圧換気がうまくいかず、気管挿管が出来ない状況であれば</a:t>
            </a:r>
            <a:r>
              <a:rPr lang="en-US" altLang="ja-JP" sz="2400" dirty="0" smtClean="0"/>
              <a:t>, LAM</a:t>
            </a:r>
            <a:r>
              <a:rPr lang="ja-JP" altLang="en-US" sz="2400" dirty="0" smtClean="0"/>
              <a:t>を推奨する。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2240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23417" cy="60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996985" y="6584187"/>
            <a:ext cx="31470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©</a:t>
            </a:r>
            <a:r>
              <a:rPr kumimoji="1" lang="ja-JP" altLang="en-US" sz="1050" dirty="0" smtClean="0"/>
              <a:t>日本周産期・新生児医学会　新生児蘇生法委員会</a:t>
            </a:r>
            <a:endParaRPr kumimoji="1" lang="ja-JP" altLang="en-US" sz="105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0" y="6558185"/>
            <a:ext cx="9144000" cy="0"/>
          </a:xfrm>
          <a:prstGeom prst="line">
            <a:avLst/>
          </a:prstGeom>
          <a:ln>
            <a:solidFill>
              <a:srgbClr val="E12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タイトル 1"/>
          <p:cNvSpPr txBox="1">
            <a:spLocks/>
          </p:cNvSpPr>
          <p:nvPr/>
        </p:nvSpPr>
        <p:spPr bwMode="auto">
          <a:xfrm>
            <a:off x="766315" y="116632"/>
            <a:ext cx="762210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ja-JP" altLang="en-US" sz="4000" dirty="0"/>
              <a:t>蘇生トレーニングの受講頻度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 bwMode="auto">
          <a:xfrm>
            <a:off x="322263" y="1514003"/>
            <a:ext cx="8675136" cy="426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ja-JP" sz="2000" dirty="0">
              <a:solidFill>
                <a:schemeClr val="tx1"/>
              </a:solidFill>
            </a:endParaRPr>
          </a:p>
          <a:p>
            <a:pPr algn="l"/>
            <a:r>
              <a:rPr lang="ja-JP" altLang="en-US" sz="2800" dirty="0">
                <a:solidFill>
                  <a:schemeClr val="tx1"/>
                </a:solidFill>
              </a:rPr>
              <a:t>推奨と</a:t>
            </a:r>
            <a:r>
              <a:rPr lang="ja-JP" altLang="en-US" sz="2800" dirty="0" smtClean="0">
                <a:solidFill>
                  <a:schemeClr val="tx1"/>
                </a:solidFill>
              </a:rPr>
              <a:t>提案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pPr algn="l"/>
            <a:endParaRPr lang="en-US" altLang="ja-JP" sz="2800" dirty="0">
              <a:solidFill>
                <a:schemeClr val="tx1"/>
              </a:solidFill>
            </a:endParaRPr>
          </a:p>
          <a:p>
            <a:pPr algn="l"/>
            <a:r>
              <a:rPr lang="ja-JP" altLang="en-US" sz="2800" dirty="0">
                <a:solidFill>
                  <a:schemeClr val="tx1"/>
                </a:solidFill>
              </a:rPr>
              <a:t>　トレーニングは短期間に繰り返す必要があり、</a:t>
            </a:r>
            <a:r>
              <a:rPr lang="en-US" altLang="ja-JP" sz="2800" dirty="0">
                <a:solidFill>
                  <a:srgbClr val="FF0000"/>
                </a:solidFill>
              </a:rPr>
              <a:t>1</a:t>
            </a:r>
            <a:r>
              <a:rPr lang="ja-JP" altLang="en-US" sz="2800" dirty="0">
                <a:solidFill>
                  <a:srgbClr val="FF0000"/>
                </a:solidFill>
              </a:rPr>
              <a:t>年に</a:t>
            </a:r>
            <a:r>
              <a:rPr lang="en-US" altLang="ja-JP" sz="2800" dirty="0">
                <a:solidFill>
                  <a:srgbClr val="FF0000"/>
                </a:solidFill>
              </a:rPr>
              <a:t>1</a:t>
            </a:r>
            <a:r>
              <a:rPr lang="ja-JP" altLang="en-US" sz="2800" dirty="0">
                <a:solidFill>
                  <a:srgbClr val="FF0000"/>
                </a:solidFill>
              </a:rPr>
              <a:t>回以上の頻度</a:t>
            </a:r>
            <a:r>
              <a:rPr lang="ja-JP" altLang="en-US" sz="2800" dirty="0">
                <a:solidFill>
                  <a:schemeClr val="tx1"/>
                </a:solidFill>
              </a:rPr>
              <a:t>で行う事を提案する。受講生の必要性に応じて訓練を繰り返すことが、特定の行動や技能を育てる可能性がある。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317509" y="1510104"/>
            <a:ext cx="85160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317509" y="6401092"/>
            <a:ext cx="85160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61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23417" cy="60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996985" y="6584187"/>
            <a:ext cx="31470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©</a:t>
            </a:r>
            <a:r>
              <a:rPr kumimoji="1" lang="ja-JP" altLang="en-US" sz="1050" dirty="0" smtClean="0"/>
              <a:t>日本周産期・新生児医学会　新生児蘇生法委員会</a:t>
            </a:r>
            <a:endParaRPr kumimoji="1" lang="ja-JP" altLang="en-US" sz="105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0" y="6558185"/>
            <a:ext cx="9144000" cy="0"/>
          </a:xfrm>
          <a:prstGeom prst="line">
            <a:avLst/>
          </a:prstGeom>
          <a:ln>
            <a:solidFill>
              <a:srgbClr val="E12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1542548" y="260648"/>
            <a:ext cx="61257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/>
              <a:t>アルゴリズム改訂コンセプト</a:t>
            </a:r>
          </a:p>
        </p:txBody>
      </p:sp>
      <p:sp>
        <p:nvSpPr>
          <p:cNvPr id="7" name="サブタイトル 2"/>
          <p:cNvSpPr>
            <a:spLocks noGrp="1"/>
          </p:cNvSpPr>
          <p:nvPr>
            <p:ph type="subTitle" idx="1"/>
          </p:nvPr>
        </p:nvSpPr>
        <p:spPr>
          <a:xfrm>
            <a:off x="395536" y="1781636"/>
            <a:ext cx="8269100" cy="4167644"/>
          </a:xfrm>
        </p:spPr>
        <p:txBody>
          <a:bodyPr rtlCol="0">
            <a:normAutofit fontScale="77500" lnSpcReduction="20000"/>
          </a:bodyPr>
          <a:lstStyle/>
          <a:p>
            <a:pPr algn="l"/>
            <a:r>
              <a:rPr lang="en-US" altLang="en-US" dirty="0" smtClean="0"/>
              <a:t>　</a:t>
            </a:r>
            <a:r>
              <a:rPr lang="ja-JP" altLang="en-US" sz="4200" dirty="0" smtClean="0">
                <a:solidFill>
                  <a:srgbClr val="000000"/>
                </a:solidFill>
              </a:rPr>
              <a:t>蘇生</a:t>
            </a:r>
            <a:r>
              <a:rPr lang="ja-JP" altLang="en-US" sz="4200" dirty="0">
                <a:solidFill>
                  <a:srgbClr val="000000"/>
                </a:solidFill>
              </a:rPr>
              <a:t>に立ち会う医療従事者が誰であっても</a:t>
            </a:r>
            <a:endParaRPr lang="en-US" altLang="ja-JP" sz="4200" dirty="0">
              <a:solidFill>
                <a:srgbClr val="000000"/>
              </a:solidFill>
            </a:endParaRPr>
          </a:p>
          <a:p>
            <a:pPr algn="l"/>
            <a:r>
              <a:rPr lang="ja-JP" altLang="en-US" sz="4200" u="sng" dirty="0">
                <a:solidFill>
                  <a:srgbClr val="FF0000"/>
                </a:solidFill>
              </a:rPr>
              <a:t>遅延なき</a:t>
            </a:r>
            <a:r>
              <a:rPr lang="ja-JP" altLang="en-US" sz="4200" u="sng" dirty="0">
                <a:solidFill>
                  <a:srgbClr val="008000"/>
                </a:solidFill>
              </a:rPr>
              <a:t>有効な</a:t>
            </a:r>
            <a:r>
              <a:rPr lang="ja-JP" altLang="en-US" sz="4200" u="sng" dirty="0">
                <a:solidFill>
                  <a:srgbClr val="FF0000"/>
                </a:solidFill>
              </a:rPr>
              <a:t>人工呼吸</a:t>
            </a:r>
            <a:r>
              <a:rPr lang="ja-JP" altLang="en-US" sz="4200" dirty="0">
                <a:solidFill>
                  <a:srgbClr val="000000"/>
                </a:solidFill>
              </a:rPr>
              <a:t>が実践でき、</a:t>
            </a:r>
            <a:endParaRPr lang="en-US" altLang="ja-JP" sz="4200" dirty="0">
              <a:solidFill>
                <a:srgbClr val="000000"/>
              </a:solidFill>
            </a:endParaRPr>
          </a:p>
          <a:p>
            <a:pPr algn="l"/>
            <a:r>
              <a:rPr lang="ja-JP" altLang="en-US" sz="4200" dirty="0">
                <a:solidFill>
                  <a:srgbClr val="000000"/>
                </a:solidFill>
              </a:rPr>
              <a:t>質の高い安全な医療が担保されることを</a:t>
            </a:r>
            <a:endParaRPr lang="en-US" altLang="ja-JP" sz="4200" dirty="0">
              <a:solidFill>
                <a:srgbClr val="000000"/>
              </a:solidFill>
            </a:endParaRPr>
          </a:p>
          <a:p>
            <a:pPr algn="l"/>
            <a:r>
              <a:rPr lang="ja-JP" altLang="en-US" sz="4200" dirty="0">
                <a:solidFill>
                  <a:srgbClr val="000000"/>
                </a:solidFill>
              </a:rPr>
              <a:t>主眼としている。</a:t>
            </a:r>
            <a:endParaRPr lang="en-US" altLang="ja-JP" sz="4200" dirty="0">
              <a:solidFill>
                <a:srgbClr val="000000"/>
              </a:solidFill>
            </a:endParaRPr>
          </a:p>
          <a:p>
            <a:pPr algn="l">
              <a:tabLst>
                <a:tab pos="4927600" algn="l"/>
              </a:tabLst>
            </a:pPr>
            <a:r>
              <a:rPr lang="ja-JP" altLang="en-US" sz="4200" dirty="0">
                <a:solidFill>
                  <a:srgbClr val="000000"/>
                </a:solidFill>
              </a:rPr>
              <a:t>　特に</a:t>
            </a:r>
            <a:r>
              <a:rPr lang="ja-JP" altLang="en-US" sz="4200" b="1" u="sng" dirty="0">
                <a:solidFill>
                  <a:srgbClr val="000000"/>
                </a:solidFill>
              </a:rPr>
              <a:t>生後</a:t>
            </a:r>
            <a:r>
              <a:rPr lang="en-US" altLang="ja-JP" sz="4200" b="1" u="sng" dirty="0">
                <a:solidFill>
                  <a:srgbClr val="000000"/>
                </a:solidFill>
              </a:rPr>
              <a:t>60</a:t>
            </a:r>
            <a:r>
              <a:rPr lang="ja-JP" altLang="en-US" sz="4200" b="1" u="sng" dirty="0">
                <a:solidFill>
                  <a:srgbClr val="000000"/>
                </a:solidFill>
              </a:rPr>
              <a:t>秒以内</a:t>
            </a:r>
            <a:r>
              <a:rPr lang="ja-JP" altLang="en-US" sz="4200" dirty="0">
                <a:solidFill>
                  <a:srgbClr val="000000"/>
                </a:solidFill>
              </a:rPr>
              <a:t>の行動は、</a:t>
            </a:r>
            <a:r>
              <a:rPr lang="ja-JP" altLang="en-US" sz="4200" dirty="0">
                <a:solidFill>
                  <a:srgbClr val="FF0000"/>
                </a:solidFill>
              </a:rPr>
              <a:t>遅延なく</a:t>
            </a:r>
            <a:endParaRPr lang="en-US" altLang="ja-JP" sz="4200" dirty="0">
              <a:solidFill>
                <a:srgbClr val="FF0000"/>
              </a:solidFill>
            </a:endParaRPr>
          </a:p>
          <a:p>
            <a:pPr algn="l"/>
            <a:r>
              <a:rPr lang="ja-JP" altLang="en-US" sz="4200" dirty="0">
                <a:solidFill>
                  <a:srgbClr val="FF0000"/>
                </a:solidFill>
              </a:rPr>
              <a:t>人工呼吸</a:t>
            </a:r>
            <a:r>
              <a:rPr lang="ja-JP" altLang="en-US" sz="4200" dirty="0">
                <a:solidFill>
                  <a:srgbClr val="000000"/>
                </a:solidFill>
              </a:rPr>
              <a:t>をするための流れであり、</a:t>
            </a:r>
            <a:endParaRPr lang="en-US" altLang="ja-JP" sz="4200" dirty="0">
              <a:solidFill>
                <a:srgbClr val="000000"/>
              </a:solidFill>
            </a:endParaRPr>
          </a:p>
          <a:p>
            <a:pPr algn="l"/>
            <a:r>
              <a:rPr lang="ja-JP" altLang="en-US" sz="4200" dirty="0">
                <a:solidFill>
                  <a:srgbClr val="000000"/>
                </a:solidFill>
              </a:rPr>
              <a:t>その中で行う初期処置は、</a:t>
            </a:r>
            <a:r>
              <a:rPr lang="ja-JP" altLang="en-US" sz="4200" dirty="0">
                <a:solidFill>
                  <a:srgbClr val="008000"/>
                </a:solidFill>
              </a:rPr>
              <a:t>有効な</a:t>
            </a:r>
            <a:r>
              <a:rPr lang="ja-JP" altLang="en-US" sz="4200" dirty="0">
                <a:solidFill>
                  <a:srgbClr val="FF0000"/>
                </a:solidFill>
              </a:rPr>
              <a:t>人工呼吸</a:t>
            </a:r>
            <a:r>
              <a:rPr lang="ja-JP" altLang="en-US" sz="4200" dirty="0">
                <a:solidFill>
                  <a:srgbClr val="000000"/>
                </a:solidFill>
              </a:rPr>
              <a:t>を</a:t>
            </a:r>
            <a:endParaRPr lang="en-US" altLang="ja-JP" sz="4200" dirty="0">
              <a:solidFill>
                <a:srgbClr val="000000"/>
              </a:solidFill>
            </a:endParaRPr>
          </a:p>
          <a:p>
            <a:pPr algn="l"/>
            <a:r>
              <a:rPr lang="ja-JP" altLang="en-US" sz="4200" dirty="0">
                <a:solidFill>
                  <a:srgbClr val="000000"/>
                </a:solidFill>
              </a:rPr>
              <a:t>開始するための準備の一面である</a:t>
            </a:r>
            <a:r>
              <a:rPr lang="ja-JP" altLang="en-US" sz="4200" dirty="0" smtClean="0">
                <a:solidFill>
                  <a:srgbClr val="000000"/>
                </a:solidFill>
              </a:rPr>
              <a:t>。</a:t>
            </a:r>
            <a:endParaRPr lang="ja-JP" altLang="en-US" sz="4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45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826417"/>
            <a:ext cx="42862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23417" cy="60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996985" y="6584187"/>
            <a:ext cx="31470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©</a:t>
            </a:r>
            <a:r>
              <a:rPr kumimoji="1" lang="ja-JP" altLang="en-US" sz="1050" dirty="0" smtClean="0"/>
              <a:t>日本周産期・新生児医学会　新生児蘇生法委員会</a:t>
            </a:r>
            <a:endParaRPr kumimoji="1" lang="ja-JP" altLang="en-US" sz="105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0" y="6558185"/>
            <a:ext cx="9144000" cy="0"/>
          </a:xfrm>
          <a:prstGeom prst="line">
            <a:avLst/>
          </a:prstGeom>
          <a:ln>
            <a:solidFill>
              <a:srgbClr val="E12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図形グループ 6"/>
          <p:cNvGrpSpPr/>
          <p:nvPr/>
        </p:nvGrpSpPr>
        <p:grpSpPr>
          <a:xfrm>
            <a:off x="2877710" y="2472260"/>
            <a:ext cx="1436057" cy="3776133"/>
            <a:chOff x="2877710" y="2472260"/>
            <a:chExt cx="1436057" cy="3776133"/>
          </a:xfrm>
        </p:grpSpPr>
        <p:sp>
          <p:nvSpPr>
            <p:cNvPr id="8" name="屈折矢印 7"/>
            <p:cNvSpPr/>
            <p:nvPr/>
          </p:nvSpPr>
          <p:spPr>
            <a:xfrm rot="10800000">
              <a:off x="3640667" y="2726260"/>
              <a:ext cx="673100" cy="3522133"/>
            </a:xfrm>
            <a:prstGeom prst="bent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877710" y="2472260"/>
              <a:ext cx="575733" cy="317009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4000" dirty="0">
                  <a:solidFill>
                    <a:srgbClr val="000000"/>
                  </a:solidFill>
                </a:rPr>
                <a:t>救命の流れ</a:t>
              </a:r>
            </a:p>
          </p:txBody>
        </p:sp>
      </p:grpSp>
      <p:grpSp>
        <p:nvGrpSpPr>
          <p:cNvPr id="10" name="図形グループ 9"/>
          <p:cNvGrpSpPr/>
          <p:nvPr/>
        </p:nvGrpSpPr>
        <p:grpSpPr>
          <a:xfrm>
            <a:off x="4961467" y="2394966"/>
            <a:ext cx="1557868" cy="3046988"/>
            <a:chOff x="4961467" y="2394966"/>
            <a:chExt cx="1557868" cy="3046988"/>
          </a:xfrm>
        </p:grpSpPr>
        <p:sp>
          <p:nvSpPr>
            <p:cNvPr id="11" name="屈折矢印 10"/>
            <p:cNvSpPr/>
            <p:nvPr/>
          </p:nvSpPr>
          <p:spPr>
            <a:xfrm rot="10800000" flipH="1">
              <a:off x="4961467" y="2726258"/>
              <a:ext cx="643466" cy="1930401"/>
            </a:xfrm>
            <a:prstGeom prst="bent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5849921" y="2394966"/>
              <a:ext cx="669414" cy="304698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ja-JP" altLang="en-US" sz="3200" dirty="0" smtClean="0">
                  <a:solidFill>
                    <a:srgbClr val="000000"/>
                  </a:solidFill>
                </a:rPr>
                <a:t>安定化の流れ</a:t>
              </a:r>
              <a:endParaRPr lang="ja-JP" altLang="en-US" sz="3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3" name="左矢印 12"/>
          <p:cNvSpPr/>
          <p:nvPr/>
        </p:nvSpPr>
        <p:spPr>
          <a:xfrm rot="16200000">
            <a:off x="3915835" y="1769525"/>
            <a:ext cx="1337731" cy="57573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473200" y="118531"/>
            <a:ext cx="676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NCPR</a:t>
            </a:r>
            <a:r>
              <a:rPr kumimoji="1" lang="ja-JP" altLang="en-US" sz="4000" dirty="0" smtClean="0"/>
              <a:t>アルゴリズムのコンセプト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6546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810" y="332656"/>
            <a:ext cx="4568379" cy="609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23417" cy="60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996985" y="6584187"/>
            <a:ext cx="31470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©</a:t>
            </a:r>
            <a:r>
              <a:rPr kumimoji="1" lang="ja-JP" altLang="en-US" sz="1050" dirty="0" smtClean="0"/>
              <a:t>日本周産期・新生児医学会　新生児蘇生法委員会</a:t>
            </a:r>
            <a:endParaRPr kumimoji="1" lang="ja-JP" altLang="en-US" sz="105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0" y="6558185"/>
            <a:ext cx="9144000" cy="0"/>
          </a:xfrm>
          <a:prstGeom prst="line">
            <a:avLst/>
          </a:prstGeom>
          <a:ln>
            <a:solidFill>
              <a:srgbClr val="E12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34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810" y="239398"/>
            <a:ext cx="4568379" cy="609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23417" cy="60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996985" y="6584187"/>
            <a:ext cx="31470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©</a:t>
            </a:r>
            <a:r>
              <a:rPr kumimoji="1" lang="ja-JP" altLang="en-US" sz="1050" dirty="0" smtClean="0"/>
              <a:t>日本周産期・新生児医学会　新生児蘇生法委員会</a:t>
            </a:r>
            <a:endParaRPr kumimoji="1" lang="ja-JP" altLang="en-US" sz="105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0" y="6558185"/>
            <a:ext cx="9144000" cy="0"/>
          </a:xfrm>
          <a:prstGeom prst="line">
            <a:avLst/>
          </a:prstGeom>
          <a:ln>
            <a:solidFill>
              <a:srgbClr val="E12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835696" y="2204864"/>
            <a:ext cx="491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①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77796" y="128729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②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3355124" y="3276262"/>
            <a:ext cx="10801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2771800" y="310458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③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69155" y="394963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④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2886347" y="4134300"/>
            <a:ext cx="93755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2771800" y="436753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⑤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45394" y="5573943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⑥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>
            <a:off x="3094898" y="5758609"/>
            <a:ext cx="41732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83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23417" cy="60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996985" y="6584187"/>
            <a:ext cx="31470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©</a:t>
            </a:r>
            <a:r>
              <a:rPr kumimoji="1" lang="ja-JP" altLang="en-US" sz="1050" dirty="0" smtClean="0"/>
              <a:t>日本周産期・新生児医学会　新生児蘇生法委員会</a:t>
            </a:r>
            <a:endParaRPr kumimoji="1" lang="ja-JP" altLang="en-US" sz="105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0" y="6558185"/>
            <a:ext cx="9144000" cy="0"/>
          </a:xfrm>
          <a:prstGeom prst="line">
            <a:avLst/>
          </a:prstGeom>
          <a:ln>
            <a:solidFill>
              <a:srgbClr val="E12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676396" cy="1470025"/>
          </a:xfrm>
        </p:spPr>
        <p:txBody>
          <a:bodyPr/>
          <a:lstStyle/>
          <a:p>
            <a:r>
              <a:rPr lang="ja-JP" altLang="en-US" sz="3600" dirty="0" smtClean="0">
                <a:solidFill>
                  <a:srgbClr val="000000"/>
                </a:solidFill>
                <a:latin typeface="ＭＳ Ｐゴシック"/>
                <a:cs typeface="ＭＳ Ｐゴシック"/>
              </a:rPr>
              <a:t>2015年版アルゴリズム</a:t>
            </a:r>
            <a:r>
              <a:rPr lang="ja-JP" altLang="en-US" sz="3600" dirty="0">
                <a:solidFill>
                  <a:srgbClr val="000000"/>
                </a:solidFill>
                <a:latin typeface="ＭＳ Ｐゴシック"/>
                <a:cs typeface="ＭＳ Ｐゴシック"/>
              </a:rPr>
              <a:t>変更点</a:t>
            </a:r>
            <a:endParaRPr lang="ja-JP" altLang="en-US" sz="3600" dirty="0">
              <a:latin typeface="Calibri" charset="0"/>
              <a:ea typeface="ＭＳ Ｐゴシック" charset="0"/>
            </a:endParaRPr>
          </a:p>
        </p:txBody>
      </p:sp>
      <p:grpSp>
        <p:nvGrpSpPr>
          <p:cNvPr id="7" name="図形グループ 6"/>
          <p:cNvGrpSpPr/>
          <p:nvPr/>
        </p:nvGrpSpPr>
        <p:grpSpPr>
          <a:xfrm>
            <a:off x="1115616" y="2204864"/>
            <a:ext cx="6754274" cy="3448359"/>
            <a:chOff x="952530" y="2200003"/>
            <a:chExt cx="3409050" cy="1220583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1236010" y="2211343"/>
              <a:ext cx="3125570" cy="1209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600" dirty="0" smtClean="0"/>
                <a:t>蘇生中</a:t>
              </a:r>
              <a:r>
                <a:rPr lang="en-US" altLang="ja-JP" sz="3600" dirty="0" smtClean="0"/>
                <a:t>(</a:t>
              </a:r>
              <a:r>
                <a:rPr lang="ja-JP" altLang="en-US" sz="3600" dirty="0" smtClean="0"/>
                <a:t>分娩室）の</a:t>
              </a:r>
              <a:r>
                <a:rPr lang="ja-JP" altLang="en-US" sz="3600" dirty="0"/>
                <a:t>体温</a:t>
              </a:r>
              <a:r>
                <a:rPr lang="ja-JP" altLang="en-US" sz="3600" dirty="0" smtClean="0"/>
                <a:t>管理</a:t>
              </a:r>
              <a:endParaRPr lang="en-US" altLang="ja-JP" sz="3600" dirty="0" smtClean="0"/>
            </a:p>
            <a:p>
              <a:r>
                <a:rPr lang="ja-JP" altLang="en-US" sz="3600" dirty="0" smtClean="0"/>
                <a:t>生後</a:t>
              </a:r>
              <a:r>
                <a:rPr lang="en-US" altLang="ja-JP" sz="3600" dirty="0"/>
                <a:t>60</a:t>
              </a:r>
              <a:r>
                <a:rPr lang="ja-JP" altLang="en-US" sz="3600" dirty="0"/>
                <a:t>秒以内の時間軸の表示 </a:t>
              </a:r>
              <a:endParaRPr lang="en-US" altLang="ja-JP" sz="3600" dirty="0"/>
            </a:p>
            <a:p>
              <a:r>
                <a:rPr lang="ja-JP" altLang="en-US" sz="3600" dirty="0"/>
                <a:t>心電図（</a:t>
              </a:r>
              <a:r>
                <a:rPr lang="en-US" altLang="ja-JP" sz="3600" dirty="0"/>
                <a:t>ECG)</a:t>
              </a:r>
              <a:r>
                <a:rPr lang="ja-JP" altLang="en-US" sz="3600" dirty="0"/>
                <a:t>モニターについて </a:t>
              </a:r>
              <a:endParaRPr lang="en-US" altLang="ja-JP" sz="3600" dirty="0"/>
            </a:p>
            <a:p>
              <a:r>
                <a:rPr lang="ja-JP" altLang="en-US" sz="3600" dirty="0" smtClean="0"/>
                <a:t>換気</a:t>
              </a:r>
              <a:r>
                <a:rPr lang="ja-JP" altLang="en-US" sz="3600" dirty="0"/>
                <a:t>の有効性の</a:t>
              </a:r>
              <a:r>
                <a:rPr lang="ja-JP" altLang="en-US" sz="3600" dirty="0" smtClean="0"/>
                <a:t>評価</a:t>
              </a:r>
              <a:endParaRPr lang="en-US" altLang="ja-JP" sz="3600" dirty="0" smtClean="0"/>
            </a:p>
            <a:p>
              <a:r>
                <a:rPr lang="ja-JP" altLang="en-US" sz="3600" dirty="0" smtClean="0"/>
                <a:t>胸骨</a:t>
              </a:r>
              <a:r>
                <a:rPr lang="ja-JP" altLang="en-US" sz="3600" dirty="0"/>
                <a:t>圧迫時の酸素</a:t>
              </a:r>
              <a:r>
                <a:rPr lang="ja-JP" altLang="en-US" sz="3600" dirty="0" smtClean="0"/>
                <a:t>濃度</a:t>
              </a:r>
              <a:endParaRPr lang="en-US" altLang="ja-JP" sz="3600" dirty="0" smtClean="0"/>
            </a:p>
            <a:p>
              <a:r>
                <a:rPr lang="ja-JP" altLang="en-US" sz="3600" dirty="0" smtClean="0"/>
                <a:t>アドレナリン</a:t>
              </a:r>
              <a:r>
                <a:rPr lang="ja-JP" altLang="en-US" sz="3600" dirty="0"/>
                <a:t>の使用 </a:t>
              </a:r>
              <a:endParaRPr kumimoji="1" lang="ja-JP" altLang="en-US" sz="36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952530" y="2200003"/>
              <a:ext cx="312452" cy="1209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 err="1" smtClean="0"/>
                <a:t>i</a:t>
              </a:r>
              <a:r>
                <a:rPr lang="en-US" altLang="ja-JP" sz="3600" dirty="0" smtClean="0"/>
                <a:t>.</a:t>
              </a:r>
            </a:p>
            <a:p>
              <a:r>
                <a:rPr lang="en-US" altLang="ja-JP" sz="3600" dirty="0" smtClean="0"/>
                <a:t>ii.</a:t>
              </a:r>
            </a:p>
            <a:p>
              <a:r>
                <a:rPr lang="en-US" altLang="ja-JP" sz="3600" dirty="0" smtClean="0"/>
                <a:t>iii.</a:t>
              </a:r>
            </a:p>
            <a:p>
              <a:r>
                <a:rPr lang="en-US" altLang="ja-JP" sz="3600" dirty="0" smtClean="0"/>
                <a:t>iv.</a:t>
              </a:r>
            </a:p>
            <a:p>
              <a:r>
                <a:rPr lang="en-US" altLang="ja-JP" sz="3600" dirty="0" smtClean="0"/>
                <a:t>v.</a:t>
              </a:r>
            </a:p>
            <a:p>
              <a:r>
                <a:rPr lang="en-US" altLang="ja-JP" sz="3600" dirty="0" smtClean="0"/>
                <a:t>vi.</a:t>
              </a:r>
              <a:endParaRPr lang="en-US" altLang="ja-JP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0839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23417" cy="60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996985" y="6584187"/>
            <a:ext cx="31470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©</a:t>
            </a:r>
            <a:r>
              <a:rPr kumimoji="1" lang="ja-JP" altLang="en-US" sz="1050" dirty="0" smtClean="0"/>
              <a:t>日本周産期・新生児医学会　新生児蘇生法委員会</a:t>
            </a:r>
            <a:endParaRPr kumimoji="1" lang="ja-JP" altLang="en-US" sz="105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0" y="6558185"/>
            <a:ext cx="9144000" cy="0"/>
          </a:xfrm>
          <a:prstGeom prst="line">
            <a:avLst/>
          </a:prstGeom>
          <a:ln>
            <a:solidFill>
              <a:srgbClr val="E12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977885" y="2420888"/>
            <a:ext cx="398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①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429086" y="116632"/>
            <a:ext cx="62392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/>
              <a:t>蘇生中</a:t>
            </a:r>
            <a:r>
              <a:rPr lang="en-US" altLang="ja-JP" sz="4000" dirty="0"/>
              <a:t>(</a:t>
            </a:r>
            <a:r>
              <a:rPr lang="ja-JP" altLang="en-US" sz="4000" dirty="0"/>
              <a:t>分娩室）の体温管理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850" y="908720"/>
            <a:ext cx="4136331" cy="551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0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23417" cy="60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996985" y="6584187"/>
            <a:ext cx="31470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©</a:t>
            </a:r>
            <a:r>
              <a:rPr kumimoji="1" lang="ja-JP" altLang="en-US" sz="1050" dirty="0" smtClean="0"/>
              <a:t>日本周産期・新生児医学会　新生児蘇生法委員会</a:t>
            </a:r>
            <a:endParaRPr kumimoji="1" lang="ja-JP" altLang="en-US" sz="105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0" y="6558185"/>
            <a:ext cx="9144000" cy="0"/>
          </a:xfrm>
          <a:prstGeom prst="line">
            <a:avLst/>
          </a:prstGeom>
          <a:ln>
            <a:solidFill>
              <a:srgbClr val="E12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755576" y="1"/>
            <a:ext cx="7676396" cy="1052736"/>
          </a:xfrm>
        </p:spPr>
        <p:txBody>
          <a:bodyPr/>
          <a:lstStyle/>
          <a:p>
            <a:r>
              <a:rPr lang="ja-JP" altLang="en-US" sz="4000" dirty="0"/>
              <a:t>分娩室での体温維持</a:t>
            </a:r>
            <a:endParaRPr lang="ja-JP" altLang="en-US" sz="4000" dirty="0">
              <a:latin typeface="Calibri" charset="0"/>
              <a:ea typeface="ＭＳ Ｐゴシック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1559" y="1954771"/>
            <a:ext cx="184667" cy="646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sz="3600" dirty="0"/>
          </a:p>
        </p:txBody>
      </p:sp>
      <p:sp>
        <p:nvSpPr>
          <p:cNvPr id="9" name="正方形/長方形 8"/>
          <p:cNvSpPr/>
          <p:nvPr/>
        </p:nvSpPr>
        <p:spPr>
          <a:xfrm>
            <a:off x="296700" y="1189969"/>
            <a:ext cx="866778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3600" dirty="0"/>
              <a:t>推奨と</a:t>
            </a:r>
            <a:r>
              <a:rPr lang="ja-JP" altLang="en-US" sz="3600" dirty="0" smtClean="0"/>
              <a:t>提案</a:t>
            </a:r>
            <a:endParaRPr lang="en-US" altLang="ja-JP" sz="3600" dirty="0" smtClean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仮死のない新生児の体温は出生後入院を通して</a:t>
            </a:r>
            <a:r>
              <a:rPr lang="en-US" altLang="ja-JP" sz="3600" dirty="0">
                <a:solidFill>
                  <a:srgbClr val="FF0000"/>
                </a:solidFill>
              </a:rPr>
              <a:t>36.5</a:t>
            </a:r>
            <a:r>
              <a:rPr lang="ja-JP" altLang="en-US" sz="3600" dirty="0">
                <a:solidFill>
                  <a:srgbClr val="FF0000"/>
                </a:solidFill>
              </a:rPr>
              <a:t>から</a:t>
            </a:r>
            <a:r>
              <a:rPr lang="en-US" altLang="ja-JP" sz="3600" dirty="0">
                <a:solidFill>
                  <a:srgbClr val="FF0000"/>
                </a:solidFill>
              </a:rPr>
              <a:t>37.5 ℃</a:t>
            </a:r>
            <a:r>
              <a:rPr lang="ja-JP" altLang="en-US" sz="3600" dirty="0"/>
              <a:t>に維持することを推奨する。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入院時の体温は結果の予測因子として</a:t>
            </a:r>
            <a:r>
              <a:rPr lang="ja-JP" altLang="en-US" sz="3600" dirty="0">
                <a:solidFill>
                  <a:srgbClr val="FF0000"/>
                </a:solidFill>
              </a:rPr>
              <a:t>記録すべきである</a:t>
            </a:r>
            <a:r>
              <a:rPr lang="ja-JP" altLang="en-US" sz="3600" dirty="0"/>
              <a:t>。</a:t>
            </a:r>
            <a:endParaRPr lang="en-US" altLang="ja-JP" sz="3600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407483" y="1180287"/>
            <a:ext cx="85160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407483" y="6093296"/>
            <a:ext cx="85160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2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PRスライド背景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NCPRスライド背景.pptx</Template>
  <TotalTime>376</TotalTime>
  <Words>496</Words>
  <Application>Microsoft Office PowerPoint</Application>
  <PresentationFormat>画面に合わせる (4:3)</PresentationFormat>
  <Paragraphs>144</Paragraphs>
  <Slides>21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2" baseType="lpstr">
      <vt:lpstr>NCPRスライド背景</vt:lpstr>
      <vt:lpstr>日本版新生児蘇生法ガイドライン2015改正点のポイント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2015年版アルゴリズム変更点</vt:lpstr>
      <vt:lpstr>PowerPoint プレゼンテーション</vt:lpstr>
      <vt:lpstr>分娩室での体温維持</vt:lpstr>
      <vt:lpstr>PowerPoint プレゼンテーション</vt:lpstr>
      <vt:lpstr>PowerPoint プレゼンテーション</vt:lpstr>
      <vt:lpstr>心拍確認における ECGとパルスオキシメータまたは聴診の比較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HP-USER01</dc:creator>
  <cp:lastModifiedBy>HP-USER01</cp:lastModifiedBy>
  <cp:revision>49</cp:revision>
  <dcterms:created xsi:type="dcterms:W3CDTF">2015-10-26T01:51:50Z</dcterms:created>
  <dcterms:modified xsi:type="dcterms:W3CDTF">2015-11-04T11:21:04Z</dcterms:modified>
</cp:coreProperties>
</file>