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1" r:id="rId2"/>
    <p:sldId id="332" r:id="rId3"/>
    <p:sldId id="258" r:id="rId4"/>
    <p:sldId id="295" r:id="rId5"/>
    <p:sldId id="296" r:id="rId6"/>
    <p:sldId id="260" r:id="rId7"/>
    <p:sldId id="333" r:id="rId8"/>
    <p:sldId id="297" r:id="rId9"/>
    <p:sldId id="298" r:id="rId10"/>
    <p:sldId id="264" r:id="rId11"/>
    <p:sldId id="299" r:id="rId12"/>
    <p:sldId id="266" r:id="rId13"/>
    <p:sldId id="300" r:id="rId14"/>
    <p:sldId id="301" r:id="rId15"/>
    <p:sldId id="269" r:id="rId16"/>
    <p:sldId id="271" r:id="rId17"/>
    <p:sldId id="302" r:id="rId18"/>
    <p:sldId id="303" r:id="rId19"/>
    <p:sldId id="274" r:id="rId20"/>
    <p:sldId id="270"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12" r:id="rId41"/>
    <p:sldId id="314" r:id="rId42"/>
    <p:sldId id="317" r:id="rId43"/>
    <p:sldId id="319" r:id="rId44"/>
    <p:sldId id="320" r:id="rId45"/>
    <p:sldId id="321" r:id="rId46"/>
    <p:sldId id="322" r:id="rId47"/>
    <p:sldId id="323" r:id="rId48"/>
    <p:sldId id="324" r:id="rId49"/>
    <p:sldId id="325" r:id="rId50"/>
    <p:sldId id="326" r:id="rId51"/>
    <p:sldId id="327" r:id="rId52"/>
    <p:sldId id="328" r:id="rId53"/>
    <p:sldId id="329" r:id="rId5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0" y="7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sao\Desktop\ILCOR2015\NCPR&#38283;&#22987;&#12363;&#12425;&#12398;&#25968;&#20516;&#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sao\Desktop\ILCOR2015\NCPR&#38283;&#22987;&#12363;&#12425;&#12398;&#25968;&#20516;&#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cat>
            <c:numRef>
              <c:f>[NCPR開始からの数値データ.xlsx]Sheet1!$A$6:$A$104</c:f>
              <c:numCache>
                <c:formatCode>yyyy"年"m"月"</c:formatCode>
                <c:ptCount val="99"/>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numCache>
            </c:numRef>
          </c:cat>
          <c:val>
            <c:numRef>
              <c:f>[NCPR開始からの数値データ.xlsx]Sheet1!$B$6:$B$104</c:f>
              <c:numCache>
                <c:formatCode>General</c:formatCode>
                <c:ptCount val="99"/>
                <c:pt idx="0">
                  <c:v>7</c:v>
                </c:pt>
                <c:pt idx="1">
                  <c:v>1</c:v>
                </c:pt>
                <c:pt idx="2">
                  <c:v>17</c:v>
                </c:pt>
                <c:pt idx="3">
                  <c:v>8</c:v>
                </c:pt>
                <c:pt idx="4">
                  <c:v>11</c:v>
                </c:pt>
                <c:pt idx="5">
                  <c:v>2</c:v>
                </c:pt>
                <c:pt idx="6">
                  <c:v>16</c:v>
                </c:pt>
                <c:pt idx="7">
                  <c:v>13</c:v>
                </c:pt>
                <c:pt idx="8">
                  <c:v>59</c:v>
                </c:pt>
                <c:pt idx="9">
                  <c:v>15</c:v>
                </c:pt>
                <c:pt idx="10">
                  <c:v>31</c:v>
                </c:pt>
                <c:pt idx="11">
                  <c:v>52</c:v>
                </c:pt>
                <c:pt idx="12">
                  <c:v>45</c:v>
                </c:pt>
                <c:pt idx="13">
                  <c:v>101</c:v>
                </c:pt>
                <c:pt idx="14">
                  <c:v>93</c:v>
                </c:pt>
                <c:pt idx="15">
                  <c:v>91</c:v>
                </c:pt>
                <c:pt idx="16">
                  <c:v>129</c:v>
                </c:pt>
                <c:pt idx="17">
                  <c:v>116</c:v>
                </c:pt>
                <c:pt idx="18">
                  <c:v>97</c:v>
                </c:pt>
                <c:pt idx="19">
                  <c:v>163</c:v>
                </c:pt>
                <c:pt idx="20">
                  <c:v>222</c:v>
                </c:pt>
                <c:pt idx="21">
                  <c:v>102</c:v>
                </c:pt>
                <c:pt idx="22">
                  <c:v>164</c:v>
                </c:pt>
                <c:pt idx="23">
                  <c:v>297</c:v>
                </c:pt>
                <c:pt idx="24">
                  <c:v>190</c:v>
                </c:pt>
                <c:pt idx="25">
                  <c:v>264</c:v>
                </c:pt>
                <c:pt idx="26">
                  <c:v>195</c:v>
                </c:pt>
                <c:pt idx="27">
                  <c:v>305</c:v>
                </c:pt>
                <c:pt idx="28">
                  <c:v>254</c:v>
                </c:pt>
                <c:pt idx="29">
                  <c:v>244</c:v>
                </c:pt>
                <c:pt idx="30">
                  <c:v>284</c:v>
                </c:pt>
                <c:pt idx="31">
                  <c:v>337</c:v>
                </c:pt>
                <c:pt idx="32">
                  <c:v>343</c:v>
                </c:pt>
                <c:pt idx="33">
                  <c:v>102</c:v>
                </c:pt>
                <c:pt idx="34">
                  <c:v>252</c:v>
                </c:pt>
                <c:pt idx="35">
                  <c:v>345</c:v>
                </c:pt>
                <c:pt idx="36">
                  <c:v>299</c:v>
                </c:pt>
                <c:pt idx="37">
                  <c:v>194</c:v>
                </c:pt>
                <c:pt idx="38">
                  <c:v>269</c:v>
                </c:pt>
                <c:pt idx="39">
                  <c:v>728</c:v>
                </c:pt>
                <c:pt idx="40">
                  <c:v>557</c:v>
                </c:pt>
                <c:pt idx="41">
                  <c:v>609</c:v>
                </c:pt>
                <c:pt idx="42">
                  <c:v>644</c:v>
                </c:pt>
                <c:pt idx="43">
                  <c:v>589</c:v>
                </c:pt>
                <c:pt idx="44">
                  <c:v>466</c:v>
                </c:pt>
                <c:pt idx="45">
                  <c:v>422</c:v>
                </c:pt>
                <c:pt idx="46">
                  <c:v>664</c:v>
                </c:pt>
                <c:pt idx="47">
                  <c:v>930</c:v>
                </c:pt>
                <c:pt idx="48">
                  <c:v>889</c:v>
                </c:pt>
                <c:pt idx="49">
                  <c:v>530</c:v>
                </c:pt>
                <c:pt idx="50">
                  <c:v>638</c:v>
                </c:pt>
                <c:pt idx="51">
                  <c:v>1012</c:v>
                </c:pt>
                <c:pt idx="52">
                  <c:v>840</c:v>
                </c:pt>
                <c:pt idx="53">
                  <c:v>987</c:v>
                </c:pt>
                <c:pt idx="54">
                  <c:v>898</c:v>
                </c:pt>
                <c:pt idx="55">
                  <c:v>954</c:v>
                </c:pt>
                <c:pt idx="56">
                  <c:v>1225</c:v>
                </c:pt>
                <c:pt idx="57">
                  <c:v>391</c:v>
                </c:pt>
                <c:pt idx="58">
                  <c:v>767</c:v>
                </c:pt>
                <c:pt idx="59">
                  <c:v>1303</c:v>
                </c:pt>
                <c:pt idx="60">
                  <c:v>929</c:v>
                </c:pt>
                <c:pt idx="61">
                  <c:v>699</c:v>
                </c:pt>
                <c:pt idx="62">
                  <c:v>923</c:v>
                </c:pt>
                <c:pt idx="63">
                  <c:v>974</c:v>
                </c:pt>
                <c:pt idx="64">
                  <c:v>779</c:v>
                </c:pt>
                <c:pt idx="65">
                  <c:v>1036</c:v>
                </c:pt>
                <c:pt idx="66">
                  <c:v>742</c:v>
                </c:pt>
                <c:pt idx="67">
                  <c:v>1005</c:v>
                </c:pt>
                <c:pt idx="68">
                  <c:v>1279</c:v>
                </c:pt>
                <c:pt idx="69">
                  <c:v>441</c:v>
                </c:pt>
                <c:pt idx="70">
                  <c:v>727</c:v>
                </c:pt>
                <c:pt idx="71">
                  <c:v>1411</c:v>
                </c:pt>
                <c:pt idx="72">
                  <c:v>1080</c:v>
                </c:pt>
                <c:pt idx="73">
                  <c:v>623</c:v>
                </c:pt>
                <c:pt idx="74">
                  <c:v>745</c:v>
                </c:pt>
                <c:pt idx="75">
                  <c:v>905</c:v>
                </c:pt>
                <c:pt idx="76">
                  <c:v>912</c:v>
                </c:pt>
                <c:pt idx="77">
                  <c:v>690</c:v>
                </c:pt>
                <c:pt idx="78">
                  <c:v>771</c:v>
                </c:pt>
                <c:pt idx="79">
                  <c:v>926</c:v>
                </c:pt>
                <c:pt idx="80">
                  <c:v>1304</c:v>
                </c:pt>
                <c:pt idx="81">
                  <c:v>304</c:v>
                </c:pt>
                <c:pt idx="82">
                  <c:v>579</c:v>
                </c:pt>
                <c:pt idx="83">
                  <c:v>1283</c:v>
                </c:pt>
                <c:pt idx="84">
                  <c:v>857</c:v>
                </c:pt>
                <c:pt idx="85">
                  <c:v>811</c:v>
                </c:pt>
                <c:pt idx="86">
                  <c:v>862</c:v>
                </c:pt>
                <c:pt idx="87">
                  <c:v>752</c:v>
                </c:pt>
                <c:pt idx="88">
                  <c:v>866</c:v>
                </c:pt>
                <c:pt idx="89">
                  <c:v>885</c:v>
                </c:pt>
                <c:pt idx="90">
                  <c:v>701</c:v>
                </c:pt>
                <c:pt idx="91">
                  <c:v>942</c:v>
                </c:pt>
                <c:pt idx="92">
                  <c:v>1105</c:v>
                </c:pt>
                <c:pt idx="93">
                  <c:v>300</c:v>
                </c:pt>
                <c:pt idx="94">
                  <c:v>679</c:v>
                </c:pt>
                <c:pt idx="95">
                  <c:v>1498</c:v>
                </c:pt>
                <c:pt idx="96">
                  <c:v>1020</c:v>
                </c:pt>
                <c:pt idx="97">
                  <c:v>535</c:v>
                </c:pt>
                <c:pt idx="98">
                  <c:v>151</c:v>
                </c:pt>
              </c:numCache>
            </c:numRef>
          </c:val>
          <c:extLst>
            <c:ext xmlns:c16="http://schemas.microsoft.com/office/drawing/2014/chart" uri="{C3380CC4-5D6E-409C-BE32-E72D297353CC}">
              <c16:uniqueId val="{00000000-05B7-437E-8AB3-2E17821D4F5B}"/>
            </c:ext>
          </c:extLst>
        </c:ser>
        <c:dLbls>
          <c:showLegendKey val="0"/>
          <c:showVal val="0"/>
          <c:showCatName val="0"/>
          <c:showSerName val="0"/>
          <c:showPercent val="0"/>
          <c:showBubbleSize val="0"/>
        </c:dLbls>
        <c:gapWidth val="150"/>
        <c:axId val="95739904"/>
        <c:axId val="95741440"/>
      </c:barChart>
      <c:dateAx>
        <c:axId val="95739904"/>
        <c:scaling>
          <c:orientation val="minMax"/>
        </c:scaling>
        <c:delete val="0"/>
        <c:axPos val="b"/>
        <c:numFmt formatCode="yyyy&quot;年&quot;m&quot;月&quot;" sourceLinked="1"/>
        <c:majorTickMark val="out"/>
        <c:minorTickMark val="none"/>
        <c:tickLblPos val="nextTo"/>
        <c:crossAx val="95741440"/>
        <c:crosses val="autoZero"/>
        <c:auto val="1"/>
        <c:lblOffset val="100"/>
        <c:baseTimeUnit val="months"/>
      </c:dateAx>
      <c:valAx>
        <c:axId val="95741440"/>
        <c:scaling>
          <c:orientation val="minMax"/>
        </c:scaling>
        <c:delete val="0"/>
        <c:axPos val="l"/>
        <c:majorGridlines/>
        <c:numFmt formatCode="General" sourceLinked="1"/>
        <c:majorTickMark val="out"/>
        <c:minorTickMark val="none"/>
        <c:tickLblPos val="nextTo"/>
        <c:crossAx val="957399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[NCPR開始からの数値データ.xlsx]Sheet1!$S$2:$S$100</c:f>
              <c:numCache>
                <c:formatCode>yyyy"年"m"月"</c:formatCode>
                <c:ptCount val="99"/>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numCache>
            </c:numRef>
          </c:cat>
          <c:val>
            <c:numRef>
              <c:f>[NCPR開始からの数値データ.xlsx]Sheet1!$T$2:$T$100</c:f>
              <c:numCache>
                <c:formatCode>General</c:formatCode>
                <c:ptCount val="99"/>
                <c:pt idx="0">
                  <c:v>7</c:v>
                </c:pt>
                <c:pt idx="1">
                  <c:v>8</c:v>
                </c:pt>
                <c:pt idx="2">
                  <c:v>25</c:v>
                </c:pt>
                <c:pt idx="3">
                  <c:v>33</c:v>
                </c:pt>
                <c:pt idx="4">
                  <c:v>44</c:v>
                </c:pt>
                <c:pt idx="5">
                  <c:v>46</c:v>
                </c:pt>
                <c:pt idx="6">
                  <c:v>62</c:v>
                </c:pt>
                <c:pt idx="7">
                  <c:v>75</c:v>
                </c:pt>
                <c:pt idx="8">
                  <c:v>134</c:v>
                </c:pt>
                <c:pt idx="9">
                  <c:v>149</c:v>
                </c:pt>
                <c:pt idx="10">
                  <c:v>180</c:v>
                </c:pt>
                <c:pt idx="11">
                  <c:v>232</c:v>
                </c:pt>
                <c:pt idx="12">
                  <c:v>277</c:v>
                </c:pt>
                <c:pt idx="13">
                  <c:v>378</c:v>
                </c:pt>
                <c:pt idx="14">
                  <c:v>471</c:v>
                </c:pt>
                <c:pt idx="15">
                  <c:v>562</c:v>
                </c:pt>
                <c:pt idx="16">
                  <c:v>691</c:v>
                </c:pt>
                <c:pt idx="17">
                  <c:v>807</c:v>
                </c:pt>
                <c:pt idx="18">
                  <c:v>904</c:v>
                </c:pt>
                <c:pt idx="19">
                  <c:v>1067</c:v>
                </c:pt>
                <c:pt idx="20">
                  <c:v>1289</c:v>
                </c:pt>
                <c:pt idx="21">
                  <c:v>1391</c:v>
                </c:pt>
                <c:pt idx="22">
                  <c:v>1555</c:v>
                </c:pt>
                <c:pt idx="23">
                  <c:v>1852</c:v>
                </c:pt>
                <c:pt idx="24">
                  <c:v>2042</c:v>
                </c:pt>
                <c:pt idx="25">
                  <c:v>2306</c:v>
                </c:pt>
                <c:pt idx="26">
                  <c:v>2501</c:v>
                </c:pt>
                <c:pt idx="27">
                  <c:v>2806</c:v>
                </c:pt>
                <c:pt idx="28">
                  <c:v>3060</c:v>
                </c:pt>
                <c:pt idx="29">
                  <c:v>3304</c:v>
                </c:pt>
                <c:pt idx="30">
                  <c:v>3588</c:v>
                </c:pt>
                <c:pt idx="31">
                  <c:v>3925</c:v>
                </c:pt>
                <c:pt idx="32">
                  <c:v>4268</c:v>
                </c:pt>
                <c:pt idx="33">
                  <c:v>4370</c:v>
                </c:pt>
                <c:pt idx="34">
                  <c:v>4622</c:v>
                </c:pt>
                <c:pt idx="35">
                  <c:v>4967</c:v>
                </c:pt>
                <c:pt idx="36">
                  <c:v>5266</c:v>
                </c:pt>
                <c:pt idx="37">
                  <c:v>5460</c:v>
                </c:pt>
                <c:pt idx="38">
                  <c:v>5729</c:v>
                </c:pt>
                <c:pt idx="39">
                  <c:v>6457</c:v>
                </c:pt>
                <c:pt idx="40">
                  <c:v>7014</c:v>
                </c:pt>
                <c:pt idx="41">
                  <c:v>7623</c:v>
                </c:pt>
                <c:pt idx="42">
                  <c:v>8267</c:v>
                </c:pt>
                <c:pt idx="43">
                  <c:v>8856</c:v>
                </c:pt>
                <c:pt idx="44">
                  <c:v>9322</c:v>
                </c:pt>
                <c:pt idx="45">
                  <c:v>9744</c:v>
                </c:pt>
                <c:pt idx="46">
                  <c:v>10408</c:v>
                </c:pt>
                <c:pt idx="47">
                  <c:v>11338</c:v>
                </c:pt>
                <c:pt idx="48">
                  <c:v>12227</c:v>
                </c:pt>
                <c:pt idx="49">
                  <c:v>12757</c:v>
                </c:pt>
                <c:pt idx="50">
                  <c:v>13395</c:v>
                </c:pt>
                <c:pt idx="51">
                  <c:v>14407</c:v>
                </c:pt>
                <c:pt idx="52">
                  <c:v>15247</c:v>
                </c:pt>
                <c:pt idx="53">
                  <c:v>16234</c:v>
                </c:pt>
                <c:pt idx="54">
                  <c:v>17132</c:v>
                </c:pt>
                <c:pt idx="55">
                  <c:v>18086</c:v>
                </c:pt>
                <c:pt idx="56">
                  <c:v>19311</c:v>
                </c:pt>
                <c:pt idx="57">
                  <c:v>19702</c:v>
                </c:pt>
                <c:pt idx="58">
                  <c:v>20469</c:v>
                </c:pt>
                <c:pt idx="59">
                  <c:v>21772</c:v>
                </c:pt>
                <c:pt idx="60">
                  <c:v>22701</c:v>
                </c:pt>
                <c:pt idx="61">
                  <c:v>23400</c:v>
                </c:pt>
                <c:pt idx="62">
                  <c:v>24323</c:v>
                </c:pt>
                <c:pt idx="63">
                  <c:v>25297</c:v>
                </c:pt>
                <c:pt idx="64">
                  <c:v>26076</c:v>
                </c:pt>
                <c:pt idx="65">
                  <c:v>27112</c:v>
                </c:pt>
                <c:pt idx="66">
                  <c:v>27854</c:v>
                </c:pt>
                <c:pt idx="67">
                  <c:v>28859</c:v>
                </c:pt>
                <c:pt idx="68">
                  <c:v>30138</c:v>
                </c:pt>
                <c:pt idx="69">
                  <c:v>30579</c:v>
                </c:pt>
                <c:pt idx="70">
                  <c:v>31306</c:v>
                </c:pt>
                <c:pt idx="71">
                  <c:v>32717</c:v>
                </c:pt>
                <c:pt idx="72">
                  <c:v>33797</c:v>
                </c:pt>
                <c:pt idx="73">
                  <c:v>34420</c:v>
                </c:pt>
                <c:pt idx="74">
                  <c:v>35165</c:v>
                </c:pt>
                <c:pt idx="75">
                  <c:v>36070</c:v>
                </c:pt>
                <c:pt idx="76">
                  <c:v>36982</c:v>
                </c:pt>
                <c:pt idx="77">
                  <c:v>37672</c:v>
                </c:pt>
                <c:pt idx="78">
                  <c:v>38443</c:v>
                </c:pt>
                <c:pt idx="79">
                  <c:v>39369</c:v>
                </c:pt>
                <c:pt idx="80">
                  <c:v>40673</c:v>
                </c:pt>
                <c:pt idx="81">
                  <c:v>40977</c:v>
                </c:pt>
                <c:pt idx="82">
                  <c:v>41556</c:v>
                </c:pt>
                <c:pt idx="83">
                  <c:v>42839</c:v>
                </c:pt>
                <c:pt idx="84">
                  <c:v>43696</c:v>
                </c:pt>
                <c:pt idx="85">
                  <c:v>44507</c:v>
                </c:pt>
                <c:pt idx="86">
                  <c:v>45369</c:v>
                </c:pt>
                <c:pt idx="87">
                  <c:v>46121</c:v>
                </c:pt>
                <c:pt idx="88">
                  <c:v>46987</c:v>
                </c:pt>
                <c:pt idx="89">
                  <c:v>47872</c:v>
                </c:pt>
                <c:pt idx="90">
                  <c:v>48573</c:v>
                </c:pt>
                <c:pt idx="91">
                  <c:v>49515</c:v>
                </c:pt>
                <c:pt idx="92">
                  <c:v>50620</c:v>
                </c:pt>
                <c:pt idx="93">
                  <c:v>50920</c:v>
                </c:pt>
                <c:pt idx="94">
                  <c:v>51599</c:v>
                </c:pt>
                <c:pt idx="95">
                  <c:v>53097</c:v>
                </c:pt>
                <c:pt idx="96">
                  <c:v>54117</c:v>
                </c:pt>
                <c:pt idx="97">
                  <c:v>54652</c:v>
                </c:pt>
                <c:pt idx="98">
                  <c:v>54803</c:v>
                </c:pt>
              </c:numCache>
            </c:numRef>
          </c:val>
          <c:smooth val="0"/>
          <c:extLst>
            <c:ext xmlns:c16="http://schemas.microsoft.com/office/drawing/2014/chart" uri="{C3380CC4-5D6E-409C-BE32-E72D297353CC}">
              <c16:uniqueId val="{00000000-7D88-47FF-9E83-472A4D0F938E}"/>
            </c:ext>
          </c:extLst>
        </c:ser>
        <c:dLbls>
          <c:showLegendKey val="0"/>
          <c:showVal val="0"/>
          <c:showCatName val="0"/>
          <c:showSerName val="0"/>
          <c:showPercent val="0"/>
          <c:showBubbleSize val="0"/>
        </c:dLbls>
        <c:smooth val="0"/>
        <c:axId val="95970048"/>
        <c:axId val="95971584"/>
      </c:lineChart>
      <c:dateAx>
        <c:axId val="95970048"/>
        <c:scaling>
          <c:orientation val="minMax"/>
        </c:scaling>
        <c:delete val="1"/>
        <c:axPos val="b"/>
        <c:numFmt formatCode="yyyy&quot;年&quot;m&quot;月&quot;" sourceLinked="1"/>
        <c:majorTickMark val="out"/>
        <c:minorTickMark val="none"/>
        <c:tickLblPos val="nextTo"/>
        <c:crossAx val="95971584"/>
        <c:crosses val="autoZero"/>
        <c:auto val="1"/>
        <c:lblOffset val="100"/>
        <c:baseTimeUnit val="months"/>
      </c:dateAx>
      <c:valAx>
        <c:axId val="95971584"/>
        <c:scaling>
          <c:orientation val="minMax"/>
        </c:scaling>
        <c:delete val="1"/>
        <c:axPos val="l"/>
        <c:numFmt formatCode="General" sourceLinked="1"/>
        <c:majorTickMark val="out"/>
        <c:minorTickMark val="none"/>
        <c:tickLblPos val="nextTo"/>
        <c:crossAx val="95970048"/>
        <c:crosses val="autoZero"/>
        <c:crossBetween val="between"/>
      </c:valAx>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4A541AF3-E0C7-424A-9768-9EA2B214E7A7}" type="datetimeFigureOut">
              <a:rPr kumimoji="1" lang="ja-JP" altLang="en-US" smtClean="0"/>
              <a:t>2016/2/29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E8D42B8A-323E-4550-A7DE-1FE212F82B85}" type="slidenum">
              <a:rPr kumimoji="1" lang="ja-JP" altLang="en-US" smtClean="0"/>
              <a:t>‹#›</a:t>
            </a:fld>
            <a:endParaRPr kumimoji="1" lang="ja-JP" altLang="en-US"/>
          </a:p>
        </p:txBody>
      </p:sp>
    </p:spTree>
    <p:extLst>
      <p:ext uri="{BB962C8B-B14F-4D97-AF65-F5344CB8AC3E}">
        <p14:creationId xmlns:p14="http://schemas.microsoft.com/office/powerpoint/2010/main" val="31820068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91214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41498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55733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31298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4208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7475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8790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115013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67467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382184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pPr/>
              <a:t>2016/2/29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12723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BACA7-54FA-4FCC-8254-A872E88C6B43}" type="datetimeFigureOut">
              <a:rPr kumimoji="1" lang="ja-JP" altLang="en-US" smtClean="0"/>
              <a:pPr/>
              <a:t>2016/2/29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303079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tiff"/></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tiff"/></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323528" y="2060849"/>
            <a:ext cx="8134672" cy="1539602"/>
          </a:xfrm>
        </p:spPr>
        <p:txBody>
          <a:bodyPr/>
          <a:lstStyle/>
          <a:p>
            <a:r>
              <a:rPr lang="ja-JP" altLang="en-US" dirty="0"/>
              <a:t>日本版新生児蘇生法ガイドライン</a:t>
            </a:r>
            <a:r>
              <a:rPr lang="en-US" altLang="ja-JP" dirty="0"/>
              <a:t>2015</a:t>
            </a:r>
            <a:r>
              <a:rPr lang="ja-JP" altLang="en-US" dirty="0"/>
              <a:t>改正点のポイント</a:t>
            </a:r>
            <a:endParaRPr lang="ja-JP" altLang="en-US" dirty="0">
              <a:latin typeface="Calibri" charset="0"/>
              <a:ea typeface="ＭＳ Ｐゴシック" charset="0"/>
            </a:endParaRPr>
          </a:p>
        </p:txBody>
      </p:sp>
      <p:sp>
        <p:nvSpPr>
          <p:cNvPr id="2" name="正方形/長方形 1"/>
          <p:cNvSpPr/>
          <p:nvPr/>
        </p:nvSpPr>
        <p:spPr>
          <a:xfrm>
            <a:off x="1835696" y="4221088"/>
            <a:ext cx="6048672" cy="1631216"/>
          </a:xfrm>
          <a:prstGeom prst="rect">
            <a:avLst/>
          </a:prstGeom>
        </p:spPr>
        <p:txBody>
          <a:bodyPr wrap="square">
            <a:spAutoFit/>
          </a:bodyPr>
          <a:lstStyle/>
          <a:p>
            <a:pPr algn="ctr"/>
            <a:r>
              <a:rPr lang="ja-JP" altLang="en-US" sz="3200" dirty="0"/>
              <a:t>日本周産期・新生児医学会</a:t>
            </a:r>
            <a:endParaRPr lang="en-US" altLang="ja-JP" sz="3200" dirty="0"/>
          </a:p>
          <a:p>
            <a:pPr algn="ctr"/>
            <a:r>
              <a:rPr lang="ja-JP" altLang="en-US" sz="3200" dirty="0"/>
              <a:t>新生児蘇生法委員会</a:t>
            </a:r>
          </a:p>
          <a:p>
            <a:endParaRPr lang="ja-JP" altLang="en-US" dirty="0"/>
          </a:p>
          <a:p>
            <a:pPr fontAlgn="auto">
              <a:spcAft>
                <a:spcPts val="0"/>
              </a:spcAft>
              <a:buFont typeface="Arial"/>
              <a:buNone/>
              <a:defRPr/>
            </a:pPr>
            <a:endParaRPr lang="ja-JP" altLang="en-US" dirty="0"/>
          </a:p>
        </p:txBody>
      </p:sp>
    </p:spTree>
    <p:extLst>
      <p:ext uri="{BB962C8B-B14F-4D97-AF65-F5344CB8AC3E}">
        <p14:creationId xmlns:p14="http://schemas.microsoft.com/office/powerpoint/2010/main" val="10339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0"/>
            <a:ext cx="7676396" cy="1470025"/>
          </a:xfrm>
        </p:spPr>
        <p:txBody>
          <a:bodyPr/>
          <a:lstStyle/>
          <a:p>
            <a:r>
              <a:rPr lang="ja-JP" altLang="en-US" sz="3600" dirty="0">
                <a:solidFill>
                  <a:srgbClr val="000000"/>
                </a:solidFill>
                <a:latin typeface="ＭＳ Ｐゴシック"/>
                <a:cs typeface="ＭＳ Ｐゴシック"/>
              </a:rPr>
              <a:t>2015年版アルゴリズム変更点</a:t>
            </a:r>
            <a:endParaRPr lang="ja-JP" altLang="en-US" sz="3600" dirty="0">
              <a:latin typeface="Calibri" charset="0"/>
              <a:ea typeface="ＭＳ Ｐゴシック" charset="0"/>
            </a:endParaRPr>
          </a:p>
        </p:txBody>
      </p:sp>
      <p:grpSp>
        <p:nvGrpSpPr>
          <p:cNvPr id="7" name="図形グループ 6"/>
          <p:cNvGrpSpPr/>
          <p:nvPr/>
        </p:nvGrpSpPr>
        <p:grpSpPr>
          <a:xfrm>
            <a:off x="1115616" y="2204864"/>
            <a:ext cx="6754274" cy="3448359"/>
            <a:chOff x="952530" y="2200003"/>
            <a:chExt cx="3409050" cy="1220583"/>
          </a:xfrm>
        </p:grpSpPr>
        <p:sp>
          <p:nvSpPr>
            <p:cNvPr id="8" name="テキスト ボックス 7"/>
            <p:cNvSpPr txBox="1"/>
            <p:nvPr/>
          </p:nvSpPr>
          <p:spPr>
            <a:xfrm>
              <a:off x="1236010" y="2211343"/>
              <a:ext cx="3125570" cy="1209243"/>
            </a:xfrm>
            <a:prstGeom prst="rect">
              <a:avLst/>
            </a:prstGeom>
            <a:noFill/>
          </p:spPr>
          <p:txBody>
            <a:bodyPr wrap="none" rtlCol="0">
              <a:spAutoFit/>
            </a:bodyPr>
            <a:lstStyle/>
            <a:p>
              <a:r>
                <a:rPr lang="ja-JP" altLang="en-US" sz="3600" dirty="0"/>
                <a:t>蘇生中</a:t>
              </a:r>
              <a:r>
                <a:rPr lang="en-US" altLang="ja-JP" sz="3600" dirty="0"/>
                <a:t>(</a:t>
              </a:r>
              <a:r>
                <a:rPr lang="ja-JP" altLang="en-US" sz="3600" dirty="0"/>
                <a:t>分娩室）の体温管理</a:t>
              </a:r>
              <a:endParaRPr lang="en-US" altLang="ja-JP" sz="3600" dirty="0"/>
            </a:p>
            <a:p>
              <a:r>
                <a:rPr lang="ja-JP" altLang="en-US" sz="3600" dirty="0"/>
                <a:t>生後</a:t>
              </a:r>
              <a:r>
                <a:rPr lang="en-US" altLang="ja-JP" sz="3600" dirty="0"/>
                <a:t>60</a:t>
              </a:r>
              <a:r>
                <a:rPr lang="ja-JP" altLang="en-US" sz="3600" dirty="0"/>
                <a:t>秒以内の時間軸の表示 </a:t>
              </a:r>
              <a:endParaRPr lang="en-US" altLang="ja-JP" sz="3600" dirty="0"/>
            </a:p>
            <a:p>
              <a:r>
                <a:rPr lang="ja-JP" altLang="en-US" sz="3600" dirty="0"/>
                <a:t>心電図（</a:t>
              </a:r>
              <a:r>
                <a:rPr lang="en-US" altLang="ja-JP" sz="3600" dirty="0"/>
                <a:t>ECG)</a:t>
              </a:r>
              <a:r>
                <a:rPr lang="ja-JP" altLang="en-US" sz="3600" dirty="0"/>
                <a:t>モニターについて </a:t>
              </a:r>
              <a:endParaRPr lang="en-US" altLang="ja-JP" sz="3600" dirty="0"/>
            </a:p>
            <a:p>
              <a:r>
                <a:rPr lang="ja-JP" altLang="en-US" sz="3600" dirty="0"/>
                <a:t>換気の有効性の評価</a:t>
              </a:r>
              <a:endParaRPr lang="en-US" altLang="ja-JP" sz="3600" dirty="0"/>
            </a:p>
            <a:p>
              <a:r>
                <a:rPr lang="ja-JP" altLang="en-US" sz="3600" dirty="0"/>
                <a:t>胸骨圧迫時の酸素濃度</a:t>
              </a:r>
              <a:endParaRPr lang="en-US" altLang="ja-JP" sz="3600" dirty="0"/>
            </a:p>
            <a:p>
              <a:r>
                <a:rPr lang="ja-JP" altLang="en-US" sz="3600" dirty="0"/>
                <a:t>アドレナリンの使用 </a:t>
              </a:r>
              <a:endParaRPr kumimoji="1" lang="ja-JP" altLang="en-US" sz="3600" dirty="0"/>
            </a:p>
          </p:txBody>
        </p:sp>
        <p:sp>
          <p:nvSpPr>
            <p:cNvPr id="9" name="テキスト ボックス 8"/>
            <p:cNvSpPr txBox="1"/>
            <p:nvPr/>
          </p:nvSpPr>
          <p:spPr>
            <a:xfrm>
              <a:off x="952530" y="2200003"/>
              <a:ext cx="312452" cy="1209243"/>
            </a:xfrm>
            <a:prstGeom prst="rect">
              <a:avLst/>
            </a:prstGeom>
            <a:noFill/>
          </p:spPr>
          <p:txBody>
            <a:bodyPr wrap="none" rtlCol="0">
              <a:spAutoFit/>
            </a:bodyPr>
            <a:lstStyle/>
            <a:p>
              <a:r>
                <a:rPr lang="en-US" altLang="ja-JP" sz="3600" dirty="0" err="1"/>
                <a:t>i</a:t>
              </a:r>
              <a:r>
                <a:rPr lang="en-US" altLang="ja-JP" sz="3600" dirty="0"/>
                <a:t>.</a:t>
              </a:r>
            </a:p>
            <a:p>
              <a:r>
                <a:rPr lang="en-US" altLang="ja-JP" sz="3600" dirty="0"/>
                <a:t>ii.</a:t>
              </a:r>
            </a:p>
            <a:p>
              <a:r>
                <a:rPr lang="en-US" altLang="ja-JP" sz="3600" dirty="0"/>
                <a:t>iii.</a:t>
              </a:r>
            </a:p>
            <a:p>
              <a:r>
                <a:rPr lang="en-US" altLang="ja-JP" sz="3600" dirty="0"/>
                <a:t>iv.</a:t>
              </a:r>
            </a:p>
            <a:p>
              <a:r>
                <a:rPr lang="en-US" altLang="ja-JP" sz="3600" dirty="0"/>
                <a:t>v.</a:t>
              </a:r>
            </a:p>
            <a:p>
              <a:r>
                <a:rPr lang="en-US" altLang="ja-JP" sz="3600" dirty="0"/>
                <a:t>vi.</a:t>
              </a:r>
            </a:p>
          </p:txBody>
        </p:sp>
      </p:grpSp>
    </p:spTree>
    <p:extLst>
      <p:ext uri="{BB962C8B-B14F-4D97-AF65-F5344CB8AC3E}">
        <p14:creationId xmlns:p14="http://schemas.microsoft.com/office/powerpoint/2010/main" val="190839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977885" y="2420888"/>
            <a:ext cx="398965" cy="369332"/>
          </a:xfrm>
          <a:prstGeom prst="rect">
            <a:avLst/>
          </a:prstGeom>
          <a:noFill/>
        </p:spPr>
        <p:txBody>
          <a:bodyPr wrap="square" rtlCol="0">
            <a:spAutoFit/>
          </a:bodyPr>
          <a:lstStyle/>
          <a:p>
            <a:r>
              <a:rPr lang="en-US" altLang="ja-JP" b="1" dirty="0">
                <a:solidFill>
                  <a:srgbClr val="FF0000"/>
                </a:solidFill>
              </a:rPr>
              <a:t>①</a:t>
            </a:r>
            <a:endParaRPr kumimoji="1" lang="ja-JP" altLang="en-US" b="1" dirty="0">
              <a:solidFill>
                <a:srgbClr val="FF0000"/>
              </a:solidFill>
            </a:endParaRPr>
          </a:p>
        </p:txBody>
      </p:sp>
      <p:sp>
        <p:nvSpPr>
          <p:cNvPr id="2" name="正方形/長方形 1"/>
          <p:cNvSpPr/>
          <p:nvPr/>
        </p:nvSpPr>
        <p:spPr>
          <a:xfrm>
            <a:off x="1429086" y="116632"/>
            <a:ext cx="6239258" cy="707886"/>
          </a:xfrm>
          <a:prstGeom prst="rect">
            <a:avLst/>
          </a:prstGeom>
        </p:spPr>
        <p:txBody>
          <a:bodyPr wrap="none">
            <a:spAutoFit/>
          </a:bodyPr>
          <a:lstStyle/>
          <a:p>
            <a:r>
              <a:rPr lang="ja-JP" altLang="en-US" sz="4000" dirty="0"/>
              <a:t>蘇生中</a:t>
            </a:r>
            <a:r>
              <a:rPr lang="en-US" altLang="ja-JP" sz="4000" dirty="0"/>
              <a:t>(</a:t>
            </a:r>
            <a:r>
              <a:rPr lang="ja-JP" altLang="en-US" sz="4000" dirty="0"/>
              <a:t>分娩室）の体温管理</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850" y="908720"/>
            <a:ext cx="4136331" cy="55151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70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755576" y="1"/>
            <a:ext cx="7676396" cy="1052736"/>
          </a:xfrm>
        </p:spPr>
        <p:txBody>
          <a:bodyPr/>
          <a:lstStyle/>
          <a:p>
            <a:r>
              <a:rPr lang="ja-JP" altLang="en-US" sz="4000" dirty="0"/>
              <a:t>分娩室での体温維持</a:t>
            </a:r>
            <a:endParaRPr lang="ja-JP" altLang="en-US" sz="4000" dirty="0">
              <a:latin typeface="Calibri" charset="0"/>
              <a:ea typeface="ＭＳ Ｐゴシック" charset="0"/>
            </a:endParaRPr>
          </a:p>
        </p:txBody>
      </p:sp>
      <p:sp>
        <p:nvSpPr>
          <p:cNvPr id="8" name="テキスト ボックス 7"/>
          <p:cNvSpPr txBox="1"/>
          <p:nvPr/>
        </p:nvSpPr>
        <p:spPr>
          <a:xfrm>
            <a:off x="621559" y="1954771"/>
            <a:ext cx="184667" cy="646332"/>
          </a:xfrm>
          <a:prstGeom prst="rect">
            <a:avLst/>
          </a:prstGeom>
          <a:noFill/>
        </p:spPr>
        <p:txBody>
          <a:bodyPr wrap="none" rtlCol="0">
            <a:spAutoFit/>
          </a:bodyPr>
          <a:lstStyle/>
          <a:p>
            <a:endParaRPr lang="en-US" altLang="ja-JP" sz="3600" dirty="0"/>
          </a:p>
        </p:txBody>
      </p:sp>
      <p:sp>
        <p:nvSpPr>
          <p:cNvPr id="9" name="正方形/長方形 8"/>
          <p:cNvSpPr/>
          <p:nvPr/>
        </p:nvSpPr>
        <p:spPr>
          <a:xfrm>
            <a:off x="296700" y="1189969"/>
            <a:ext cx="8667788" cy="4893647"/>
          </a:xfrm>
          <a:prstGeom prst="rect">
            <a:avLst/>
          </a:prstGeom>
        </p:spPr>
        <p:txBody>
          <a:bodyPr wrap="square">
            <a:spAutoFit/>
          </a:bodyPr>
          <a:lstStyle/>
          <a:p>
            <a:pPr marL="0" indent="0">
              <a:buNone/>
            </a:pPr>
            <a:r>
              <a:rPr lang="en-US" altLang="ja-JP" sz="2400" dirty="0"/>
              <a:t>CQ:</a:t>
            </a:r>
            <a:r>
              <a:rPr lang="ja-JP" altLang="en-US" sz="2400" dirty="0"/>
              <a:t>新生児を出生時から正常体温に保つことで合併症は減らせるか？</a:t>
            </a:r>
            <a:endParaRPr lang="en-US" altLang="ja-JP" sz="2400" dirty="0"/>
          </a:p>
          <a:p>
            <a:pPr marL="0" indent="0">
              <a:buNone/>
            </a:pPr>
            <a:endParaRPr lang="en-US" altLang="ja-JP" sz="2400" dirty="0"/>
          </a:p>
          <a:p>
            <a:pPr marL="0" indent="0">
              <a:buNone/>
            </a:pPr>
            <a:r>
              <a:rPr lang="en-US" altLang="ja-JP" sz="2400" dirty="0"/>
              <a:t>P:</a:t>
            </a:r>
            <a:r>
              <a:rPr lang="ja-JP" altLang="en-US" sz="2400" dirty="0"/>
              <a:t>仮死のない新生児</a:t>
            </a:r>
            <a:endParaRPr lang="en-US" altLang="ja-JP" sz="2400" dirty="0"/>
          </a:p>
          <a:p>
            <a:pPr marL="0" indent="0">
              <a:buNone/>
            </a:pPr>
            <a:r>
              <a:rPr lang="en-US" altLang="ja-JP" sz="2400" dirty="0"/>
              <a:t>I:</a:t>
            </a:r>
            <a:r>
              <a:rPr lang="ja-JP" altLang="en-US" sz="2400" dirty="0"/>
              <a:t>出生時から入院まで体温を正常体温</a:t>
            </a:r>
            <a:r>
              <a:rPr lang="en-US" altLang="ja-JP" sz="2400" dirty="0"/>
              <a:t>(</a:t>
            </a:r>
            <a:r>
              <a:rPr lang="ja-JP" altLang="en-US" sz="2400" dirty="0"/>
              <a:t>中心体温</a:t>
            </a:r>
            <a:r>
              <a:rPr lang="en-US" altLang="ja-JP" sz="2400" dirty="0"/>
              <a:t>36.5</a:t>
            </a:r>
            <a:r>
              <a:rPr lang="ja-JP" altLang="en-US" sz="2400" dirty="0"/>
              <a:t>から</a:t>
            </a:r>
            <a:r>
              <a:rPr lang="en-US" altLang="ja-JP" sz="2400" dirty="0"/>
              <a:t>37.5 ℃)</a:t>
            </a:r>
            <a:r>
              <a:rPr lang="ja-JP" altLang="en-US" sz="2400" dirty="0"/>
              <a:t>までに保つ</a:t>
            </a:r>
            <a:endParaRPr lang="en-US" altLang="ja-JP" sz="2400" dirty="0"/>
          </a:p>
          <a:p>
            <a:pPr marL="0" indent="0">
              <a:buNone/>
            </a:pPr>
            <a:r>
              <a:rPr lang="en-US" altLang="ja-JP" sz="2400" dirty="0"/>
              <a:t>C:</a:t>
            </a:r>
            <a:r>
              <a:rPr lang="ja-JP" altLang="en-US" sz="2400" dirty="0"/>
              <a:t>低体温</a:t>
            </a:r>
            <a:r>
              <a:rPr lang="en-US" altLang="ja-JP" sz="2400" dirty="0"/>
              <a:t>(&lt;36℃</a:t>
            </a:r>
            <a:r>
              <a:rPr lang="ja-JP" altLang="en-US" sz="2400" dirty="0"/>
              <a:t>未満）または高体温（</a:t>
            </a:r>
            <a:r>
              <a:rPr lang="en-US" altLang="ja-JP" sz="2400" dirty="0"/>
              <a:t>&gt;37.5℃</a:t>
            </a:r>
            <a:r>
              <a:rPr lang="ja-JP" altLang="en-US" sz="2400" dirty="0"/>
              <a:t>）</a:t>
            </a:r>
            <a:endParaRPr lang="en-US" altLang="ja-JP" sz="2400" dirty="0"/>
          </a:p>
          <a:p>
            <a:pPr marL="0" indent="0">
              <a:buNone/>
            </a:pPr>
            <a:r>
              <a:rPr lang="en-US" altLang="ja-JP" sz="2400" dirty="0"/>
              <a:t>O:</a:t>
            </a:r>
            <a:r>
              <a:rPr lang="ja-JP" altLang="en-US" sz="2400" dirty="0"/>
              <a:t>退院時生存、呼吸窮迫、生存入院、低血糖、頭蓋内出血、感染</a:t>
            </a:r>
            <a:endParaRPr lang="en-US" altLang="ja-JP" sz="2400" dirty="0"/>
          </a:p>
          <a:p>
            <a:pPr marL="0" indent="0">
              <a:buNone/>
            </a:pPr>
            <a:endParaRPr lang="en-US" altLang="ja-JP" sz="2400" dirty="0"/>
          </a:p>
          <a:p>
            <a:pPr marL="0" indent="0">
              <a:buNone/>
            </a:pPr>
            <a:r>
              <a:rPr lang="ja-JP" altLang="en-US" sz="2400" dirty="0"/>
              <a:t>推奨と提案</a:t>
            </a:r>
            <a:endParaRPr lang="en-US" altLang="ja-JP" sz="2400" dirty="0"/>
          </a:p>
          <a:p>
            <a:pPr marL="0" indent="0">
              <a:buNone/>
            </a:pPr>
            <a:r>
              <a:rPr lang="ja-JP" altLang="en-US" sz="2400" dirty="0"/>
              <a:t>　仮死のない新生児の体温は出生後入院を通して</a:t>
            </a:r>
            <a:r>
              <a:rPr lang="en-US" altLang="ja-JP" sz="2400" dirty="0">
                <a:solidFill>
                  <a:srgbClr val="FF0000"/>
                </a:solidFill>
              </a:rPr>
              <a:t>36.5</a:t>
            </a:r>
            <a:r>
              <a:rPr lang="ja-JP" altLang="en-US" sz="2400" dirty="0">
                <a:solidFill>
                  <a:srgbClr val="FF0000"/>
                </a:solidFill>
              </a:rPr>
              <a:t>から</a:t>
            </a:r>
            <a:r>
              <a:rPr lang="en-US" altLang="ja-JP" sz="2400" dirty="0">
                <a:solidFill>
                  <a:srgbClr val="FF0000"/>
                </a:solidFill>
              </a:rPr>
              <a:t>37.5 ℃</a:t>
            </a:r>
            <a:r>
              <a:rPr lang="ja-JP" altLang="en-US" sz="2400" dirty="0"/>
              <a:t>に維持することを推奨する。</a:t>
            </a:r>
            <a:endParaRPr lang="en-US" altLang="ja-JP" sz="2400" dirty="0"/>
          </a:p>
          <a:p>
            <a:pPr marL="0" indent="0">
              <a:buNone/>
            </a:pPr>
            <a:r>
              <a:rPr lang="ja-JP" altLang="en-US" sz="2400" dirty="0"/>
              <a:t>入院時の体温は結果の予測因子として</a:t>
            </a:r>
            <a:r>
              <a:rPr lang="ja-JP" altLang="en-US" sz="2400" dirty="0">
                <a:solidFill>
                  <a:srgbClr val="FF0000"/>
                </a:solidFill>
              </a:rPr>
              <a:t>記録すべきである</a:t>
            </a:r>
            <a:r>
              <a:rPr lang="ja-JP" altLang="en-US" sz="2400" dirty="0"/>
              <a:t>。</a:t>
            </a:r>
            <a:endParaRPr lang="en-US" altLang="ja-JP" sz="2400" dirty="0"/>
          </a:p>
        </p:txBody>
      </p:sp>
      <p:cxnSp>
        <p:nvCxnSpPr>
          <p:cNvPr id="10" name="直線コネクタ 9"/>
          <p:cNvCxnSpPr/>
          <p:nvPr/>
        </p:nvCxnSpPr>
        <p:spPr>
          <a:xfrm>
            <a:off x="407483" y="118028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07483" y="609329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2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187" y="1248785"/>
            <a:ext cx="4064531" cy="491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364991" y="371017"/>
            <a:ext cx="6860171"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sysClr val="windowText" lastClr="000000"/>
                </a:solidFill>
                <a:effectLst/>
                <a:uLnTx/>
                <a:uFillTx/>
              </a:rPr>
              <a:t>生後</a:t>
            </a:r>
            <a:r>
              <a:rPr kumimoji="0" lang="en-US" altLang="ja-JP" sz="4000" b="0" i="0" u="none" strike="noStrike" kern="0" cap="none" spc="0" normalizeH="0" baseline="0" noProof="0" dirty="0">
                <a:ln>
                  <a:noFill/>
                </a:ln>
                <a:solidFill>
                  <a:sysClr val="windowText" lastClr="000000"/>
                </a:solidFill>
                <a:effectLst/>
                <a:uLnTx/>
                <a:uFillTx/>
              </a:rPr>
              <a:t>60</a:t>
            </a:r>
            <a:r>
              <a:rPr kumimoji="0" lang="ja-JP" altLang="en-US" sz="4000" b="0" i="0" u="none" strike="noStrike" kern="0" cap="none" spc="0" normalizeH="0" baseline="0" noProof="0" dirty="0">
                <a:ln>
                  <a:noFill/>
                </a:ln>
                <a:solidFill>
                  <a:sysClr val="windowText" lastClr="000000"/>
                </a:solidFill>
                <a:effectLst/>
                <a:uLnTx/>
                <a:uFillTx/>
              </a:rPr>
              <a:t>秒以内の時間軸の表示 </a:t>
            </a:r>
            <a:endParaRPr kumimoji="0" lang="en-US" altLang="ja-JP" sz="4000" b="0" i="0" u="none" strike="noStrike" kern="0" cap="none" spc="0" normalizeH="0" baseline="0" noProof="0" dirty="0">
              <a:ln>
                <a:noFill/>
              </a:ln>
              <a:solidFill>
                <a:sysClr val="windowText" lastClr="000000"/>
              </a:solidFill>
              <a:effectLst/>
              <a:uLnTx/>
              <a:uFillTx/>
            </a:endParaRPr>
          </a:p>
        </p:txBody>
      </p:sp>
      <p:sp>
        <p:nvSpPr>
          <p:cNvPr id="6" name="テキスト ボックス 5"/>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7" name="直線コネクタ 6"/>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0" name="グループ化 19"/>
          <p:cNvGrpSpPr/>
          <p:nvPr/>
        </p:nvGrpSpPr>
        <p:grpSpPr>
          <a:xfrm>
            <a:off x="323528" y="1508094"/>
            <a:ext cx="4471549" cy="4657210"/>
            <a:chOff x="-684584" y="1486307"/>
            <a:chExt cx="4572887" cy="4944658"/>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84" y="1486307"/>
              <a:ext cx="4213429" cy="492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3047957" y="3669564"/>
              <a:ext cx="720080" cy="273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131840" y="1905336"/>
              <a:ext cx="636197"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012332" y="3959526"/>
              <a:ext cx="875971" cy="18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339752" y="4581128"/>
              <a:ext cx="1068245" cy="182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91401" y="4415073"/>
              <a:ext cx="576064" cy="19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43608" y="6385246"/>
              <a:ext cx="7200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451764" y="1537628"/>
            <a:ext cx="116790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ysClr val="windowText" lastClr="000000"/>
                </a:solidFill>
                <a:effectLst/>
                <a:uLnTx/>
                <a:uFillTx/>
              </a:rPr>
              <a:t>NCPR2010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rPr>
              <a:t>アルゴリズム</a:t>
            </a:r>
            <a:endParaRPr kumimoji="1" lang="ja-JP" altLang="en-US" sz="1400" b="1" i="0" u="none" strike="noStrike" kern="0" cap="none" spc="0" normalizeH="0" baseline="0" noProof="0" dirty="0">
              <a:ln>
                <a:noFill/>
              </a:ln>
              <a:solidFill>
                <a:sysClr val="windowText" lastClr="000000"/>
              </a:solidFill>
              <a:effectLst/>
              <a:uLnTx/>
              <a:uFillTx/>
            </a:endParaRPr>
          </a:p>
        </p:txBody>
      </p:sp>
      <p:sp>
        <p:nvSpPr>
          <p:cNvPr id="26" name="円/楕円 25"/>
          <p:cNvSpPr/>
          <p:nvPr/>
        </p:nvSpPr>
        <p:spPr>
          <a:xfrm>
            <a:off x="1554912" y="4505122"/>
            <a:ext cx="1009228" cy="532991"/>
          </a:xfrm>
          <a:prstGeom prst="ellipse">
            <a:avLst/>
          </a:prstGeom>
          <a:noFill/>
          <a:ln w="57150"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7" name="円/楕円 26"/>
          <p:cNvSpPr/>
          <p:nvPr/>
        </p:nvSpPr>
        <p:spPr>
          <a:xfrm>
            <a:off x="5868438" y="4419488"/>
            <a:ext cx="1656184" cy="720080"/>
          </a:xfrm>
          <a:prstGeom prst="ellipse">
            <a:avLst/>
          </a:prstGeom>
          <a:noFill/>
          <a:ln w="57150"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cxnSp>
        <p:nvCxnSpPr>
          <p:cNvPr id="28" name="直線コネクタ 27"/>
          <p:cNvCxnSpPr>
            <a:endCxn id="27" idx="2"/>
          </p:cNvCxnSpPr>
          <p:nvPr/>
        </p:nvCxnSpPr>
        <p:spPr>
          <a:xfrm>
            <a:off x="2791910" y="4763706"/>
            <a:ext cx="3076528" cy="15822"/>
          </a:xfrm>
          <a:prstGeom prst="line">
            <a:avLst/>
          </a:prstGeom>
          <a:noFill/>
          <a:ln w="57150" cap="flat" cmpd="sng" algn="ctr">
            <a:solidFill>
              <a:srgbClr val="FF0000"/>
            </a:solidFill>
            <a:prstDash val="solid"/>
            <a:headEnd type="none"/>
            <a:tailEnd type="triangle"/>
          </a:ln>
          <a:effectLst>
            <a:outerShdw blurRad="40000" dist="20000" dir="5400000" rotWithShape="0">
              <a:srgbClr val="000000">
                <a:alpha val="38000"/>
              </a:srgbClr>
            </a:outerShdw>
          </a:effectLst>
        </p:spPr>
      </p:cxnSp>
      <p:sp>
        <p:nvSpPr>
          <p:cNvPr id="32" name="テキスト ボックス 31"/>
          <p:cNvSpPr txBox="1"/>
          <p:nvPr/>
        </p:nvSpPr>
        <p:spPr>
          <a:xfrm>
            <a:off x="1736253" y="6165304"/>
            <a:ext cx="565731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0000"/>
                </a:solidFill>
                <a:effectLst/>
                <a:uLnTx/>
                <a:uFillTx/>
              </a:rPr>
              <a:t>人工呼吸の開始は遅くとも</a:t>
            </a:r>
            <a:r>
              <a:rPr kumimoji="1" lang="en-US" altLang="ja-JP" sz="2400" b="0" i="0" u="none" strike="noStrike" kern="0" cap="none" spc="0" normalizeH="0" baseline="0" noProof="0" dirty="0">
                <a:ln>
                  <a:noFill/>
                </a:ln>
                <a:solidFill>
                  <a:srgbClr val="FF0000"/>
                </a:solidFill>
                <a:effectLst/>
                <a:uLnTx/>
                <a:uFillTx/>
              </a:rPr>
              <a:t>60</a:t>
            </a:r>
            <a:r>
              <a:rPr kumimoji="1" lang="ja-JP" altLang="en-US" sz="2400" b="0" i="0" u="none" strike="noStrike" kern="0" cap="none" spc="0" normalizeH="0" baseline="0" noProof="0" dirty="0">
                <a:ln>
                  <a:noFill/>
                </a:ln>
                <a:solidFill>
                  <a:srgbClr val="FF0000"/>
                </a:solidFill>
                <a:effectLst/>
                <a:uLnTx/>
                <a:uFillTx/>
              </a:rPr>
              <a:t>秒以内に　！</a:t>
            </a:r>
          </a:p>
        </p:txBody>
      </p:sp>
    </p:spTree>
    <p:extLst>
      <p:ext uri="{BB962C8B-B14F-4D97-AF65-F5344CB8AC3E}">
        <p14:creationId xmlns:p14="http://schemas.microsoft.com/office/powerpoint/2010/main" val="11415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1230"/>
            <a:ext cx="4064531" cy="491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図形グループ 28"/>
          <p:cNvGrpSpPr/>
          <p:nvPr/>
        </p:nvGrpSpPr>
        <p:grpSpPr>
          <a:xfrm>
            <a:off x="4716016" y="2039318"/>
            <a:ext cx="3970911" cy="1742257"/>
            <a:chOff x="4711849" y="1985021"/>
            <a:chExt cx="3970911" cy="1742257"/>
          </a:xfrm>
        </p:grpSpPr>
        <p:pic>
          <p:nvPicPr>
            <p:cNvPr id="20" name="図 19" descr="丸32010.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49" y="2306574"/>
              <a:ext cx="3970911" cy="1420704"/>
            </a:xfrm>
            <a:prstGeom prst="rect">
              <a:avLst/>
            </a:prstGeom>
          </p:spPr>
        </p:pic>
        <p:sp>
          <p:nvSpPr>
            <p:cNvPr id="21" name="テキスト ボックス 20"/>
            <p:cNvSpPr txBox="1"/>
            <p:nvPr/>
          </p:nvSpPr>
          <p:spPr>
            <a:xfrm>
              <a:off x="5102837" y="1985021"/>
              <a:ext cx="1497525" cy="461665"/>
            </a:xfrm>
            <a:prstGeom prst="rect">
              <a:avLst/>
            </a:prstGeom>
            <a:noFill/>
          </p:spPr>
          <p:txBody>
            <a:bodyPr wrap="none" rtlCol="0">
              <a:spAutoFit/>
            </a:bodyPr>
            <a:lstStyle/>
            <a:p>
              <a:r>
                <a:rPr kumimoji="1" lang="en-US" altLang="ja-JP" sz="2400" dirty="0"/>
                <a:t>NCPR2010 </a:t>
              </a:r>
              <a:endParaRPr kumimoji="1" lang="ja-JP" altLang="en-US" sz="2400" dirty="0"/>
            </a:p>
          </p:txBody>
        </p:sp>
      </p:grpSp>
      <p:grpSp>
        <p:nvGrpSpPr>
          <p:cNvPr id="12" name="図形グループ 32"/>
          <p:cNvGrpSpPr/>
          <p:nvPr/>
        </p:nvGrpSpPr>
        <p:grpSpPr>
          <a:xfrm>
            <a:off x="1443317" y="3561735"/>
            <a:ext cx="7036231" cy="2956144"/>
            <a:chOff x="1443317" y="3436088"/>
            <a:chExt cx="7036231" cy="2956144"/>
          </a:xfrm>
        </p:grpSpPr>
        <p:grpSp>
          <p:nvGrpSpPr>
            <p:cNvPr id="13" name="図形グループ 33"/>
            <p:cNvGrpSpPr/>
            <p:nvPr/>
          </p:nvGrpSpPr>
          <p:grpSpPr>
            <a:xfrm>
              <a:off x="1443317" y="3436088"/>
              <a:ext cx="7036231" cy="2956144"/>
              <a:chOff x="1443317" y="3436088"/>
              <a:chExt cx="7036231" cy="2956144"/>
            </a:xfrm>
          </p:grpSpPr>
          <p:pic>
            <p:nvPicPr>
              <p:cNvPr id="15" name="図 14" descr="丸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402" y="4690510"/>
                <a:ext cx="3558146" cy="1701722"/>
              </a:xfrm>
              <a:prstGeom prst="rect">
                <a:avLst/>
              </a:prstGeom>
            </p:spPr>
          </p:pic>
          <p:sp>
            <p:nvSpPr>
              <p:cNvPr id="16" name="円/楕円 15"/>
              <p:cNvSpPr/>
              <p:nvPr/>
            </p:nvSpPr>
            <p:spPr>
              <a:xfrm>
                <a:off x="1443317" y="4334733"/>
                <a:ext cx="1561687" cy="735607"/>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124083" y="4853419"/>
                <a:ext cx="1757644" cy="775478"/>
              </a:xfrm>
              <a:prstGeom prst="line">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6700475" y="3436088"/>
                <a:ext cx="0" cy="1462888"/>
              </a:xfrm>
              <a:prstGeom prst="line">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14" name="直線コネクタ 13"/>
            <p:cNvCxnSpPr/>
            <p:nvPr/>
          </p:nvCxnSpPr>
          <p:spPr>
            <a:xfrm flipH="1">
              <a:off x="5527405" y="6012102"/>
              <a:ext cx="2583663"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grpSp>
      <p:sp>
        <p:nvSpPr>
          <p:cNvPr id="22" name="正方形/長方形 21"/>
          <p:cNvSpPr/>
          <p:nvPr/>
        </p:nvSpPr>
        <p:spPr>
          <a:xfrm>
            <a:off x="4704141" y="2845471"/>
            <a:ext cx="288032" cy="51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042898" y="4852403"/>
            <a:ext cx="504766" cy="369332"/>
          </a:xfrm>
          <a:prstGeom prst="rect">
            <a:avLst/>
          </a:prstGeom>
          <a:noFill/>
        </p:spPr>
        <p:txBody>
          <a:bodyPr wrap="none" rtlCol="0">
            <a:spAutoFit/>
          </a:bodyPr>
          <a:lstStyle/>
          <a:p>
            <a:r>
              <a:rPr kumimoji="1" lang="en-US" altLang="ja-JP" dirty="0">
                <a:solidFill>
                  <a:srgbClr val="FF0000"/>
                </a:solidFill>
              </a:rPr>
              <a:t>③</a:t>
            </a:r>
            <a:endParaRPr kumimoji="1" lang="ja-JP" altLang="en-US" dirty="0">
              <a:solidFill>
                <a:srgbClr val="FF0000"/>
              </a:solidFill>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1490081" y="270941"/>
            <a:ext cx="6716152" cy="984885"/>
          </a:xfrm>
          <a:prstGeom prst="rect">
            <a:avLst/>
          </a:prstGeom>
          <a:noFill/>
        </p:spPr>
        <p:txBody>
          <a:bodyPr wrap="none" rtlCol="0">
            <a:spAutoFit/>
          </a:bodyPr>
          <a:lstStyle/>
          <a:p>
            <a:r>
              <a:rPr lang="ja-JP" altLang="en-US" sz="4000" dirty="0"/>
              <a:t>心電図（</a:t>
            </a:r>
            <a:r>
              <a:rPr lang="en-US" altLang="ja-JP" sz="4000" dirty="0"/>
              <a:t>ECG)</a:t>
            </a:r>
            <a:r>
              <a:rPr lang="ja-JP" altLang="en-US" sz="4000" dirty="0"/>
              <a:t>モニターについて </a:t>
            </a:r>
            <a:endParaRPr lang="en-US" altLang="ja-JP" sz="4000" dirty="0"/>
          </a:p>
          <a:p>
            <a:endParaRPr kumimoji="1" lang="ja-JP" altLang="en-US" dirty="0"/>
          </a:p>
        </p:txBody>
      </p:sp>
      <p:sp>
        <p:nvSpPr>
          <p:cNvPr id="26" name="テキスト ボックス 25"/>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27" name="直線コネクタ 26"/>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16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490579" y="188640"/>
            <a:ext cx="8041861" cy="1152128"/>
          </a:xfrm>
        </p:spPr>
        <p:txBody>
          <a:bodyPr/>
          <a:lstStyle/>
          <a:p>
            <a:r>
              <a:rPr lang="ja-JP" altLang="en-US" sz="3200" dirty="0"/>
              <a:t>心拍確認における</a:t>
            </a:r>
            <a:br>
              <a:rPr lang="en-US" altLang="ja-JP" sz="3200" dirty="0"/>
            </a:br>
            <a:r>
              <a:rPr lang="en-US" altLang="ja-JP" sz="3200" dirty="0"/>
              <a:t>ECG</a:t>
            </a:r>
            <a:r>
              <a:rPr lang="ja-JP" altLang="en-US" sz="3200" dirty="0"/>
              <a:t>とパルスオキシメータまたは聴診の比較</a:t>
            </a:r>
            <a:endParaRPr lang="ja-JP" altLang="en-US" sz="3200" dirty="0">
              <a:latin typeface="Calibri" charset="0"/>
              <a:ea typeface="ＭＳ Ｐゴシック" charset="0"/>
            </a:endParaRPr>
          </a:p>
        </p:txBody>
      </p:sp>
      <p:sp>
        <p:nvSpPr>
          <p:cNvPr id="8" name="テキスト ボックス 7"/>
          <p:cNvSpPr txBox="1"/>
          <p:nvPr/>
        </p:nvSpPr>
        <p:spPr>
          <a:xfrm>
            <a:off x="531586" y="2256540"/>
            <a:ext cx="184667" cy="646332"/>
          </a:xfrm>
          <a:prstGeom prst="rect">
            <a:avLst/>
          </a:prstGeom>
          <a:noFill/>
        </p:spPr>
        <p:txBody>
          <a:bodyPr wrap="none" rtlCol="0">
            <a:spAutoFit/>
          </a:bodyPr>
          <a:lstStyle/>
          <a:p>
            <a:endParaRPr lang="en-US" altLang="ja-JP" sz="3600" dirty="0"/>
          </a:p>
        </p:txBody>
      </p:sp>
      <p:sp>
        <p:nvSpPr>
          <p:cNvPr id="9" name="正方形/長方形 8"/>
          <p:cNvSpPr/>
          <p:nvPr/>
        </p:nvSpPr>
        <p:spPr>
          <a:xfrm>
            <a:off x="295323" y="1624650"/>
            <a:ext cx="8667788" cy="4154983"/>
          </a:xfrm>
          <a:prstGeom prst="rect">
            <a:avLst/>
          </a:prstGeom>
        </p:spPr>
        <p:txBody>
          <a:bodyPr wrap="square">
            <a:spAutoFit/>
          </a:bodyPr>
          <a:lstStyle/>
          <a:p>
            <a:pPr marL="0" indent="0">
              <a:buNone/>
            </a:pPr>
            <a:r>
              <a:rPr lang="en-US" altLang="ja-JP" sz="2400" dirty="0"/>
              <a:t>CQ:</a:t>
            </a:r>
            <a:r>
              <a:rPr lang="ja-JP" altLang="en-US" sz="2400" dirty="0"/>
              <a:t>心電図モニターを使用すれば、蘇生を必要とする児の心拍数をより迅速かつ正確に測定できるか？</a:t>
            </a:r>
            <a:endParaRPr lang="en-US" altLang="ja-JP" sz="2400" dirty="0"/>
          </a:p>
          <a:p>
            <a:pPr marL="0" indent="0">
              <a:buNone/>
            </a:pPr>
            <a:endParaRPr lang="en-US" altLang="ja-JP" sz="2400" dirty="0"/>
          </a:p>
          <a:p>
            <a:pPr marL="0" indent="0">
              <a:buNone/>
            </a:pPr>
            <a:r>
              <a:rPr lang="en-US" altLang="ja-JP" sz="2400" dirty="0"/>
              <a:t>P:</a:t>
            </a:r>
            <a:r>
              <a:rPr lang="ja-JP" altLang="en-US" sz="2400" dirty="0"/>
              <a:t>蘇生を必要とする児</a:t>
            </a:r>
            <a:endParaRPr lang="en-US" altLang="ja-JP" sz="2400" dirty="0"/>
          </a:p>
          <a:p>
            <a:pPr marL="0" indent="0">
              <a:buNone/>
            </a:pPr>
            <a:r>
              <a:rPr lang="en-US" altLang="ja-JP" sz="2400" dirty="0"/>
              <a:t>I:ECG</a:t>
            </a:r>
            <a:r>
              <a:rPr lang="ja-JP" altLang="en-US" sz="2400" dirty="0"/>
              <a:t>モニタ</a:t>
            </a:r>
            <a:endParaRPr lang="en-US" altLang="ja-JP" sz="2400" dirty="0"/>
          </a:p>
          <a:p>
            <a:pPr marL="0" indent="0">
              <a:buNone/>
            </a:pPr>
            <a:r>
              <a:rPr lang="en-US" altLang="ja-JP" sz="2400" dirty="0"/>
              <a:t>C:</a:t>
            </a:r>
            <a:r>
              <a:rPr lang="ja-JP" altLang="en-US" sz="2400" dirty="0"/>
              <a:t>パルスオキシメータまたは聴診</a:t>
            </a:r>
            <a:endParaRPr lang="en-US" altLang="ja-JP" sz="2400" dirty="0"/>
          </a:p>
          <a:p>
            <a:pPr marL="0" indent="0">
              <a:buNone/>
            </a:pPr>
            <a:r>
              <a:rPr lang="en-US" altLang="ja-JP" sz="2400" dirty="0"/>
              <a:t>O:</a:t>
            </a:r>
            <a:r>
              <a:rPr lang="ja-JP" altLang="en-US" sz="2400" dirty="0"/>
              <a:t>より迅速かつ正確な心拍数の測定</a:t>
            </a:r>
            <a:endParaRPr lang="en-US" altLang="ja-JP" sz="2400" dirty="0"/>
          </a:p>
          <a:p>
            <a:pPr marL="0" indent="0">
              <a:buNone/>
            </a:pPr>
            <a:endParaRPr lang="en-US" altLang="ja-JP" sz="2400" dirty="0"/>
          </a:p>
          <a:p>
            <a:pPr marL="0" indent="0">
              <a:buNone/>
            </a:pPr>
            <a:r>
              <a:rPr lang="ja-JP" altLang="en-US" sz="2400" dirty="0"/>
              <a:t>推奨と提案</a:t>
            </a:r>
            <a:endParaRPr lang="en-US" altLang="ja-JP" sz="2400" dirty="0"/>
          </a:p>
          <a:p>
            <a:pPr marL="0" indent="0">
              <a:buNone/>
            </a:pPr>
            <a:r>
              <a:rPr lang="ja-JP" altLang="en-US" sz="2400" dirty="0"/>
              <a:t>　蘇生を必要とする児において、迅速かつ正確な心拍測定のために</a:t>
            </a:r>
            <a:r>
              <a:rPr lang="en-US" altLang="ja-JP" sz="2400" dirty="0"/>
              <a:t>ECG</a:t>
            </a:r>
            <a:r>
              <a:rPr lang="ja-JP" altLang="en-US" sz="2400" dirty="0"/>
              <a:t>モニターを使用しても良い。</a:t>
            </a:r>
            <a:endParaRPr lang="en-US" altLang="ja-JP" sz="2400" dirty="0"/>
          </a:p>
        </p:txBody>
      </p:sp>
      <p:cxnSp>
        <p:nvCxnSpPr>
          <p:cNvPr id="10" name="直線コネクタ 9"/>
          <p:cNvCxnSpPr/>
          <p:nvPr/>
        </p:nvCxnSpPr>
        <p:spPr>
          <a:xfrm>
            <a:off x="317510" y="16002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07484" y="58138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52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43887" y="476672"/>
            <a:ext cx="4288353" cy="707886"/>
          </a:xfrm>
          <a:prstGeom prst="rect">
            <a:avLst/>
          </a:prstGeom>
          <a:noFill/>
        </p:spPr>
        <p:txBody>
          <a:bodyPr wrap="none" rtlCol="0">
            <a:spAutoFit/>
          </a:bodyPr>
          <a:lstStyle/>
          <a:p>
            <a:r>
              <a:rPr lang="ja-JP" altLang="en-US" sz="4000" dirty="0"/>
              <a:t>心拍評価の重要性</a:t>
            </a:r>
            <a:endParaRPr lang="en-US" altLang="ja-JP" sz="4000" dirty="0"/>
          </a:p>
        </p:txBody>
      </p:sp>
      <p:sp>
        <p:nvSpPr>
          <p:cNvPr id="8" name="コンテンツ プレースホルダー 2"/>
          <p:cNvSpPr txBox="1">
            <a:spLocks/>
          </p:cNvSpPr>
          <p:nvPr/>
        </p:nvSpPr>
        <p:spPr bwMode="auto">
          <a:xfrm>
            <a:off x="457200" y="1936642"/>
            <a:ext cx="8229600" cy="36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20000"/>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t>　</a:t>
            </a:r>
            <a:r>
              <a:rPr lang="ja-JP" altLang="en-US" dirty="0">
                <a:solidFill>
                  <a:schemeClr val="tx1"/>
                </a:solidFill>
              </a:rPr>
              <a:t>心拍数は介入の変更またはより進んだケアの</a:t>
            </a:r>
            <a:endParaRPr lang="en-US" altLang="ja-JP" dirty="0">
              <a:solidFill>
                <a:schemeClr val="tx1"/>
              </a:solidFill>
            </a:endParaRPr>
          </a:p>
          <a:p>
            <a:pPr algn="l"/>
            <a:r>
              <a:rPr lang="ja-JP" altLang="en-US" dirty="0">
                <a:solidFill>
                  <a:schemeClr val="tx1"/>
                </a:solidFill>
              </a:rPr>
              <a:t>　必要性を決定する</a:t>
            </a:r>
            <a:endParaRPr lang="en-US" altLang="ja-JP" dirty="0">
              <a:solidFill>
                <a:schemeClr val="tx1"/>
              </a:solidFill>
            </a:endParaRPr>
          </a:p>
          <a:p>
            <a:pPr algn="l"/>
            <a:endParaRPr lang="en-US" altLang="ja-JP" dirty="0"/>
          </a:p>
          <a:p>
            <a:pPr algn="l"/>
            <a:r>
              <a:rPr lang="ja-JP" altLang="en-US" dirty="0"/>
              <a:t>　　</a:t>
            </a:r>
            <a:r>
              <a:rPr lang="en-US" altLang="ja-JP" dirty="0" err="1">
                <a:solidFill>
                  <a:srgbClr val="000000"/>
                </a:solidFill>
              </a:rPr>
              <a:t>i</a:t>
            </a:r>
            <a:r>
              <a:rPr lang="en-US" altLang="ja-JP" dirty="0">
                <a:solidFill>
                  <a:srgbClr val="000000"/>
                </a:solidFill>
              </a:rPr>
              <a:t>. </a:t>
            </a:r>
            <a:r>
              <a:rPr lang="ja-JP" altLang="en-US" dirty="0">
                <a:solidFill>
                  <a:srgbClr val="000000"/>
                </a:solidFill>
              </a:rPr>
              <a:t>過大評価</a:t>
            </a:r>
            <a:r>
              <a:rPr lang="en-US" altLang="ja-JP" dirty="0">
                <a:solidFill>
                  <a:srgbClr val="000000"/>
                </a:solidFill>
              </a:rPr>
              <a:t>     </a:t>
            </a:r>
            <a:r>
              <a:rPr lang="ja-JP" altLang="en-US" dirty="0">
                <a:solidFill>
                  <a:srgbClr val="000000"/>
                </a:solidFill>
              </a:rPr>
              <a:t>必要な介入の遅れ</a:t>
            </a:r>
          </a:p>
          <a:p>
            <a:pPr algn="l"/>
            <a:endParaRPr lang="en-US" altLang="ja-JP" dirty="0"/>
          </a:p>
          <a:p>
            <a:pPr algn="l"/>
            <a:r>
              <a:rPr lang="ja-JP" altLang="en-US" dirty="0"/>
              <a:t>　　</a:t>
            </a:r>
            <a:endParaRPr lang="en-US" altLang="ja-JP" dirty="0"/>
          </a:p>
          <a:p>
            <a:pPr algn="l"/>
            <a:endParaRPr lang="en-US" altLang="ja-JP" dirty="0"/>
          </a:p>
          <a:p>
            <a:pPr algn="l"/>
            <a:r>
              <a:rPr lang="ja-JP" altLang="en-US" dirty="0"/>
              <a:t>　　</a:t>
            </a:r>
            <a:r>
              <a:rPr lang="en-US" altLang="ja-JP" dirty="0">
                <a:solidFill>
                  <a:srgbClr val="000000"/>
                </a:solidFill>
              </a:rPr>
              <a:t>ii.</a:t>
            </a:r>
            <a:r>
              <a:rPr lang="ja-JP" altLang="en-US" dirty="0">
                <a:solidFill>
                  <a:srgbClr val="000000"/>
                </a:solidFill>
              </a:rPr>
              <a:t>過小評価　　不必要な介入</a:t>
            </a:r>
            <a:endParaRPr lang="en-US" altLang="ja-JP" dirty="0">
              <a:solidFill>
                <a:srgbClr val="000000"/>
              </a:solidFill>
            </a:endParaRPr>
          </a:p>
          <a:p>
            <a:pPr algn="l"/>
            <a:endParaRPr lang="ja-JP" altLang="en-US" dirty="0"/>
          </a:p>
        </p:txBody>
      </p:sp>
      <p:sp>
        <p:nvSpPr>
          <p:cNvPr id="9" name="テキスト ボックス 8"/>
          <p:cNvSpPr txBox="1"/>
          <p:nvPr/>
        </p:nvSpPr>
        <p:spPr>
          <a:xfrm>
            <a:off x="2188550" y="4010673"/>
            <a:ext cx="4963706" cy="523220"/>
          </a:xfrm>
          <a:prstGeom prst="rect">
            <a:avLst/>
          </a:prstGeom>
          <a:noFill/>
          <a:ln>
            <a:noFill/>
          </a:ln>
        </p:spPr>
        <p:txBody>
          <a:bodyPr wrap="none" rtlCol="0">
            <a:spAutoFit/>
          </a:bodyPr>
          <a:lstStyle/>
          <a:p>
            <a:r>
              <a:rPr kumimoji="1" lang="en-US" altLang="ja-JP" dirty="0"/>
              <a:t> </a:t>
            </a:r>
            <a:r>
              <a:rPr kumimoji="1" lang="ja-JP" altLang="en-US" sz="2800" dirty="0">
                <a:solidFill>
                  <a:srgbClr val="FF0000"/>
                </a:solidFill>
              </a:rPr>
              <a:t>人工呼吸・胸骨圧迫の遅れ　！</a:t>
            </a:r>
          </a:p>
        </p:txBody>
      </p:sp>
      <p:cxnSp>
        <p:nvCxnSpPr>
          <p:cNvPr id="10" name="直線コネクタ 9"/>
          <p:cNvCxnSpPr/>
          <p:nvPr/>
        </p:nvCxnSpPr>
        <p:spPr>
          <a:xfrm>
            <a:off x="2123728" y="1196752"/>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2123728" y="404664"/>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860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21" y="909165"/>
            <a:ext cx="3839947" cy="564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27784" y="118538"/>
            <a:ext cx="3877985" cy="584776"/>
          </a:xfrm>
          <a:prstGeom prst="rect">
            <a:avLst/>
          </a:prstGeom>
          <a:noFill/>
        </p:spPr>
        <p:txBody>
          <a:bodyPr wrap="none" rtlCol="0">
            <a:spAutoFit/>
          </a:bodyPr>
          <a:lstStyle/>
          <a:p>
            <a:r>
              <a:rPr kumimoji="1" lang="ja-JP" altLang="en-US" sz="3200" dirty="0"/>
              <a:t>換気の有効性の評価</a:t>
            </a:r>
          </a:p>
        </p:txBody>
      </p:sp>
      <p:sp>
        <p:nvSpPr>
          <p:cNvPr id="9" name="左矢印 8"/>
          <p:cNvSpPr/>
          <p:nvPr/>
        </p:nvSpPr>
        <p:spPr>
          <a:xfrm rot="16200000">
            <a:off x="6178233" y="3108727"/>
            <a:ext cx="1183926" cy="63000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475656" y="2742882"/>
            <a:ext cx="1657248" cy="735607"/>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2803626" y="3466289"/>
            <a:ext cx="2355866" cy="931333"/>
          </a:xfrm>
          <a:prstGeom prst="line">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21" name="グループ化 20"/>
          <p:cNvGrpSpPr/>
          <p:nvPr/>
        </p:nvGrpSpPr>
        <p:grpSpPr>
          <a:xfrm>
            <a:off x="5245602" y="4293096"/>
            <a:ext cx="3142822" cy="1243300"/>
            <a:chOff x="5292080" y="4129916"/>
            <a:chExt cx="3142822" cy="12433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608213"/>
              <a:ext cx="3011439" cy="76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292080" y="4129916"/>
              <a:ext cx="1274708" cy="523220"/>
            </a:xfrm>
            <a:prstGeom prst="rect">
              <a:avLst/>
            </a:prstGeom>
            <a:noFill/>
          </p:spPr>
          <p:txBody>
            <a:bodyPr wrap="none" rtlCol="0">
              <a:spAutoFit/>
            </a:bodyPr>
            <a:lstStyle/>
            <a:p>
              <a:r>
                <a:rPr kumimoji="1" lang="en-US" altLang="ja-JP" sz="2800" b="1" dirty="0"/>
                <a:t>2015</a:t>
              </a:r>
              <a:r>
                <a:rPr kumimoji="1" lang="ja-JP" altLang="en-US" sz="2800" b="1" dirty="0"/>
                <a:t>版</a:t>
              </a:r>
            </a:p>
          </p:txBody>
        </p:sp>
        <p:cxnSp>
          <p:nvCxnSpPr>
            <p:cNvPr id="20" name="直線コネクタ 19"/>
            <p:cNvCxnSpPr/>
            <p:nvPr/>
          </p:nvCxnSpPr>
          <p:spPr>
            <a:xfrm>
              <a:off x="7144572" y="4955089"/>
              <a:ext cx="129033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918998"/>
            <a:ext cx="2376264" cy="74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5531854" y="1412776"/>
            <a:ext cx="1276311" cy="523220"/>
          </a:xfrm>
          <a:prstGeom prst="rect">
            <a:avLst/>
          </a:prstGeom>
          <a:noFill/>
        </p:spPr>
        <p:txBody>
          <a:bodyPr wrap="none" rtlCol="0">
            <a:spAutoFit/>
          </a:bodyPr>
          <a:lstStyle/>
          <a:p>
            <a:r>
              <a:rPr kumimoji="1" lang="en-US" altLang="ja-JP" sz="2800" b="1" dirty="0"/>
              <a:t>2010</a:t>
            </a:r>
            <a:r>
              <a:rPr kumimoji="1" lang="ja-JP" altLang="en-US" sz="2800" b="1" dirty="0"/>
              <a:t>版</a:t>
            </a:r>
          </a:p>
        </p:txBody>
      </p:sp>
      <p:sp>
        <p:nvSpPr>
          <p:cNvPr id="3" name="正方形/長方形 2"/>
          <p:cNvSpPr/>
          <p:nvPr/>
        </p:nvSpPr>
        <p:spPr>
          <a:xfrm>
            <a:off x="1210440" y="1638708"/>
            <a:ext cx="324036" cy="28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08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52328" y="118538"/>
            <a:ext cx="6135013" cy="584776"/>
          </a:xfrm>
          <a:prstGeom prst="rect">
            <a:avLst/>
          </a:prstGeom>
          <a:noFill/>
        </p:spPr>
        <p:txBody>
          <a:bodyPr wrap="none" rtlCol="0">
            <a:spAutoFit/>
          </a:bodyPr>
          <a:lstStyle/>
          <a:p>
            <a:r>
              <a:rPr lang="ja-JP" altLang="en-US" sz="3200" dirty="0"/>
              <a:t>人工呼吸・胸骨圧迫中の酸素濃度</a:t>
            </a:r>
          </a:p>
        </p:txBody>
      </p:sp>
      <p:sp>
        <p:nvSpPr>
          <p:cNvPr id="8" name="テキスト ボックス 7"/>
          <p:cNvSpPr txBox="1"/>
          <p:nvPr/>
        </p:nvSpPr>
        <p:spPr>
          <a:xfrm>
            <a:off x="4798533" y="1216695"/>
            <a:ext cx="3877985" cy="1200328"/>
          </a:xfrm>
          <a:prstGeom prst="rect">
            <a:avLst/>
          </a:prstGeom>
          <a:noFill/>
        </p:spPr>
        <p:txBody>
          <a:bodyPr wrap="none" rtlCol="0">
            <a:spAutoFit/>
          </a:bodyPr>
          <a:lstStyle/>
          <a:p>
            <a:pPr algn="ctr"/>
            <a:r>
              <a:rPr kumimoji="1" lang="ja-JP" altLang="en-US" sz="2400" dirty="0"/>
              <a:t>人工呼吸開始時の酸素濃度</a:t>
            </a:r>
            <a:endParaRPr kumimoji="1" lang="en-US" altLang="ja-JP" sz="2400" dirty="0"/>
          </a:p>
          <a:p>
            <a:pPr algn="ctr"/>
            <a:r>
              <a:rPr lang="en-US" altLang="ja-JP" sz="2400" dirty="0"/>
              <a:t>⇩</a:t>
            </a:r>
          </a:p>
          <a:p>
            <a:pPr algn="ctr"/>
            <a:r>
              <a:rPr kumimoji="1" lang="ja-JP" altLang="en-US" sz="2400" dirty="0"/>
              <a:t>空気</a:t>
            </a:r>
          </a:p>
        </p:txBody>
      </p:sp>
      <p:sp>
        <p:nvSpPr>
          <p:cNvPr id="9" name="テキスト ボックス 8"/>
          <p:cNvSpPr txBox="1"/>
          <p:nvPr/>
        </p:nvSpPr>
        <p:spPr>
          <a:xfrm>
            <a:off x="4782969" y="3388854"/>
            <a:ext cx="3821479" cy="830997"/>
          </a:xfrm>
          <a:prstGeom prst="rect">
            <a:avLst/>
          </a:prstGeom>
          <a:noFill/>
        </p:spPr>
        <p:txBody>
          <a:bodyPr wrap="none" rtlCol="0">
            <a:spAutoFit/>
          </a:bodyPr>
          <a:lstStyle/>
          <a:p>
            <a:r>
              <a:rPr kumimoji="1" lang="en-US" altLang="ja-JP" sz="2400" dirty="0"/>
              <a:t>NCPR2010</a:t>
            </a:r>
          </a:p>
          <a:p>
            <a:r>
              <a:rPr lang="en-US" altLang="ja-JP" sz="2400" dirty="0"/>
              <a:t>  </a:t>
            </a:r>
            <a:r>
              <a:rPr lang="ja-JP" altLang="en-US" sz="2400" dirty="0"/>
              <a:t>速やかに</a:t>
            </a:r>
            <a:r>
              <a:rPr lang="en-US" altLang="ja-JP" sz="2400" dirty="0"/>
              <a:t>100</a:t>
            </a:r>
            <a:r>
              <a:rPr lang="ja-JP" altLang="en-US" sz="2400" dirty="0"/>
              <a:t>％酸素で換気</a:t>
            </a:r>
            <a:endParaRPr kumimoji="1" lang="en-US" altLang="ja-JP" sz="2400" dirty="0"/>
          </a:p>
        </p:txBody>
      </p:sp>
      <p:sp>
        <p:nvSpPr>
          <p:cNvPr id="10" name="テキスト ボックス 9"/>
          <p:cNvSpPr txBox="1"/>
          <p:nvPr/>
        </p:nvSpPr>
        <p:spPr>
          <a:xfrm>
            <a:off x="4815466" y="2636912"/>
            <a:ext cx="3877985" cy="461665"/>
          </a:xfrm>
          <a:prstGeom prst="rect">
            <a:avLst/>
          </a:prstGeom>
          <a:solidFill>
            <a:schemeClr val="tx1">
              <a:lumMod val="95000"/>
              <a:lumOff val="5000"/>
            </a:schemeClr>
          </a:solidFill>
        </p:spPr>
        <p:txBody>
          <a:bodyPr wrap="none" rtlCol="0">
            <a:spAutoFit/>
          </a:bodyPr>
          <a:lstStyle/>
          <a:p>
            <a:r>
              <a:rPr lang="ja-JP" altLang="en-US" sz="2400" dirty="0">
                <a:solidFill>
                  <a:srgbClr val="FFFF00"/>
                </a:solidFill>
              </a:rPr>
              <a:t>胸骨圧迫開始時の酸素濃度</a:t>
            </a:r>
            <a:endParaRPr kumimoji="1" lang="ja-JP" altLang="en-US" sz="2400" dirty="0">
              <a:solidFill>
                <a:srgbClr val="FFFF00"/>
              </a:solidFill>
            </a:endParaRPr>
          </a:p>
        </p:txBody>
      </p:sp>
      <p:sp>
        <p:nvSpPr>
          <p:cNvPr id="11" name="テキスト ボックス 10"/>
          <p:cNvSpPr txBox="1"/>
          <p:nvPr/>
        </p:nvSpPr>
        <p:spPr>
          <a:xfrm>
            <a:off x="4768163" y="4341861"/>
            <a:ext cx="4412349" cy="2215991"/>
          </a:xfrm>
          <a:prstGeom prst="rect">
            <a:avLst/>
          </a:prstGeom>
          <a:noFill/>
        </p:spPr>
        <p:txBody>
          <a:bodyPr wrap="square" rtlCol="0">
            <a:spAutoFit/>
          </a:bodyPr>
          <a:lstStyle/>
          <a:p>
            <a:r>
              <a:rPr lang="en-US" altLang="ja-JP" sz="2400" dirty="0"/>
              <a:t>NCPR2015</a:t>
            </a:r>
          </a:p>
          <a:p>
            <a:r>
              <a:rPr lang="en-US" altLang="ja-JP" sz="2400" dirty="0"/>
              <a:t>  </a:t>
            </a:r>
            <a:r>
              <a:rPr lang="ja-JP" altLang="en-US" sz="2400" dirty="0"/>
              <a:t>胸骨圧迫中の酸素投与が推奨。</a:t>
            </a:r>
            <a:endParaRPr lang="en-US" altLang="ja-JP" sz="2400" dirty="0"/>
          </a:p>
          <a:p>
            <a:r>
              <a:rPr lang="ja-JP" altLang="en-US" sz="2400" dirty="0"/>
              <a:t>酸素濃度を上げることが堅実で</a:t>
            </a:r>
            <a:endParaRPr lang="en-US" altLang="ja-JP" sz="2400" dirty="0"/>
          </a:p>
          <a:p>
            <a:r>
              <a:rPr lang="ja-JP" altLang="en-US" sz="2400" dirty="0"/>
              <a:t>自己心拍が再開すれば、</a:t>
            </a:r>
            <a:endParaRPr lang="en-US" altLang="ja-JP" sz="2400" dirty="0"/>
          </a:p>
          <a:p>
            <a:r>
              <a:rPr lang="ja-JP" altLang="en-US" sz="2400" dirty="0">
                <a:solidFill>
                  <a:srgbClr val="FF0000"/>
                </a:solidFill>
              </a:rPr>
              <a:t>速やかに酸素濃度を調整する。</a:t>
            </a:r>
            <a:endParaRPr lang="en-US" altLang="ja-JP" sz="2400" dirty="0">
              <a:solidFill>
                <a:srgbClr val="FF0000"/>
              </a:solidFill>
            </a:endParaRPr>
          </a:p>
          <a:p>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60" y="923133"/>
            <a:ext cx="3678532" cy="561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1105264" y="1582610"/>
            <a:ext cx="324036" cy="28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61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57200" y="1886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a:t>心肺蘇生中の酸素濃度</a:t>
            </a:r>
            <a:endParaRPr lang="ja-JP" altLang="en-US" sz="3600" dirty="0"/>
          </a:p>
        </p:txBody>
      </p:sp>
      <p:sp>
        <p:nvSpPr>
          <p:cNvPr id="7" name="コンテンツ プレースホルダー 2"/>
          <p:cNvSpPr txBox="1">
            <a:spLocks/>
          </p:cNvSpPr>
          <p:nvPr/>
        </p:nvSpPr>
        <p:spPr bwMode="auto">
          <a:xfrm>
            <a:off x="457200" y="132221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rgbClr val="000000"/>
                </a:solidFill>
              </a:rPr>
              <a:t>CQ:</a:t>
            </a:r>
            <a:r>
              <a:rPr lang="ja-JP" altLang="en-US" sz="2400" dirty="0">
                <a:solidFill>
                  <a:srgbClr val="000000"/>
                </a:solidFill>
              </a:rPr>
              <a:t>胸骨圧迫中の</a:t>
            </a:r>
            <a:r>
              <a:rPr lang="en-US" altLang="ja-JP" sz="2400" dirty="0">
                <a:solidFill>
                  <a:srgbClr val="000000"/>
                </a:solidFill>
              </a:rPr>
              <a:t>100% </a:t>
            </a:r>
            <a:r>
              <a:rPr lang="ja-JP" altLang="en-US" sz="2400" dirty="0">
                <a:solidFill>
                  <a:srgbClr val="000000"/>
                </a:solidFill>
              </a:rPr>
              <a:t>酸素投与は転帰を改善するか？</a:t>
            </a:r>
            <a:endParaRPr lang="en-US" altLang="ja-JP" sz="2400" dirty="0">
              <a:solidFill>
                <a:srgbClr val="000000"/>
              </a:solidFill>
            </a:endParaRPr>
          </a:p>
          <a:p>
            <a:pPr algn="l"/>
            <a:endParaRPr lang="en-US" altLang="ja-JP" sz="2400" dirty="0">
              <a:solidFill>
                <a:srgbClr val="000000"/>
              </a:solidFill>
            </a:endParaRPr>
          </a:p>
          <a:p>
            <a:pPr algn="l"/>
            <a:r>
              <a:rPr lang="en-US" altLang="ja-JP" sz="2400" dirty="0">
                <a:solidFill>
                  <a:srgbClr val="000000"/>
                </a:solidFill>
              </a:rPr>
              <a:t>P:</a:t>
            </a:r>
            <a:r>
              <a:rPr lang="ja-JP" altLang="en-US" sz="2400" dirty="0">
                <a:solidFill>
                  <a:srgbClr val="000000"/>
                </a:solidFill>
              </a:rPr>
              <a:t>胸骨圧迫を受ける新生児</a:t>
            </a:r>
            <a:endParaRPr lang="en-US" altLang="ja-JP" sz="2400" dirty="0">
              <a:solidFill>
                <a:srgbClr val="000000"/>
              </a:solidFill>
            </a:endParaRPr>
          </a:p>
          <a:p>
            <a:pPr algn="l"/>
            <a:r>
              <a:rPr lang="en-US" altLang="ja-JP" sz="2400" dirty="0">
                <a:solidFill>
                  <a:srgbClr val="000000"/>
                </a:solidFill>
              </a:rPr>
              <a:t>I:</a:t>
            </a:r>
            <a:r>
              <a:rPr lang="ja-JP" altLang="en-US" sz="2400" dirty="0">
                <a:solidFill>
                  <a:srgbClr val="000000"/>
                </a:solidFill>
              </a:rPr>
              <a:t>換気ガスとして</a:t>
            </a:r>
            <a:r>
              <a:rPr lang="en-US" altLang="ja-JP" sz="2400" dirty="0">
                <a:solidFill>
                  <a:srgbClr val="000000"/>
                </a:solidFill>
              </a:rPr>
              <a:t>100% </a:t>
            </a:r>
            <a:r>
              <a:rPr lang="ja-JP" altLang="en-US" sz="2400" dirty="0">
                <a:solidFill>
                  <a:srgbClr val="000000"/>
                </a:solidFill>
              </a:rPr>
              <a:t>酸素</a:t>
            </a:r>
            <a:endParaRPr lang="en-US" altLang="ja-JP" sz="2400" dirty="0">
              <a:solidFill>
                <a:srgbClr val="000000"/>
              </a:solidFill>
            </a:endParaRPr>
          </a:p>
          <a:p>
            <a:pPr algn="l"/>
            <a:r>
              <a:rPr lang="en-US" altLang="ja-JP" sz="2400" dirty="0">
                <a:solidFill>
                  <a:srgbClr val="000000"/>
                </a:solidFill>
              </a:rPr>
              <a:t>C:</a:t>
            </a:r>
            <a:r>
              <a:rPr lang="ja-JP" altLang="en-US" sz="2400" dirty="0">
                <a:solidFill>
                  <a:srgbClr val="000000"/>
                </a:solidFill>
              </a:rPr>
              <a:t>より低い酸素濃度</a:t>
            </a:r>
            <a:endParaRPr lang="en-US" altLang="ja-JP" sz="2400" dirty="0">
              <a:solidFill>
                <a:srgbClr val="000000"/>
              </a:solidFill>
            </a:endParaRPr>
          </a:p>
          <a:p>
            <a:pPr algn="l"/>
            <a:r>
              <a:rPr lang="en-US" altLang="ja-JP" sz="2400" dirty="0">
                <a:solidFill>
                  <a:srgbClr val="000000"/>
                </a:solidFill>
              </a:rPr>
              <a:t>O:</a:t>
            </a:r>
            <a:r>
              <a:rPr lang="ja-JP" altLang="en-US" sz="2400" dirty="0">
                <a:solidFill>
                  <a:srgbClr val="000000"/>
                </a:solidFill>
              </a:rPr>
              <a:t>生存、神経学的転帰、</a:t>
            </a:r>
            <a:r>
              <a:rPr lang="en-US" altLang="ja-JP" sz="2400" dirty="0">
                <a:solidFill>
                  <a:srgbClr val="000000"/>
                </a:solidFill>
              </a:rPr>
              <a:t>ROSC(</a:t>
            </a:r>
            <a:r>
              <a:rPr lang="ja-JP" altLang="en-US" sz="2400" dirty="0">
                <a:solidFill>
                  <a:srgbClr val="000000"/>
                </a:solidFill>
              </a:rPr>
              <a:t>自己心拍再開）までの時間、</a:t>
            </a:r>
            <a:endParaRPr lang="en-US" altLang="ja-JP" sz="2400" dirty="0">
              <a:solidFill>
                <a:srgbClr val="000000"/>
              </a:solidFill>
            </a:endParaRPr>
          </a:p>
          <a:p>
            <a:pPr algn="l"/>
            <a:r>
              <a:rPr lang="ja-JP" altLang="en-US" sz="2400" dirty="0">
                <a:solidFill>
                  <a:srgbClr val="000000"/>
                </a:solidFill>
              </a:rPr>
              <a:t>　酸化損傷</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推奨と提案</a:t>
            </a:r>
            <a:endParaRPr lang="en-US" altLang="ja-JP" sz="2400" dirty="0">
              <a:solidFill>
                <a:srgbClr val="000000"/>
              </a:solidFill>
            </a:endParaRPr>
          </a:p>
          <a:p>
            <a:pPr algn="l"/>
            <a:r>
              <a:rPr lang="ja-JP" altLang="en-US" sz="2400" dirty="0">
                <a:solidFill>
                  <a:srgbClr val="000000"/>
                </a:solidFill>
              </a:rPr>
              <a:t>　胸骨圧迫が必要になれば、酸素濃度を上げることが堅実であろう。自己心拍が再開すれば、速やかに酸素濃度を下げるべきである。</a:t>
            </a:r>
            <a:endParaRPr lang="en-US" altLang="ja-JP" sz="2400" dirty="0">
              <a:solidFill>
                <a:srgbClr val="000000"/>
              </a:solidFill>
            </a:endParaRPr>
          </a:p>
        </p:txBody>
      </p:sp>
      <p:cxnSp>
        <p:nvCxnSpPr>
          <p:cNvPr id="8" name="直線コネクタ 7"/>
          <p:cNvCxnSpPr/>
          <p:nvPr/>
        </p:nvCxnSpPr>
        <p:spPr>
          <a:xfrm>
            <a:off x="317510" y="1351754"/>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10" y="6371091"/>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4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189653" y="404664"/>
            <a:ext cx="6838731" cy="584776"/>
          </a:xfrm>
          <a:prstGeom prst="rect">
            <a:avLst/>
          </a:prstGeom>
        </p:spPr>
        <p:txBody>
          <a:bodyPr wrap="none">
            <a:spAutoFit/>
          </a:bodyPr>
          <a:lstStyle/>
          <a:p>
            <a:r>
              <a:rPr lang="en-US" altLang="ja-JP" sz="3200" dirty="0"/>
              <a:t>NCPR</a:t>
            </a:r>
            <a:r>
              <a:rPr lang="ja-JP" altLang="en-US" sz="3200" dirty="0"/>
              <a:t>ガイドライン</a:t>
            </a:r>
            <a:r>
              <a:rPr lang="en-US" altLang="ja-JP" sz="3200" dirty="0"/>
              <a:t>2015</a:t>
            </a:r>
            <a:r>
              <a:rPr lang="ja-JP" altLang="en-US" sz="3200" dirty="0"/>
              <a:t>作成準備委員会</a:t>
            </a:r>
          </a:p>
        </p:txBody>
      </p:sp>
      <p:sp>
        <p:nvSpPr>
          <p:cNvPr id="8" name="正方形/長方形 7"/>
          <p:cNvSpPr/>
          <p:nvPr/>
        </p:nvSpPr>
        <p:spPr>
          <a:xfrm>
            <a:off x="827584" y="1268760"/>
            <a:ext cx="7992888" cy="4893647"/>
          </a:xfrm>
          <a:prstGeom prst="rect">
            <a:avLst/>
          </a:prstGeom>
        </p:spPr>
        <p:txBody>
          <a:bodyPr wrap="square">
            <a:spAutoFit/>
          </a:bodyPr>
          <a:lstStyle/>
          <a:p>
            <a:pPr algn="ctr"/>
            <a:r>
              <a:rPr lang="ja-JP" altLang="en-US" sz="2400" dirty="0">
                <a:solidFill>
                  <a:srgbClr val="000000"/>
                </a:solidFill>
                <a:ea typeface="ＭＳ Ｐゴシック" charset="-128"/>
                <a:cs typeface="ＭＳ Ｐゴシック" charset="-128"/>
              </a:rPr>
              <a:t>日本蘇生協議会編集委員　</a:t>
            </a:r>
            <a:endParaRPr lang="en-US" altLang="ja-JP" sz="2400" dirty="0">
              <a:solidFill>
                <a:srgbClr val="000000"/>
              </a:solidFill>
              <a:ea typeface="ＭＳ Ｐゴシック" charset="-128"/>
              <a:cs typeface="ＭＳ Ｐゴシック" charset="-128"/>
            </a:endParaRPr>
          </a:p>
          <a:p>
            <a:pPr algn="ctr"/>
            <a:r>
              <a:rPr lang="ja-JP" altLang="en-US" sz="2400" dirty="0">
                <a:solidFill>
                  <a:srgbClr val="000000"/>
                </a:solidFill>
                <a:latin typeface="ＭＳ Ｐゴシック"/>
                <a:cs typeface="ＭＳ Ｐゴシック"/>
              </a:rPr>
              <a:t>田村正徳</a:t>
            </a:r>
            <a:endParaRPr lang="en-US" altLang="ja-JP" sz="2400" dirty="0">
              <a:solidFill>
                <a:srgbClr val="000000"/>
              </a:solidFill>
              <a:latin typeface="ＭＳ Ｐゴシック"/>
              <a:cs typeface="ＭＳ Ｐゴシック"/>
            </a:endParaRPr>
          </a:p>
          <a:p>
            <a:pPr algn="ctr"/>
            <a:endParaRPr lang="en-US" altLang="ja-JP" sz="2400" dirty="0">
              <a:solidFill>
                <a:srgbClr val="000000"/>
              </a:solidFill>
              <a:latin typeface="ＭＳ Ｐゴシック"/>
              <a:cs typeface="ＭＳ Ｐゴシック"/>
            </a:endParaRPr>
          </a:p>
          <a:p>
            <a:pPr algn="ctr"/>
            <a:r>
              <a:rPr lang="ja-JP" altLang="en-US" sz="2400" dirty="0">
                <a:solidFill>
                  <a:srgbClr val="000000"/>
                </a:solidFill>
                <a:ea typeface="ＭＳ Ｐゴシック" charset="-128"/>
                <a:cs typeface="ＭＳ Ｐゴシック" charset="-128"/>
              </a:rPr>
              <a:t>共同座長　</a:t>
            </a:r>
            <a:endParaRPr lang="en-US" altLang="ja-JP" sz="2400" dirty="0">
              <a:solidFill>
                <a:srgbClr val="000000"/>
              </a:solidFill>
              <a:ea typeface="ＭＳ Ｐゴシック" charset="-128"/>
              <a:cs typeface="ＭＳ Ｐゴシック" charset="-128"/>
            </a:endParaRPr>
          </a:p>
          <a:p>
            <a:pPr algn="ctr"/>
            <a:r>
              <a:rPr lang="ja-JP" altLang="en-US" sz="2400" dirty="0">
                <a:solidFill>
                  <a:srgbClr val="000000"/>
                </a:solidFill>
                <a:latin typeface="ＭＳ Ｐゴシック"/>
                <a:cs typeface="ＭＳ Ｐゴシック"/>
              </a:rPr>
              <a:t>杉浦崇浩　細野茂春</a:t>
            </a:r>
            <a:endParaRPr lang="en-US" altLang="ja-JP" sz="2400" dirty="0">
              <a:solidFill>
                <a:srgbClr val="000000"/>
              </a:solidFill>
              <a:latin typeface="ＭＳ Ｐゴシック"/>
              <a:cs typeface="ＭＳ Ｐゴシック"/>
            </a:endParaRPr>
          </a:p>
          <a:p>
            <a:pPr algn="ctr"/>
            <a:endParaRPr lang="en-US" altLang="ja-JP" sz="2400" dirty="0">
              <a:solidFill>
                <a:srgbClr val="000000"/>
              </a:solidFill>
              <a:latin typeface="ＭＳ Ｐゴシック"/>
              <a:cs typeface="ＭＳ Ｐゴシック"/>
            </a:endParaRPr>
          </a:p>
          <a:p>
            <a:pPr algn="ctr"/>
            <a:r>
              <a:rPr lang="ja-JP" altLang="en-US" sz="2400" dirty="0">
                <a:solidFill>
                  <a:srgbClr val="000000"/>
                </a:solidFill>
              </a:rPr>
              <a:t>作成準備委員会</a:t>
            </a:r>
            <a:r>
              <a:rPr lang="ja-JP" altLang="en-US" sz="2400" dirty="0">
                <a:solidFill>
                  <a:srgbClr val="000000"/>
                </a:solidFill>
                <a:latin typeface="ＭＳ Ｐゴシック"/>
                <a:cs typeface="ＭＳ Ｐゴシック"/>
              </a:rPr>
              <a:t>　</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諌山哲哉、石川　源、茨　聡、大浦訓章、加部一彦、草川　功、</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柴崎　淳、島袋林秀、関　博之、関沢明彦、西田俊彦、</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徳増裕宣、藤原崇志、正岡直樹、村瀬正彦、和田雅樹</a:t>
            </a:r>
            <a:endParaRPr lang="en-US" altLang="ja-JP" sz="2400" dirty="0">
              <a:solidFill>
                <a:srgbClr val="000000"/>
              </a:solidFill>
              <a:latin typeface="ＭＳ Ｐゴシック"/>
              <a:cs typeface="ＭＳ Ｐゴシック"/>
            </a:endParaRPr>
          </a:p>
          <a:p>
            <a:pPr algn="ct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新生児蘇生法普及　事務局</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中川正弘、木谷文治</a:t>
            </a:r>
            <a:endParaRPr lang="en-US" altLang="ja-JP" sz="2400" dirty="0">
              <a:solidFill>
                <a:srgbClr val="000000"/>
              </a:solidFill>
              <a:latin typeface="ＭＳ Ｐゴシック"/>
              <a:cs typeface="ＭＳ Ｐゴシック"/>
            </a:endParaRPr>
          </a:p>
        </p:txBody>
      </p:sp>
    </p:spTree>
    <p:extLst>
      <p:ext uri="{BB962C8B-B14F-4D97-AF65-F5344CB8AC3E}">
        <p14:creationId xmlns:p14="http://schemas.microsoft.com/office/powerpoint/2010/main" val="233993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bwMode="auto">
          <a:xfrm>
            <a:off x="457200" y="274638"/>
            <a:ext cx="8229600"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lnSpcReduction="10000"/>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endParaRPr lang="ja-JP" altLang="en-US" sz="3600" dirty="0"/>
          </a:p>
        </p:txBody>
      </p:sp>
      <p:pic>
        <p:nvPicPr>
          <p:cNvPr id="9" name="図 8" descr="丸４.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18" y="1052736"/>
            <a:ext cx="3519903" cy="5429756"/>
          </a:xfrm>
          <a:prstGeom prst="rect">
            <a:avLst/>
          </a:prstGeom>
        </p:spPr>
      </p:pic>
      <p:grpSp>
        <p:nvGrpSpPr>
          <p:cNvPr id="10" name="図形グループ 9"/>
          <p:cNvGrpSpPr/>
          <p:nvPr/>
        </p:nvGrpSpPr>
        <p:grpSpPr>
          <a:xfrm>
            <a:off x="1259632" y="5077591"/>
            <a:ext cx="1981030" cy="655665"/>
            <a:chOff x="897639" y="5200898"/>
            <a:chExt cx="1981030" cy="655665"/>
          </a:xfrm>
        </p:grpSpPr>
        <p:sp>
          <p:nvSpPr>
            <p:cNvPr id="11" name="円/楕円 10"/>
            <p:cNvSpPr/>
            <p:nvPr/>
          </p:nvSpPr>
          <p:spPr>
            <a:xfrm>
              <a:off x="1405469" y="5454893"/>
              <a:ext cx="1473200" cy="401670"/>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897639" y="5200898"/>
              <a:ext cx="186093" cy="369332"/>
            </a:xfrm>
            <a:prstGeom prst="rect">
              <a:avLst/>
            </a:prstGeom>
            <a:noFill/>
          </p:spPr>
          <p:txBody>
            <a:bodyPr wrap="square" rtlCol="0">
              <a:spAutoFit/>
            </a:bodyPr>
            <a:lstStyle/>
            <a:p>
              <a:r>
                <a:rPr kumimoji="1" lang="en-US" altLang="ja-JP" dirty="0">
                  <a:solidFill>
                    <a:srgbClr val="FF0000"/>
                  </a:solidFill>
                </a:rPr>
                <a:t>⑥</a:t>
              </a:r>
              <a:endParaRPr kumimoji="1" lang="ja-JP" altLang="en-US" dirty="0">
                <a:solidFill>
                  <a:srgbClr val="FF0000"/>
                </a:solidFill>
              </a:endParaRPr>
            </a:p>
          </p:txBody>
        </p:sp>
      </p:grpSp>
      <p:sp>
        <p:nvSpPr>
          <p:cNvPr id="13" name="テキスト ボックス 12"/>
          <p:cNvSpPr txBox="1"/>
          <p:nvPr/>
        </p:nvSpPr>
        <p:spPr>
          <a:xfrm>
            <a:off x="4640641" y="1102820"/>
            <a:ext cx="4395855" cy="4154983"/>
          </a:xfrm>
          <a:prstGeom prst="rect">
            <a:avLst/>
          </a:prstGeom>
          <a:noFill/>
        </p:spPr>
        <p:txBody>
          <a:bodyPr wrap="none" rtlCol="0">
            <a:spAutoFit/>
          </a:bodyPr>
          <a:lstStyle/>
          <a:p>
            <a:r>
              <a:rPr kumimoji="1" lang="en-US" altLang="ja-JP" sz="2400" dirty="0"/>
              <a:t>1.</a:t>
            </a:r>
            <a:r>
              <a:rPr kumimoji="1" lang="ja-JP" altLang="en-US" sz="2400" dirty="0"/>
              <a:t>アドレナリンのエビデンスは</a:t>
            </a:r>
            <a:endParaRPr kumimoji="1" lang="en-US" altLang="ja-JP" sz="2400" dirty="0"/>
          </a:p>
          <a:p>
            <a:r>
              <a:rPr kumimoji="1" lang="ja-JP" altLang="en-US" sz="2400" dirty="0"/>
              <a:t>乏しく</a:t>
            </a:r>
            <a:r>
              <a:rPr kumimoji="1" lang="ja-JP" altLang="en-US" sz="2400" dirty="0">
                <a:solidFill>
                  <a:srgbClr val="FF0000"/>
                </a:solidFill>
              </a:rPr>
              <a:t>人工呼吸と胸骨圧迫を</a:t>
            </a:r>
            <a:endParaRPr kumimoji="1" lang="en-US" altLang="ja-JP" sz="2400" dirty="0">
              <a:solidFill>
                <a:srgbClr val="FF0000"/>
              </a:solidFill>
            </a:endParaRPr>
          </a:p>
          <a:p>
            <a:r>
              <a:rPr kumimoji="1" lang="ja-JP" altLang="en-US" sz="2400" dirty="0">
                <a:solidFill>
                  <a:srgbClr val="FF0000"/>
                </a:solidFill>
              </a:rPr>
              <a:t>中断してまで実施する</a:t>
            </a:r>
            <a:r>
              <a:rPr lang="ja-JP" altLang="en-US" sz="2400" dirty="0">
                <a:solidFill>
                  <a:srgbClr val="FF0000"/>
                </a:solidFill>
              </a:rPr>
              <a:t>処置</a:t>
            </a:r>
            <a:r>
              <a:rPr kumimoji="1" lang="ja-JP" altLang="en-US" sz="2400" dirty="0">
                <a:solidFill>
                  <a:srgbClr val="FF0000"/>
                </a:solidFill>
              </a:rPr>
              <a:t>では</a:t>
            </a:r>
            <a:endParaRPr kumimoji="1" lang="en-US" altLang="ja-JP" sz="2400" dirty="0">
              <a:solidFill>
                <a:srgbClr val="FF0000"/>
              </a:solidFill>
            </a:endParaRPr>
          </a:p>
          <a:p>
            <a:r>
              <a:rPr kumimoji="1" lang="ja-JP" altLang="en-US" sz="2400" dirty="0">
                <a:solidFill>
                  <a:srgbClr val="FF0000"/>
                </a:solidFill>
              </a:rPr>
              <a:t>ない</a:t>
            </a:r>
            <a:r>
              <a:rPr kumimoji="1" lang="ja-JP" altLang="en-US" sz="2400" dirty="0"/>
              <a:t>。</a:t>
            </a:r>
            <a:endParaRPr kumimoji="1" lang="en-US" altLang="ja-JP" sz="2400" dirty="0"/>
          </a:p>
          <a:p>
            <a:endParaRPr lang="en-US" altLang="ja-JP" sz="2400" dirty="0"/>
          </a:p>
          <a:p>
            <a:r>
              <a:rPr kumimoji="1" lang="en-US" altLang="ja-JP" sz="2400" dirty="0"/>
              <a:t>2</a:t>
            </a:r>
            <a:r>
              <a:rPr kumimoji="1" lang="ja-JP" altLang="en-US" sz="2400" dirty="0"/>
              <a:t>．</a:t>
            </a:r>
            <a:r>
              <a:rPr lang="ja-JP" altLang="en-US" sz="2400" dirty="0"/>
              <a:t>投与可能な状況であれば</a:t>
            </a:r>
            <a:endParaRPr lang="en-US" altLang="ja-JP" sz="2400" dirty="0"/>
          </a:p>
          <a:p>
            <a:r>
              <a:rPr lang="ja-JP" altLang="en-US" sz="2400" dirty="0"/>
              <a:t>投与経路・投与量とも推奨の</a:t>
            </a:r>
            <a:endParaRPr lang="en-US" altLang="ja-JP" sz="2400" dirty="0"/>
          </a:p>
          <a:p>
            <a:r>
              <a:rPr lang="ja-JP" altLang="en-US" sz="2400" dirty="0"/>
              <a:t>変更はない。</a:t>
            </a:r>
          </a:p>
          <a:p>
            <a:endParaRPr kumimoji="1" lang="en-US" altLang="ja-JP" sz="2400" dirty="0"/>
          </a:p>
          <a:p>
            <a:r>
              <a:rPr lang="en-US" altLang="ja-JP" sz="2400" dirty="0"/>
              <a:t>3</a:t>
            </a:r>
            <a:r>
              <a:rPr lang="ja-JP" altLang="en-US" sz="2400" dirty="0"/>
              <a:t>．薬物投与の際にも人工呼吸と</a:t>
            </a:r>
            <a:endParaRPr lang="en-US" altLang="ja-JP" sz="2400" dirty="0"/>
          </a:p>
          <a:p>
            <a:r>
              <a:rPr kumimoji="1" lang="ja-JP" altLang="en-US" sz="2400" dirty="0"/>
              <a:t>胸骨圧迫は連動して続ける。</a:t>
            </a:r>
          </a:p>
        </p:txBody>
      </p:sp>
      <p:sp>
        <p:nvSpPr>
          <p:cNvPr id="14" name="テキスト ボックス 13"/>
          <p:cNvSpPr txBox="1"/>
          <p:nvPr/>
        </p:nvSpPr>
        <p:spPr>
          <a:xfrm>
            <a:off x="2411760" y="188640"/>
            <a:ext cx="4292361" cy="707886"/>
          </a:xfrm>
          <a:prstGeom prst="rect">
            <a:avLst/>
          </a:prstGeom>
          <a:noFill/>
        </p:spPr>
        <p:txBody>
          <a:bodyPr wrap="none" rtlCol="0">
            <a:spAutoFit/>
          </a:bodyPr>
          <a:lstStyle/>
          <a:p>
            <a:r>
              <a:rPr kumimoji="1" lang="ja-JP" altLang="en-US" sz="4000" dirty="0"/>
              <a:t>アドレナリンの使用</a:t>
            </a:r>
          </a:p>
        </p:txBody>
      </p:sp>
      <p:sp>
        <p:nvSpPr>
          <p:cNvPr id="15" name="正方形/長方形 14"/>
          <p:cNvSpPr/>
          <p:nvPr/>
        </p:nvSpPr>
        <p:spPr>
          <a:xfrm>
            <a:off x="1424504" y="1719161"/>
            <a:ext cx="324036" cy="28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291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818484" y="268111"/>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a:t>呼吸の安定化のアルゴリズム</a:t>
            </a:r>
            <a:endParaRPr lang="ja-JP" altLang="en-US" dirty="0"/>
          </a:p>
        </p:txBody>
      </p:sp>
      <p:grpSp>
        <p:nvGrpSpPr>
          <p:cNvPr id="7" name="図形グループ 6"/>
          <p:cNvGrpSpPr/>
          <p:nvPr/>
        </p:nvGrpSpPr>
        <p:grpSpPr>
          <a:xfrm>
            <a:off x="5004048" y="1412776"/>
            <a:ext cx="4010185" cy="4766203"/>
            <a:chOff x="4910661" y="1693332"/>
            <a:chExt cx="4010185" cy="4766203"/>
          </a:xfrm>
        </p:grpSpPr>
        <p:pic>
          <p:nvPicPr>
            <p:cNvPr id="8" name="図 7" descr="呼吸障害安定化の流れ2015.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9" name="正方形/長方形 8"/>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2" name="図形グループ 11"/>
          <p:cNvGrpSpPr/>
          <p:nvPr/>
        </p:nvGrpSpPr>
        <p:grpSpPr>
          <a:xfrm>
            <a:off x="179512" y="1268760"/>
            <a:ext cx="4929219" cy="5440362"/>
            <a:chOff x="0" y="1417638"/>
            <a:chExt cx="4929219" cy="5440362"/>
          </a:xfrm>
        </p:grpSpPr>
        <p:grpSp>
          <p:nvGrpSpPr>
            <p:cNvPr id="13" name="図形グループ 12"/>
            <p:cNvGrpSpPr/>
            <p:nvPr/>
          </p:nvGrpSpPr>
          <p:grpSpPr>
            <a:xfrm>
              <a:off x="0" y="1417638"/>
              <a:ext cx="4929219" cy="5304894"/>
              <a:chOff x="0" y="1417638"/>
              <a:chExt cx="4929219" cy="5304894"/>
            </a:xfrm>
          </p:grpSpPr>
          <p:sp>
            <p:nvSpPr>
              <p:cNvPr id="17" name="正方形/長方形 16"/>
              <p:cNvSpPr/>
              <p:nvPr/>
            </p:nvSpPr>
            <p:spPr>
              <a:xfrm>
                <a:off x="0" y="2907769"/>
                <a:ext cx="1576418" cy="381476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図形グループ 17"/>
              <p:cNvGrpSpPr/>
              <p:nvPr/>
            </p:nvGrpSpPr>
            <p:grpSpPr>
              <a:xfrm>
                <a:off x="84668" y="1417638"/>
                <a:ext cx="4844551" cy="5169429"/>
                <a:chOff x="152400" y="1417638"/>
                <a:chExt cx="4844551" cy="5169429"/>
              </a:xfrm>
            </p:grpSpPr>
            <p:pic>
              <p:nvPicPr>
                <p:cNvPr id="20" name="図 19" descr="呼吸障害案摘果の流れ2010.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93333"/>
                  <a:ext cx="4844551" cy="4893734"/>
                </a:xfrm>
                <a:prstGeom prst="rect">
                  <a:avLst/>
                </a:prstGeom>
              </p:spPr>
            </p:pic>
            <p:sp>
              <p:nvSpPr>
                <p:cNvPr id="21" name="正方形/長方形 20"/>
                <p:cNvSpPr/>
                <p:nvPr/>
              </p:nvSpPr>
              <p:spPr>
                <a:xfrm>
                  <a:off x="3420533" y="1417638"/>
                  <a:ext cx="1576418" cy="12239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52401" y="1862677"/>
                  <a:ext cx="304800" cy="2709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93134" y="1896531"/>
                <a:ext cx="279402" cy="4280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円/楕円 13"/>
            <p:cNvSpPr/>
            <p:nvPr/>
          </p:nvSpPr>
          <p:spPr>
            <a:xfrm>
              <a:off x="2664296" y="4707468"/>
              <a:ext cx="948267" cy="4450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664296" y="3132852"/>
              <a:ext cx="948267" cy="4450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335" y="2907769"/>
              <a:ext cx="1483284" cy="39502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3" name="円/楕円 22"/>
          <p:cNvSpPr/>
          <p:nvPr/>
        </p:nvSpPr>
        <p:spPr>
          <a:xfrm>
            <a:off x="7139297" y="2924944"/>
            <a:ext cx="745068" cy="3217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139300" y="4398118"/>
            <a:ext cx="745068" cy="3217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3701830" y="3077341"/>
            <a:ext cx="305223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3833062" y="4601313"/>
            <a:ext cx="302259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16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969725" y="1183077"/>
            <a:ext cx="4010185" cy="4766203"/>
            <a:chOff x="4910661" y="1693332"/>
            <a:chExt cx="4010185" cy="4766203"/>
          </a:xfrm>
        </p:grpSpPr>
        <p:pic>
          <p:nvPicPr>
            <p:cNvPr id="26" name="図 25" descr="呼吸障害安定化の流れ2015.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0" name="円/楕円 29"/>
          <p:cNvSpPr/>
          <p:nvPr/>
        </p:nvSpPr>
        <p:spPr>
          <a:xfrm>
            <a:off x="7668344" y="4040088"/>
            <a:ext cx="1317777" cy="1981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5206791" y="5805938"/>
            <a:ext cx="2269065"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2" name="図形グループ 31"/>
          <p:cNvGrpSpPr/>
          <p:nvPr/>
        </p:nvGrpSpPr>
        <p:grpSpPr>
          <a:xfrm>
            <a:off x="0" y="980728"/>
            <a:ext cx="4929219" cy="5440362"/>
            <a:chOff x="0" y="1417638"/>
            <a:chExt cx="4929219" cy="5440362"/>
          </a:xfrm>
        </p:grpSpPr>
        <p:grpSp>
          <p:nvGrpSpPr>
            <p:cNvPr id="33" name="図形グループ 32"/>
            <p:cNvGrpSpPr/>
            <p:nvPr/>
          </p:nvGrpSpPr>
          <p:grpSpPr>
            <a:xfrm>
              <a:off x="0" y="1417638"/>
              <a:ext cx="4929219" cy="5304894"/>
              <a:chOff x="0" y="1417638"/>
              <a:chExt cx="4929219" cy="5304894"/>
            </a:xfrm>
          </p:grpSpPr>
          <p:sp>
            <p:nvSpPr>
              <p:cNvPr id="35" name="正方形/長方形 34"/>
              <p:cNvSpPr/>
              <p:nvPr/>
            </p:nvSpPr>
            <p:spPr>
              <a:xfrm>
                <a:off x="0" y="2907769"/>
                <a:ext cx="1576418" cy="381476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6" name="図形グループ 35"/>
              <p:cNvGrpSpPr/>
              <p:nvPr/>
            </p:nvGrpSpPr>
            <p:grpSpPr>
              <a:xfrm>
                <a:off x="84668" y="1417638"/>
                <a:ext cx="4844551" cy="5169429"/>
                <a:chOff x="152400" y="1417638"/>
                <a:chExt cx="4844551" cy="5169429"/>
              </a:xfrm>
            </p:grpSpPr>
            <p:pic>
              <p:nvPicPr>
                <p:cNvPr id="38" name="図 37" descr="呼吸障害案摘果の流れ2010.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93333"/>
                  <a:ext cx="4844551" cy="4893734"/>
                </a:xfrm>
                <a:prstGeom prst="rect">
                  <a:avLst/>
                </a:prstGeom>
              </p:spPr>
            </p:pic>
            <p:sp>
              <p:nvSpPr>
                <p:cNvPr id="39" name="正方形/長方形 38"/>
                <p:cNvSpPr/>
                <p:nvPr/>
              </p:nvSpPr>
              <p:spPr>
                <a:xfrm>
                  <a:off x="3420533" y="1417638"/>
                  <a:ext cx="1576418" cy="12239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52401" y="1862677"/>
                  <a:ext cx="304800" cy="2709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7" name="正方形/長方形 36"/>
              <p:cNvSpPr/>
              <p:nvPr/>
            </p:nvSpPr>
            <p:spPr>
              <a:xfrm>
                <a:off x="93134" y="1896531"/>
                <a:ext cx="279402" cy="4280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4" name="正方形/長方形 33"/>
            <p:cNvSpPr/>
            <p:nvPr/>
          </p:nvSpPr>
          <p:spPr>
            <a:xfrm>
              <a:off x="42335" y="2907769"/>
              <a:ext cx="1483284" cy="39502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1" name="円/楕円 40"/>
          <p:cNvSpPr/>
          <p:nvPr/>
        </p:nvSpPr>
        <p:spPr>
          <a:xfrm>
            <a:off x="2905483" y="4573567"/>
            <a:ext cx="2082800" cy="15917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bwMode="auto">
          <a:xfrm>
            <a:off x="683568" y="260648"/>
            <a:ext cx="77194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dirty="0"/>
              <a:t>呼吸の安定化のアルゴリズム</a:t>
            </a:r>
          </a:p>
        </p:txBody>
      </p:sp>
    </p:spTree>
    <p:extLst>
      <p:ext uri="{BB962C8B-B14F-4D97-AF65-F5344CB8AC3E}">
        <p14:creationId xmlns:p14="http://schemas.microsoft.com/office/powerpoint/2010/main" val="143420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39350" y="25358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a:t>早産児の蘇生</a:t>
            </a:r>
            <a:endParaRPr lang="ja-JP" altLang="en-US" dirty="0"/>
          </a:p>
        </p:txBody>
      </p:sp>
      <p:grpSp>
        <p:nvGrpSpPr>
          <p:cNvPr id="7" name="図形グループ 6"/>
          <p:cNvGrpSpPr/>
          <p:nvPr/>
        </p:nvGrpSpPr>
        <p:grpSpPr>
          <a:xfrm>
            <a:off x="1403648" y="2060848"/>
            <a:ext cx="6314339" cy="3539429"/>
            <a:chOff x="952530" y="2200003"/>
            <a:chExt cx="4249954" cy="1906877"/>
          </a:xfrm>
        </p:grpSpPr>
        <p:sp>
          <p:nvSpPr>
            <p:cNvPr id="8" name="テキスト ボックス 7"/>
            <p:cNvSpPr txBox="1"/>
            <p:nvPr/>
          </p:nvSpPr>
          <p:spPr>
            <a:xfrm>
              <a:off x="1236010" y="2211343"/>
              <a:ext cx="3966474" cy="1641573"/>
            </a:xfrm>
            <a:prstGeom prst="rect">
              <a:avLst/>
            </a:prstGeom>
            <a:noFill/>
          </p:spPr>
          <p:txBody>
            <a:bodyPr wrap="none" rtlCol="0">
              <a:spAutoFit/>
            </a:bodyPr>
            <a:lstStyle/>
            <a:p>
              <a:r>
                <a:rPr kumimoji="1" lang="ja-JP" altLang="en-US" sz="3200" dirty="0"/>
                <a:t>臍帯遅延結紮</a:t>
              </a:r>
              <a:endParaRPr kumimoji="1" lang="en-US" altLang="ja-JP" sz="3200" dirty="0"/>
            </a:p>
            <a:p>
              <a:r>
                <a:rPr lang="ja-JP" altLang="en-US" sz="3200" dirty="0"/>
                <a:t>臍帯ミルキング</a:t>
              </a:r>
              <a:endParaRPr kumimoji="1" lang="en-US" altLang="ja-JP" sz="3200" dirty="0"/>
            </a:p>
            <a:p>
              <a:r>
                <a:rPr kumimoji="1" lang="ja-JP" altLang="en-US" sz="3200" dirty="0"/>
                <a:t>体温管理</a:t>
              </a:r>
              <a:endParaRPr kumimoji="1" lang="en-US" altLang="ja-JP" sz="3200" dirty="0"/>
            </a:p>
            <a:p>
              <a:r>
                <a:rPr kumimoji="1" lang="ja-JP" altLang="en-US" sz="3200" dirty="0"/>
                <a:t>蘇生を受ける早産児の酸素濃度</a:t>
              </a:r>
              <a:endParaRPr kumimoji="1" lang="en-US" altLang="ja-JP" sz="3200" dirty="0"/>
            </a:p>
            <a:p>
              <a:r>
                <a:rPr kumimoji="1" lang="ja-JP" altLang="en-US" sz="3200" dirty="0"/>
                <a:t>分娩室での</a:t>
              </a:r>
              <a:r>
                <a:rPr kumimoji="1" lang="en-US" altLang="ja-JP" sz="3200" dirty="0"/>
                <a:t>PEEP</a:t>
              </a:r>
              <a:r>
                <a:rPr kumimoji="1" lang="ja-JP" altLang="en-US" sz="3200" dirty="0"/>
                <a:t>使用</a:t>
              </a:r>
              <a:endParaRPr kumimoji="1" lang="en-US" altLang="ja-JP" sz="3200" dirty="0"/>
            </a:p>
            <a:p>
              <a:r>
                <a:rPr kumimoji="1" lang="ja-JP" altLang="en-US" sz="3200" dirty="0"/>
                <a:t>出生時の呼吸障害に対する</a:t>
              </a:r>
              <a:r>
                <a:rPr kumimoji="1" lang="en-US" altLang="ja-JP" sz="3200" dirty="0"/>
                <a:t>CPAP</a:t>
              </a:r>
              <a:endParaRPr kumimoji="1" lang="ja-JP" altLang="en-US" sz="3200" dirty="0"/>
            </a:p>
          </p:txBody>
        </p:sp>
        <p:sp>
          <p:nvSpPr>
            <p:cNvPr id="9" name="テキスト ボックス 8"/>
            <p:cNvSpPr txBox="1"/>
            <p:nvPr/>
          </p:nvSpPr>
          <p:spPr>
            <a:xfrm>
              <a:off x="952530" y="2200003"/>
              <a:ext cx="384177" cy="1906877"/>
            </a:xfrm>
            <a:prstGeom prst="rect">
              <a:avLst/>
            </a:prstGeom>
            <a:noFill/>
          </p:spPr>
          <p:txBody>
            <a:bodyPr wrap="none" rtlCol="0">
              <a:spAutoFit/>
            </a:bodyPr>
            <a:lstStyle/>
            <a:p>
              <a:r>
                <a:rPr lang="en-US" altLang="ja-JP" sz="3200" dirty="0" err="1"/>
                <a:t>i</a:t>
              </a:r>
              <a:r>
                <a:rPr lang="en-US" altLang="ja-JP" sz="3200" dirty="0"/>
                <a:t>.</a:t>
              </a:r>
            </a:p>
            <a:p>
              <a:r>
                <a:rPr lang="en-US" altLang="ja-JP" sz="3200" dirty="0"/>
                <a:t>ii.</a:t>
              </a:r>
            </a:p>
            <a:p>
              <a:r>
                <a:rPr lang="en-US" altLang="ja-JP" sz="3200" dirty="0"/>
                <a:t>iii.</a:t>
              </a:r>
            </a:p>
            <a:p>
              <a:r>
                <a:rPr lang="en-US" altLang="ja-JP" sz="3200" dirty="0"/>
                <a:t>iv.</a:t>
              </a:r>
            </a:p>
            <a:p>
              <a:r>
                <a:rPr lang="en-US" altLang="ja-JP" sz="3200" dirty="0"/>
                <a:t>v.</a:t>
              </a:r>
            </a:p>
            <a:p>
              <a:r>
                <a:rPr lang="en-US" altLang="ja-JP" sz="3200" dirty="0"/>
                <a:t>vi</a:t>
              </a:r>
            </a:p>
            <a:p>
              <a:endParaRPr lang="en-US" altLang="ja-JP" sz="3200" dirty="0"/>
            </a:p>
          </p:txBody>
        </p:sp>
      </p:grpSp>
      <p:cxnSp>
        <p:nvCxnSpPr>
          <p:cNvPr id="10" name="直線コネクタ 9"/>
          <p:cNvCxnSpPr/>
          <p:nvPr/>
        </p:nvCxnSpPr>
        <p:spPr>
          <a:xfrm>
            <a:off x="2123728" y="1196752"/>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123728" y="476672"/>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2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40267" y="1391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1. </a:t>
            </a:r>
            <a:r>
              <a:rPr lang="ja-JP" altLang="en-US" sz="4000" dirty="0"/>
              <a:t>臍帯遅延結紮</a:t>
            </a:r>
          </a:p>
        </p:txBody>
      </p:sp>
      <p:sp>
        <p:nvSpPr>
          <p:cNvPr id="7" name="コンテンツ プレースホルダー 2"/>
          <p:cNvSpPr txBox="1">
            <a:spLocks/>
          </p:cNvSpPr>
          <p:nvPr/>
        </p:nvSpPr>
        <p:spPr bwMode="auto">
          <a:xfrm>
            <a:off x="317510" y="1719117"/>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000" dirty="0">
                <a:solidFill>
                  <a:srgbClr val="000000"/>
                </a:solidFill>
              </a:rPr>
              <a:t>CQ:</a:t>
            </a:r>
            <a:r>
              <a:rPr lang="ja-JP" altLang="en-US" sz="2000" dirty="0">
                <a:solidFill>
                  <a:srgbClr val="000000"/>
                </a:solidFill>
              </a:rPr>
              <a:t>早産児では</a:t>
            </a:r>
            <a:r>
              <a:rPr lang="en-US" altLang="ja-JP" sz="2000" dirty="0">
                <a:solidFill>
                  <a:srgbClr val="000000"/>
                </a:solidFill>
              </a:rPr>
              <a:t>30</a:t>
            </a:r>
            <a:r>
              <a:rPr lang="ja-JP" altLang="en-US" sz="2000" dirty="0">
                <a:solidFill>
                  <a:srgbClr val="000000"/>
                </a:solidFill>
              </a:rPr>
              <a:t>秒以上の臍帯遅延結紮が転帰を改善するか？</a:t>
            </a:r>
            <a:endParaRPr lang="en-US" altLang="ja-JP" sz="2000" dirty="0">
              <a:solidFill>
                <a:srgbClr val="000000"/>
              </a:solidFill>
            </a:endParaRPr>
          </a:p>
          <a:p>
            <a:pPr algn="l"/>
            <a:r>
              <a:rPr lang="en-US" altLang="ja-JP" sz="2000" dirty="0">
                <a:solidFill>
                  <a:srgbClr val="000000"/>
                </a:solidFill>
              </a:rPr>
              <a:t>P:</a:t>
            </a:r>
            <a:r>
              <a:rPr lang="ja-JP" altLang="en-US" sz="2000" dirty="0">
                <a:solidFill>
                  <a:srgbClr val="000000"/>
                </a:solidFill>
              </a:rPr>
              <a:t>早産児</a:t>
            </a:r>
            <a:r>
              <a:rPr lang="en-US" altLang="ja-JP" sz="2000" dirty="0">
                <a:solidFill>
                  <a:srgbClr val="000000"/>
                </a:solidFill>
              </a:rPr>
              <a:t>(</a:t>
            </a:r>
            <a:r>
              <a:rPr lang="ja-JP" altLang="en-US" sz="2000" dirty="0">
                <a:solidFill>
                  <a:srgbClr val="000000"/>
                </a:solidFill>
              </a:rPr>
              <a:t>蘇生を必要とする早産児を含む）</a:t>
            </a:r>
            <a:endParaRPr lang="en-US" altLang="ja-JP" sz="2000" dirty="0">
              <a:solidFill>
                <a:srgbClr val="000000"/>
              </a:solidFill>
            </a:endParaRPr>
          </a:p>
          <a:p>
            <a:pPr algn="l"/>
            <a:r>
              <a:rPr lang="en-US" altLang="ja-JP" sz="2000" dirty="0">
                <a:solidFill>
                  <a:srgbClr val="000000"/>
                </a:solidFill>
              </a:rPr>
              <a:t>I:</a:t>
            </a:r>
            <a:r>
              <a:rPr lang="ja-JP" altLang="en-US" sz="2000" dirty="0">
                <a:solidFill>
                  <a:srgbClr val="000000"/>
                </a:solidFill>
              </a:rPr>
              <a:t>臍帯遅延結紮</a:t>
            </a:r>
            <a:r>
              <a:rPr lang="en-US" altLang="ja-JP" sz="2000" dirty="0">
                <a:solidFill>
                  <a:srgbClr val="000000"/>
                </a:solidFill>
              </a:rPr>
              <a:t>(&gt;30</a:t>
            </a:r>
            <a:r>
              <a:rPr lang="ja-JP" altLang="en-US" sz="2000" dirty="0">
                <a:solidFill>
                  <a:srgbClr val="000000"/>
                </a:solidFill>
              </a:rPr>
              <a:t>秒）</a:t>
            </a:r>
            <a:endParaRPr lang="en-US" altLang="ja-JP" sz="2000" dirty="0">
              <a:solidFill>
                <a:srgbClr val="000000"/>
              </a:solidFill>
            </a:endParaRPr>
          </a:p>
          <a:p>
            <a:pPr algn="l"/>
            <a:r>
              <a:rPr lang="en-US" altLang="ja-JP" sz="2000" dirty="0">
                <a:solidFill>
                  <a:srgbClr val="000000"/>
                </a:solidFill>
              </a:rPr>
              <a:t>C:</a:t>
            </a:r>
            <a:r>
              <a:rPr lang="ja-JP" altLang="en-US" sz="2000" dirty="0">
                <a:solidFill>
                  <a:srgbClr val="000000"/>
                </a:solidFill>
              </a:rPr>
              <a:t>臍帯早期結紮</a:t>
            </a:r>
            <a:endParaRPr lang="en-US" altLang="ja-JP" sz="2000" dirty="0">
              <a:solidFill>
                <a:srgbClr val="000000"/>
              </a:solidFill>
            </a:endParaRPr>
          </a:p>
          <a:p>
            <a:pPr algn="l"/>
            <a:r>
              <a:rPr lang="en-US" altLang="ja-JP" sz="2000" dirty="0">
                <a:solidFill>
                  <a:srgbClr val="000000"/>
                </a:solidFill>
              </a:rPr>
              <a:t>O:</a:t>
            </a:r>
            <a:r>
              <a:rPr lang="ja-JP" altLang="en-US" sz="2000" dirty="0">
                <a:solidFill>
                  <a:srgbClr val="000000"/>
                </a:solidFill>
              </a:rPr>
              <a:t>生存、長期の神経学的転帰、循環系の安定、頭蓋内出血</a:t>
            </a:r>
            <a:r>
              <a:rPr lang="en-US" altLang="ja-JP" sz="2000" dirty="0">
                <a:solidFill>
                  <a:srgbClr val="000000"/>
                </a:solidFill>
              </a:rPr>
              <a:t>(IVH) </a:t>
            </a:r>
            <a:r>
              <a:rPr lang="ja-JP" altLang="en-US" sz="2000" dirty="0">
                <a:solidFill>
                  <a:srgbClr val="000000"/>
                </a:solidFill>
              </a:rPr>
              <a:t>、</a:t>
            </a:r>
            <a:endParaRPr lang="en-US" altLang="ja-JP" sz="2000" dirty="0">
              <a:solidFill>
                <a:srgbClr val="000000"/>
              </a:solidFill>
            </a:endParaRPr>
          </a:p>
          <a:p>
            <a:pPr algn="l"/>
            <a:r>
              <a:rPr lang="ja-JP" altLang="en-US" sz="2000" dirty="0">
                <a:solidFill>
                  <a:srgbClr val="000000"/>
                </a:solidFill>
              </a:rPr>
              <a:t>壊死性腸炎、入院時の体温と黄疸の頻度</a:t>
            </a:r>
            <a:endParaRPr lang="en-US" altLang="ja-JP" sz="2000" dirty="0">
              <a:solidFill>
                <a:srgbClr val="000000"/>
              </a:solidFill>
            </a:endParaRPr>
          </a:p>
          <a:p>
            <a:pPr algn="l"/>
            <a:endParaRPr lang="en-US" altLang="ja-JP" sz="2000" dirty="0">
              <a:solidFill>
                <a:srgbClr val="000000"/>
              </a:solidFill>
            </a:endParaRPr>
          </a:p>
          <a:p>
            <a:pPr algn="l"/>
            <a:r>
              <a:rPr lang="ja-JP" altLang="en-US" sz="2000" dirty="0">
                <a:solidFill>
                  <a:srgbClr val="000000"/>
                </a:solidFill>
              </a:rPr>
              <a:t>推奨と提案</a:t>
            </a:r>
            <a:endParaRPr lang="en-US" altLang="ja-JP" sz="2000" dirty="0">
              <a:solidFill>
                <a:srgbClr val="000000"/>
              </a:solidFill>
            </a:endParaRPr>
          </a:p>
          <a:p>
            <a:pPr algn="l"/>
            <a:r>
              <a:rPr lang="ja-JP" altLang="en-US" sz="2000" dirty="0">
                <a:solidFill>
                  <a:srgbClr val="000000"/>
                </a:solidFill>
              </a:rPr>
              <a:t>　直ちに蘇生を必要としない早産児の出生時の臍帯遅延結紮を提案する。</a:t>
            </a:r>
            <a:endParaRPr lang="en-US" altLang="ja-JP" sz="2000" dirty="0">
              <a:solidFill>
                <a:srgbClr val="000000"/>
              </a:solidFill>
            </a:endParaRPr>
          </a:p>
          <a:p>
            <a:pPr algn="l"/>
            <a:r>
              <a:rPr lang="ja-JP" altLang="en-US" sz="2000" dirty="0">
                <a:solidFill>
                  <a:srgbClr val="000000"/>
                </a:solidFill>
              </a:rPr>
              <a:t>　蘇生を必要とするリスクの高い児の多くが研究から除外または取り下げられているため、出生後直ちに蘇生を必要とする早産児に対して臍帯結紮の取り扱いを推奨</a:t>
            </a:r>
            <a:r>
              <a:rPr lang="ja-JP" altLang="en-US" sz="2000">
                <a:solidFill>
                  <a:srgbClr val="000000"/>
                </a:solidFill>
              </a:rPr>
              <a:t>する充分なエビデンス</a:t>
            </a:r>
            <a:r>
              <a:rPr lang="ja-JP" altLang="en-US" sz="2000" dirty="0">
                <a:solidFill>
                  <a:srgbClr val="000000"/>
                </a:solidFill>
              </a:rPr>
              <a:t>は存在しない。</a:t>
            </a:r>
            <a:endParaRPr lang="en-US" altLang="ja-JP" sz="2000" dirty="0">
              <a:solidFill>
                <a:srgbClr val="000000"/>
              </a:solidFill>
            </a:endParaRPr>
          </a:p>
        </p:txBody>
      </p:sp>
      <p:cxnSp>
        <p:nvCxnSpPr>
          <p:cNvPr id="8" name="直線コネクタ 7"/>
          <p:cNvCxnSpPr/>
          <p:nvPr/>
        </p:nvCxnSpPr>
        <p:spPr>
          <a:xfrm>
            <a:off x="317509" y="162824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13527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87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40267" y="1391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2.</a:t>
            </a:r>
            <a:r>
              <a:rPr lang="ja-JP" altLang="en-US" sz="4000" dirty="0"/>
              <a:t>臍帯ミルキング</a:t>
            </a:r>
          </a:p>
        </p:txBody>
      </p:sp>
      <p:sp>
        <p:nvSpPr>
          <p:cNvPr id="7" name="コンテンツ プレースホルダー 2"/>
          <p:cNvSpPr txBox="1">
            <a:spLocks/>
          </p:cNvSpPr>
          <p:nvPr/>
        </p:nvSpPr>
        <p:spPr bwMode="auto">
          <a:xfrm>
            <a:off x="317510" y="1719117"/>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rgbClr val="000000"/>
                </a:solidFill>
              </a:rPr>
              <a:t>CQ:28</a:t>
            </a:r>
            <a:r>
              <a:rPr lang="ja-JP" altLang="en-US" sz="2400" dirty="0">
                <a:solidFill>
                  <a:srgbClr val="000000"/>
                </a:solidFill>
              </a:rPr>
              <a:t>週以下の早産児では臍帯ミルキングが転帰を改善するか？</a:t>
            </a:r>
            <a:endParaRPr lang="en-US" altLang="ja-JP" sz="2400" dirty="0">
              <a:solidFill>
                <a:srgbClr val="000000"/>
              </a:solidFill>
            </a:endParaRPr>
          </a:p>
          <a:p>
            <a:pPr algn="l"/>
            <a:endParaRPr lang="en-US" altLang="ja-JP" sz="2400" dirty="0">
              <a:solidFill>
                <a:srgbClr val="000000"/>
              </a:solidFill>
            </a:endParaRPr>
          </a:p>
          <a:p>
            <a:pPr algn="l"/>
            <a:r>
              <a:rPr lang="en-US" altLang="ja-JP" sz="2400" dirty="0">
                <a:solidFill>
                  <a:srgbClr val="000000"/>
                </a:solidFill>
              </a:rPr>
              <a:t>P:28</a:t>
            </a:r>
            <a:r>
              <a:rPr lang="ja-JP" altLang="en-US" sz="2400" dirty="0">
                <a:solidFill>
                  <a:srgbClr val="000000"/>
                </a:solidFill>
              </a:rPr>
              <a:t>週以下の早産児</a:t>
            </a:r>
            <a:endParaRPr lang="en-US" altLang="ja-JP" sz="2400" dirty="0">
              <a:solidFill>
                <a:srgbClr val="000000"/>
              </a:solidFill>
            </a:endParaRPr>
          </a:p>
          <a:p>
            <a:pPr algn="l"/>
            <a:r>
              <a:rPr lang="en-US" altLang="ja-JP" sz="2400" dirty="0">
                <a:solidFill>
                  <a:srgbClr val="000000"/>
                </a:solidFill>
              </a:rPr>
              <a:t>I:</a:t>
            </a:r>
            <a:r>
              <a:rPr lang="ja-JP" altLang="en-US" sz="2400" dirty="0">
                <a:solidFill>
                  <a:srgbClr val="000000"/>
                </a:solidFill>
              </a:rPr>
              <a:t>臍帯ミルキング</a:t>
            </a:r>
            <a:endParaRPr lang="en-US" altLang="ja-JP" sz="2400" dirty="0">
              <a:solidFill>
                <a:srgbClr val="000000"/>
              </a:solidFill>
            </a:endParaRPr>
          </a:p>
          <a:p>
            <a:pPr algn="l"/>
            <a:r>
              <a:rPr lang="en-US" altLang="ja-JP" sz="2400" dirty="0">
                <a:solidFill>
                  <a:srgbClr val="000000"/>
                </a:solidFill>
              </a:rPr>
              <a:t>C:</a:t>
            </a:r>
            <a:r>
              <a:rPr lang="ja-JP" altLang="en-US" sz="2400" dirty="0">
                <a:solidFill>
                  <a:srgbClr val="000000"/>
                </a:solidFill>
              </a:rPr>
              <a:t>出生直後の臍帯結紮</a:t>
            </a:r>
            <a:endParaRPr lang="en-US" altLang="ja-JP" sz="2400" dirty="0">
              <a:solidFill>
                <a:srgbClr val="000000"/>
              </a:solidFill>
            </a:endParaRPr>
          </a:p>
          <a:p>
            <a:pPr algn="l"/>
            <a:r>
              <a:rPr lang="en-US" altLang="ja-JP" sz="2400" dirty="0">
                <a:solidFill>
                  <a:srgbClr val="000000"/>
                </a:solidFill>
              </a:rPr>
              <a:t>O:</a:t>
            </a:r>
            <a:r>
              <a:rPr lang="ja-JP" altLang="en-US" sz="2400" dirty="0">
                <a:solidFill>
                  <a:srgbClr val="000000"/>
                </a:solidFill>
              </a:rPr>
              <a:t>死亡、</a:t>
            </a:r>
            <a:r>
              <a:rPr lang="en-US" altLang="ja-JP" sz="2400" dirty="0">
                <a:solidFill>
                  <a:srgbClr val="000000"/>
                </a:solidFill>
              </a:rPr>
              <a:t>2-3</a:t>
            </a:r>
            <a:r>
              <a:rPr lang="ja-JP" altLang="en-US" sz="2400" dirty="0">
                <a:solidFill>
                  <a:srgbClr val="000000"/>
                </a:solidFill>
              </a:rPr>
              <a:t>歳児の神経学的発達転帰、昇圧剤の必要性、ボーラス輸液の必要性、初期平均血圧等の循環的安定、頭蓋内出血</a:t>
            </a:r>
            <a:r>
              <a:rPr lang="en-US" altLang="ja-JP" sz="2400" dirty="0">
                <a:solidFill>
                  <a:srgbClr val="000000"/>
                </a:solidFill>
              </a:rPr>
              <a:t> </a:t>
            </a:r>
            <a:r>
              <a:rPr lang="ja-JP" altLang="en-US" sz="2400" dirty="0">
                <a:solidFill>
                  <a:srgbClr val="000000"/>
                </a:solidFill>
              </a:rPr>
              <a:t>、入院時体温、血液学的指標</a:t>
            </a:r>
            <a:r>
              <a:rPr lang="en-US" altLang="ja-JP" sz="2400" dirty="0">
                <a:solidFill>
                  <a:srgbClr val="000000"/>
                </a:solidFill>
              </a:rPr>
              <a:t>-</a:t>
            </a:r>
            <a:r>
              <a:rPr lang="ja-JP" altLang="en-US" sz="2400" dirty="0">
                <a:solidFill>
                  <a:srgbClr val="000000"/>
                </a:solidFill>
              </a:rPr>
              <a:t>初期ヘモロビン値、輸血の必要性、高ビリルビン血症、光線療法の必要性、交換輸血の必要性</a:t>
            </a:r>
            <a:endParaRPr lang="en-US" altLang="ja-JP" sz="2400" dirty="0">
              <a:solidFill>
                <a:srgbClr val="000000"/>
              </a:solidFill>
            </a:endParaRPr>
          </a:p>
        </p:txBody>
      </p:sp>
      <p:cxnSp>
        <p:nvCxnSpPr>
          <p:cNvPr id="8" name="直線コネクタ 7"/>
          <p:cNvCxnSpPr/>
          <p:nvPr/>
        </p:nvCxnSpPr>
        <p:spPr>
          <a:xfrm>
            <a:off x="317509" y="162824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13527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97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40267" y="1391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2.</a:t>
            </a:r>
            <a:r>
              <a:rPr lang="ja-JP" altLang="en-US" sz="4000" dirty="0"/>
              <a:t>臍帯ミルキング</a:t>
            </a:r>
          </a:p>
        </p:txBody>
      </p:sp>
      <p:sp>
        <p:nvSpPr>
          <p:cNvPr id="7" name="コンテンツ プレースホルダー 2"/>
          <p:cNvSpPr txBox="1">
            <a:spLocks/>
          </p:cNvSpPr>
          <p:nvPr/>
        </p:nvSpPr>
        <p:spPr bwMode="auto">
          <a:xfrm>
            <a:off x="317510" y="1719117"/>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rgbClr val="000000"/>
                </a:solidFill>
              </a:rPr>
              <a:t>推奨と提案</a:t>
            </a:r>
            <a:endParaRPr lang="en-US" altLang="ja-JP" sz="2400" dirty="0">
              <a:solidFill>
                <a:srgbClr val="000000"/>
              </a:solidFill>
            </a:endParaRPr>
          </a:p>
          <a:p>
            <a:pPr algn="l"/>
            <a:r>
              <a:rPr lang="ja-JP" altLang="en-US" sz="2400" dirty="0">
                <a:solidFill>
                  <a:srgbClr val="000000"/>
                </a:solidFill>
              </a:rPr>
              <a:t>　</a:t>
            </a:r>
            <a:r>
              <a:rPr lang="en-US" altLang="ja-JP" sz="2400" dirty="0">
                <a:solidFill>
                  <a:srgbClr val="000000"/>
                </a:solidFill>
              </a:rPr>
              <a:t>28</a:t>
            </a:r>
            <a:r>
              <a:rPr lang="ja-JP" altLang="en-US" sz="2400" dirty="0">
                <a:solidFill>
                  <a:srgbClr val="000000"/>
                </a:solidFill>
              </a:rPr>
              <a:t>週以下の新生児に対し、人における有益性のエビデンスが不十分で有り、臍帯ミルキングを積極的にルーチンで使用する根拠は乏しい。</a:t>
            </a:r>
            <a:endParaRPr lang="en-US" altLang="ja-JP" sz="2400" dirty="0">
              <a:solidFill>
                <a:srgbClr val="000000"/>
              </a:solidFill>
            </a:endParaRPr>
          </a:p>
          <a:p>
            <a:pPr algn="l"/>
            <a:r>
              <a:rPr lang="ja-JP" altLang="en-US" sz="2400" dirty="0">
                <a:solidFill>
                  <a:srgbClr val="000000"/>
                </a:solidFill>
              </a:rPr>
              <a:t>　臍帯ミルキングは個々の状況、また研究といった環境で考慮され、初期血圧、血液学的指標、頭蓋内出血を改善し得る。長期的転帰の改善や安全性に関する根拠は認められない。</a:t>
            </a:r>
            <a:endParaRPr lang="en-US" altLang="ja-JP" sz="2400" dirty="0">
              <a:solidFill>
                <a:srgbClr val="000000"/>
              </a:solidFill>
            </a:endParaRPr>
          </a:p>
          <a:p>
            <a:pPr algn="l"/>
            <a:r>
              <a:rPr lang="ja-JP" altLang="en-US" sz="2400" dirty="0">
                <a:solidFill>
                  <a:srgbClr val="000000"/>
                </a:solidFill>
              </a:rPr>
              <a:t>　ただし、</a:t>
            </a:r>
            <a:r>
              <a:rPr lang="ja-JP" altLang="en-US" sz="2400" dirty="0">
                <a:solidFill>
                  <a:srgbClr val="FF0000"/>
                </a:solidFill>
              </a:rPr>
              <a:t>在胎</a:t>
            </a:r>
            <a:r>
              <a:rPr lang="en-US" altLang="ja-JP" sz="2400" dirty="0">
                <a:solidFill>
                  <a:srgbClr val="FF0000"/>
                </a:solidFill>
              </a:rPr>
              <a:t>28</a:t>
            </a:r>
            <a:r>
              <a:rPr lang="ja-JP" altLang="en-US" sz="2400" dirty="0">
                <a:solidFill>
                  <a:srgbClr val="FF0000"/>
                </a:solidFill>
              </a:rPr>
              <a:t>週以下での早産児で蘇生処置を必要とする場合、</a:t>
            </a:r>
            <a:r>
              <a:rPr lang="en-US" altLang="ja-JP" sz="2400" dirty="0">
                <a:solidFill>
                  <a:srgbClr val="FF0000"/>
                </a:solidFill>
              </a:rPr>
              <a:t>CoSTR2015</a:t>
            </a:r>
            <a:r>
              <a:rPr lang="ja-JP" altLang="en-US" sz="2400" dirty="0">
                <a:solidFill>
                  <a:srgbClr val="FF0000"/>
                </a:solidFill>
              </a:rPr>
              <a:t>で推奨する臍帯遅延結紮は実施困難であり、蘇生処置の妨げにならない臍帯ミルキングで代用するのは合理的である</a:t>
            </a:r>
            <a:r>
              <a:rPr lang="ja-JP" altLang="en-US" sz="2400" dirty="0">
                <a:solidFill>
                  <a:srgbClr val="000000"/>
                </a:solidFill>
              </a:rPr>
              <a:t>。</a:t>
            </a:r>
          </a:p>
        </p:txBody>
      </p:sp>
      <p:cxnSp>
        <p:nvCxnSpPr>
          <p:cNvPr id="8" name="直線コネクタ 7"/>
          <p:cNvCxnSpPr/>
          <p:nvPr/>
        </p:nvCxnSpPr>
        <p:spPr>
          <a:xfrm>
            <a:off x="317509" y="162824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13527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822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67544" y="1166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3.</a:t>
            </a:r>
            <a:r>
              <a:rPr lang="ja-JP" altLang="en-US" sz="4000" dirty="0"/>
              <a:t>体温管理</a:t>
            </a:r>
          </a:p>
        </p:txBody>
      </p:sp>
      <p:sp>
        <p:nvSpPr>
          <p:cNvPr id="7" name="コンテンツ プレースホルダー 2"/>
          <p:cNvSpPr txBox="1">
            <a:spLocks/>
          </p:cNvSpPr>
          <p:nvPr/>
        </p:nvSpPr>
        <p:spPr bwMode="auto">
          <a:xfrm>
            <a:off x="317510" y="1586205"/>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000" dirty="0">
                <a:solidFill>
                  <a:schemeClr val="tx1"/>
                </a:solidFill>
              </a:rPr>
              <a:t>CQ:</a:t>
            </a:r>
            <a:r>
              <a:rPr lang="ja-JP" altLang="en-US" sz="2000" dirty="0">
                <a:solidFill>
                  <a:schemeClr val="tx1"/>
                </a:solidFill>
              </a:rPr>
              <a:t>早産児の蘇生時に、ラジアントウオーマに新たな保温方法を追加することは有用か？</a:t>
            </a:r>
            <a:endParaRPr lang="en-US" altLang="ja-JP" sz="2000" dirty="0">
              <a:solidFill>
                <a:schemeClr val="tx1"/>
              </a:solidFill>
            </a:endParaRPr>
          </a:p>
          <a:p>
            <a:pPr algn="l"/>
            <a:r>
              <a:rPr lang="en-US" altLang="ja-JP" sz="2000" dirty="0">
                <a:solidFill>
                  <a:schemeClr val="tx1"/>
                </a:solidFill>
              </a:rPr>
              <a:t>P.</a:t>
            </a:r>
            <a:r>
              <a:rPr lang="ja-JP" altLang="en-US" sz="2000" dirty="0">
                <a:solidFill>
                  <a:schemeClr val="tx1"/>
                </a:solidFill>
              </a:rPr>
              <a:t>病院分娩室でのラジアントウオーマの下にいる早産児</a:t>
            </a:r>
            <a:endParaRPr lang="en-US" altLang="ja-JP" sz="2000" dirty="0">
              <a:solidFill>
                <a:schemeClr val="tx1"/>
              </a:solidFill>
            </a:endParaRPr>
          </a:p>
          <a:p>
            <a:pPr algn="l"/>
            <a:r>
              <a:rPr lang="en-US" altLang="ja-JP" sz="2000" dirty="0">
                <a:solidFill>
                  <a:schemeClr val="tx1"/>
                </a:solidFill>
              </a:rPr>
              <a:t>I.</a:t>
            </a:r>
            <a:r>
              <a:rPr lang="ja-JP" altLang="en-US" sz="2000" dirty="0">
                <a:solidFill>
                  <a:schemeClr val="tx1"/>
                </a:solidFill>
              </a:rPr>
              <a:t>室温を上昇させること、温熱マットレスまたは別の手段</a:t>
            </a:r>
            <a:endParaRPr lang="en-US" altLang="ja-JP" sz="2000" dirty="0">
              <a:solidFill>
                <a:schemeClr val="tx1"/>
              </a:solidFill>
            </a:endParaRPr>
          </a:p>
          <a:p>
            <a:pPr algn="l"/>
            <a:r>
              <a:rPr lang="en-US" altLang="ja-JP" sz="2000" dirty="0">
                <a:solidFill>
                  <a:schemeClr val="tx1"/>
                </a:solidFill>
              </a:rPr>
              <a:t>C:</a:t>
            </a:r>
            <a:r>
              <a:rPr lang="ja-JP" altLang="en-US" sz="2000" dirty="0">
                <a:solidFill>
                  <a:schemeClr val="tx1"/>
                </a:solidFill>
              </a:rPr>
              <a:t>プラスチックラップだけ</a:t>
            </a:r>
            <a:endParaRPr lang="en-US" altLang="ja-JP" sz="2000" dirty="0">
              <a:solidFill>
                <a:schemeClr val="tx1"/>
              </a:solidFill>
            </a:endParaRPr>
          </a:p>
          <a:p>
            <a:pPr algn="l"/>
            <a:r>
              <a:rPr lang="en-US" altLang="ja-JP" sz="2000" dirty="0">
                <a:solidFill>
                  <a:schemeClr val="tx1"/>
                </a:solidFill>
              </a:rPr>
              <a:t>O:NICU</a:t>
            </a:r>
            <a:r>
              <a:rPr lang="ja-JP" altLang="en-US" sz="2000" dirty="0">
                <a:solidFill>
                  <a:schemeClr val="tx1"/>
                </a:solidFill>
              </a:rPr>
              <a:t>入院時低体温</a:t>
            </a:r>
            <a:r>
              <a:rPr lang="en-US" altLang="ja-JP" sz="2000" dirty="0">
                <a:solidFill>
                  <a:schemeClr val="tx1"/>
                </a:solidFill>
              </a:rPr>
              <a:t>(&lt;36℃</a:t>
            </a:r>
            <a:r>
              <a:rPr lang="ja-JP" altLang="en-US" sz="2000" dirty="0">
                <a:solidFill>
                  <a:schemeClr val="tx1"/>
                </a:solidFill>
              </a:rPr>
              <a:t>）</a:t>
            </a:r>
            <a:endParaRPr lang="en-US" altLang="ja-JP" sz="2000" dirty="0">
              <a:solidFill>
                <a:schemeClr val="tx1"/>
              </a:solidFill>
            </a:endParaRPr>
          </a:p>
          <a:p>
            <a:pPr algn="l"/>
            <a:endParaRPr lang="en-US" altLang="ja-JP" sz="2000" dirty="0">
              <a:solidFill>
                <a:schemeClr val="tx1"/>
              </a:solidFill>
            </a:endParaRPr>
          </a:p>
          <a:p>
            <a:pPr algn="l"/>
            <a:r>
              <a:rPr lang="ja-JP" altLang="en-US" sz="2000" dirty="0">
                <a:solidFill>
                  <a:schemeClr val="tx1"/>
                </a:solidFill>
              </a:rPr>
              <a:t>推奨と提案</a:t>
            </a:r>
            <a:endParaRPr lang="en-US" altLang="ja-JP" sz="2000" dirty="0">
              <a:solidFill>
                <a:schemeClr val="tx1"/>
              </a:solidFill>
            </a:endParaRPr>
          </a:p>
          <a:p>
            <a:pPr algn="l"/>
            <a:r>
              <a:rPr lang="ja-JP" altLang="en-US" sz="2000" dirty="0">
                <a:solidFill>
                  <a:schemeClr val="tx1"/>
                </a:solidFill>
              </a:rPr>
              <a:t>　病院分娩室でのラジアントウオーマの下で処置を受ける</a:t>
            </a:r>
            <a:r>
              <a:rPr lang="en-US" altLang="ja-JP" sz="2000" dirty="0">
                <a:solidFill>
                  <a:srgbClr val="FF0000"/>
                </a:solidFill>
              </a:rPr>
              <a:t>32</a:t>
            </a:r>
            <a:r>
              <a:rPr lang="ja-JP" altLang="en-US" sz="2000" dirty="0">
                <a:solidFill>
                  <a:srgbClr val="FF0000"/>
                </a:solidFill>
              </a:rPr>
              <a:t>週未満の早産児</a:t>
            </a:r>
            <a:r>
              <a:rPr lang="ja-JP" altLang="en-US" sz="2000" dirty="0">
                <a:solidFill>
                  <a:schemeClr val="tx1"/>
                </a:solidFill>
              </a:rPr>
              <a:t>では</a:t>
            </a:r>
            <a:r>
              <a:rPr lang="en-US" altLang="ja-JP" sz="2000" dirty="0">
                <a:solidFill>
                  <a:schemeClr val="tx1"/>
                </a:solidFill>
              </a:rPr>
              <a:t>NICU</a:t>
            </a:r>
            <a:r>
              <a:rPr lang="ja-JP" altLang="en-US" sz="2000" dirty="0">
                <a:solidFill>
                  <a:schemeClr val="tx1"/>
                </a:solidFill>
              </a:rPr>
              <a:t>入院時の低体温</a:t>
            </a:r>
            <a:r>
              <a:rPr lang="en-US" altLang="ja-JP" sz="2000" dirty="0">
                <a:solidFill>
                  <a:schemeClr val="tx1"/>
                </a:solidFill>
              </a:rPr>
              <a:t>(&lt;36℃</a:t>
            </a:r>
            <a:r>
              <a:rPr lang="ja-JP" altLang="en-US" sz="2000" dirty="0">
                <a:solidFill>
                  <a:schemeClr val="tx1"/>
                </a:solidFill>
              </a:rPr>
              <a:t>）を防ぐために</a:t>
            </a:r>
            <a:r>
              <a:rPr lang="en-US" altLang="ja-JP" sz="2000" dirty="0">
                <a:solidFill>
                  <a:srgbClr val="FF0000"/>
                </a:solidFill>
              </a:rPr>
              <a:t>23-25℃</a:t>
            </a:r>
            <a:r>
              <a:rPr lang="ja-JP" altLang="en-US" sz="2000" dirty="0">
                <a:solidFill>
                  <a:srgbClr val="FF0000"/>
                </a:solidFill>
              </a:rPr>
              <a:t>の環境温度、暖かいブランケット、皮膚乾燥せずに実施するプラスティックラッピング、キャップ、温熱マットレスなどを組み合わせる</a:t>
            </a:r>
            <a:r>
              <a:rPr lang="ja-JP" altLang="en-US" sz="2000" dirty="0">
                <a:solidFill>
                  <a:schemeClr val="tx1"/>
                </a:solidFill>
              </a:rPr>
              <a:t>ことを提案する。起こりうるリスクとしての、</a:t>
            </a:r>
            <a:r>
              <a:rPr lang="ja-JP" altLang="en-US" sz="2000" dirty="0">
                <a:solidFill>
                  <a:srgbClr val="FF0000"/>
                </a:solidFill>
              </a:rPr>
              <a:t>高体温</a:t>
            </a:r>
            <a:r>
              <a:rPr lang="en-US" altLang="ja-JP" sz="2000" dirty="0">
                <a:solidFill>
                  <a:srgbClr val="FF0000"/>
                </a:solidFill>
              </a:rPr>
              <a:t>(&gt;38.0℃</a:t>
            </a:r>
            <a:r>
              <a:rPr lang="ja-JP" altLang="en-US" sz="2000" dirty="0">
                <a:solidFill>
                  <a:srgbClr val="FF0000"/>
                </a:solidFill>
              </a:rPr>
              <a:t>）を回避する</a:t>
            </a:r>
            <a:r>
              <a:rPr lang="ja-JP" altLang="en-US" sz="2000" dirty="0">
                <a:solidFill>
                  <a:schemeClr val="tx1"/>
                </a:solidFill>
              </a:rPr>
              <a:t>ことを提案する。</a:t>
            </a:r>
            <a:endParaRPr lang="en-US" altLang="ja-JP" sz="2000" dirty="0">
              <a:solidFill>
                <a:schemeClr val="tx1"/>
              </a:solidFill>
            </a:endParaRPr>
          </a:p>
          <a:p>
            <a:pPr algn="l"/>
            <a:endParaRPr lang="ja-JP" altLang="en-US" sz="2000" dirty="0">
              <a:solidFill>
                <a:srgbClr val="000000"/>
              </a:solidFill>
            </a:endParaRPr>
          </a:p>
        </p:txBody>
      </p:sp>
      <p:cxnSp>
        <p:nvCxnSpPr>
          <p:cNvPr id="8" name="直線コネクタ 7"/>
          <p:cNvCxnSpPr/>
          <p:nvPr/>
        </p:nvCxnSpPr>
        <p:spPr>
          <a:xfrm>
            <a:off x="31750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3063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15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4.</a:t>
            </a:r>
            <a:r>
              <a:rPr lang="ja-JP" altLang="en-US" sz="4000" dirty="0"/>
              <a:t>蘇生を受ける早産児の酸素濃度</a:t>
            </a:r>
          </a:p>
        </p:txBody>
      </p:sp>
      <p:sp>
        <p:nvSpPr>
          <p:cNvPr id="7" name="コンテンツ プレースホルダー 2"/>
          <p:cNvSpPr txBox="1">
            <a:spLocks/>
          </p:cNvSpPr>
          <p:nvPr/>
        </p:nvSpPr>
        <p:spPr bwMode="auto">
          <a:xfrm>
            <a:off x="179512" y="1586205"/>
            <a:ext cx="878497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chemeClr val="tx1"/>
                </a:solidFill>
              </a:rPr>
              <a:t>CQ:</a:t>
            </a:r>
            <a:r>
              <a:rPr lang="ja-JP" altLang="en-US" sz="2400" dirty="0">
                <a:solidFill>
                  <a:schemeClr val="tx1"/>
                </a:solidFill>
              </a:rPr>
              <a:t>早産児に対する分娩室での人工換気には、高濃度酸素を使用した方が良いか？</a:t>
            </a:r>
            <a:endParaRPr lang="en-US" altLang="ja-JP" sz="2400" dirty="0">
              <a:solidFill>
                <a:schemeClr val="tx1"/>
              </a:solidFill>
            </a:endParaRPr>
          </a:p>
          <a:p>
            <a:pPr algn="l"/>
            <a:r>
              <a:rPr lang="en-US" altLang="ja-JP" sz="2400" dirty="0">
                <a:solidFill>
                  <a:schemeClr val="tx1"/>
                </a:solidFill>
              </a:rPr>
              <a:t>P.</a:t>
            </a:r>
            <a:r>
              <a:rPr lang="ja-JP" altLang="en-US" sz="2400" dirty="0">
                <a:solidFill>
                  <a:schemeClr val="tx1"/>
                </a:solidFill>
              </a:rPr>
              <a:t>分娩室で人工換気を受ける</a:t>
            </a:r>
            <a:r>
              <a:rPr lang="en-US" altLang="ja-JP" sz="2400" dirty="0">
                <a:solidFill>
                  <a:schemeClr val="tx1"/>
                </a:solidFill>
              </a:rPr>
              <a:t>37</a:t>
            </a:r>
            <a:r>
              <a:rPr lang="ja-JP" altLang="en-US" sz="2400" dirty="0">
                <a:solidFill>
                  <a:schemeClr val="tx1"/>
                </a:solidFill>
              </a:rPr>
              <a:t>週未満の早産児</a:t>
            </a:r>
            <a:endParaRPr lang="en-US" altLang="ja-JP" sz="2400" dirty="0">
              <a:solidFill>
                <a:schemeClr val="tx1"/>
              </a:solidFill>
            </a:endParaRPr>
          </a:p>
          <a:p>
            <a:pPr algn="l"/>
            <a:r>
              <a:rPr lang="en-US" altLang="ja-JP" sz="2400" dirty="0">
                <a:solidFill>
                  <a:schemeClr val="tx1"/>
                </a:solidFill>
              </a:rPr>
              <a:t>I.</a:t>
            </a:r>
            <a:r>
              <a:rPr lang="ja-JP" altLang="en-US" sz="2400" dirty="0">
                <a:solidFill>
                  <a:schemeClr val="tx1"/>
                </a:solidFill>
              </a:rPr>
              <a:t>高濃度酸素</a:t>
            </a:r>
            <a:r>
              <a:rPr lang="en-US" altLang="ja-JP" sz="2400" dirty="0">
                <a:solidFill>
                  <a:schemeClr val="tx1"/>
                </a:solidFill>
              </a:rPr>
              <a:t>(50-100%)</a:t>
            </a:r>
            <a:r>
              <a:rPr lang="ja-JP" altLang="en-US" sz="2400" dirty="0">
                <a:solidFill>
                  <a:schemeClr val="tx1"/>
                </a:solidFill>
              </a:rPr>
              <a:t>の使用</a:t>
            </a:r>
            <a:endParaRPr lang="en-US" altLang="ja-JP" sz="2400" dirty="0">
              <a:solidFill>
                <a:schemeClr val="tx1"/>
              </a:solidFill>
            </a:endParaRPr>
          </a:p>
          <a:p>
            <a:pPr algn="l"/>
            <a:r>
              <a:rPr lang="en-US" altLang="ja-JP" sz="2400" dirty="0">
                <a:solidFill>
                  <a:schemeClr val="tx1"/>
                </a:solidFill>
              </a:rPr>
              <a:t>C:</a:t>
            </a:r>
            <a:r>
              <a:rPr lang="ja-JP" altLang="en-US" sz="2400" dirty="0">
                <a:solidFill>
                  <a:schemeClr val="tx1"/>
                </a:solidFill>
              </a:rPr>
              <a:t>低濃度酸素</a:t>
            </a:r>
            <a:r>
              <a:rPr lang="en-US" altLang="ja-JP" sz="2400" dirty="0">
                <a:solidFill>
                  <a:schemeClr val="tx1"/>
                </a:solidFill>
              </a:rPr>
              <a:t>(21-30%)</a:t>
            </a:r>
          </a:p>
          <a:p>
            <a:pPr algn="l"/>
            <a:r>
              <a:rPr lang="en-US" altLang="ja-JP" sz="2400" dirty="0">
                <a:solidFill>
                  <a:schemeClr val="tx1"/>
                </a:solidFill>
              </a:rPr>
              <a:t>O:</a:t>
            </a:r>
            <a:r>
              <a:rPr lang="ja-JP" altLang="en-US" sz="2400" dirty="0">
                <a:solidFill>
                  <a:schemeClr val="tx1"/>
                </a:solidFill>
              </a:rPr>
              <a:t>死亡、慢性肺疾患、未熟児網膜症、頭蓋内出血の低下</a:t>
            </a:r>
            <a:endParaRPr lang="en-US" altLang="ja-JP" sz="2400" dirty="0">
              <a:solidFill>
                <a:schemeClr val="tx1"/>
              </a:solidFill>
            </a:endParaRPr>
          </a:p>
          <a:p>
            <a:pPr algn="l"/>
            <a:endParaRPr lang="en-US" altLang="ja-JP" sz="2400" dirty="0">
              <a:solidFill>
                <a:schemeClr val="tx1"/>
              </a:solidFill>
            </a:endParaRPr>
          </a:p>
          <a:p>
            <a:pPr algn="l"/>
            <a:r>
              <a:rPr lang="ja-JP" altLang="en-US" sz="2400" dirty="0">
                <a:solidFill>
                  <a:schemeClr val="tx1"/>
                </a:solidFill>
              </a:rPr>
              <a:t>推奨と提案</a:t>
            </a:r>
            <a:endParaRPr lang="en-US" altLang="ja-JP" sz="2400" dirty="0">
              <a:solidFill>
                <a:schemeClr val="tx1"/>
              </a:solidFill>
            </a:endParaRPr>
          </a:p>
          <a:p>
            <a:pPr algn="l"/>
            <a:r>
              <a:rPr lang="ja-JP" altLang="en-US" sz="2400" dirty="0">
                <a:solidFill>
                  <a:schemeClr val="tx1"/>
                </a:solidFill>
              </a:rPr>
              <a:t>　</a:t>
            </a:r>
            <a:r>
              <a:rPr lang="en-US" altLang="ja-JP" sz="2400" dirty="0">
                <a:solidFill>
                  <a:schemeClr val="tx1"/>
                </a:solidFill>
              </a:rPr>
              <a:t>35</a:t>
            </a:r>
            <a:r>
              <a:rPr lang="ja-JP" altLang="en-US" sz="2400" dirty="0">
                <a:solidFill>
                  <a:schemeClr val="tx1"/>
                </a:solidFill>
              </a:rPr>
              <a:t>週未満の早産児の蘇生開始時には、高濃度酸素</a:t>
            </a:r>
            <a:r>
              <a:rPr lang="en-US" altLang="ja-JP" sz="2400" dirty="0">
                <a:solidFill>
                  <a:schemeClr val="tx1"/>
                </a:solidFill>
              </a:rPr>
              <a:t>(65-100 % )</a:t>
            </a:r>
          </a:p>
          <a:p>
            <a:pPr algn="l"/>
            <a:r>
              <a:rPr lang="en-US" altLang="ja-JP" sz="2400" dirty="0">
                <a:solidFill>
                  <a:schemeClr val="tx1"/>
                </a:solidFill>
              </a:rPr>
              <a:t>   </a:t>
            </a:r>
            <a:r>
              <a:rPr lang="ja-JP" altLang="en-US" sz="2400" dirty="0">
                <a:solidFill>
                  <a:schemeClr val="tx1"/>
                </a:solidFill>
              </a:rPr>
              <a:t>を用いないことを推奨する。</a:t>
            </a:r>
            <a:endParaRPr lang="en-US" altLang="ja-JP" sz="2400" dirty="0">
              <a:solidFill>
                <a:schemeClr val="tx1"/>
              </a:solidFill>
            </a:endParaRPr>
          </a:p>
          <a:p>
            <a:pPr algn="l"/>
            <a:r>
              <a:rPr lang="ja-JP" altLang="en-US" sz="2400" dirty="0">
                <a:solidFill>
                  <a:schemeClr val="tx1"/>
                </a:solidFill>
              </a:rPr>
              <a:t>　</a:t>
            </a:r>
            <a:r>
              <a:rPr lang="ja-JP" altLang="en-US" sz="2400" dirty="0">
                <a:solidFill>
                  <a:srgbClr val="FF0000"/>
                </a:solidFill>
              </a:rPr>
              <a:t>低濃度酸素</a:t>
            </a:r>
            <a:r>
              <a:rPr lang="en-US" altLang="ja-JP" sz="2400" dirty="0">
                <a:solidFill>
                  <a:srgbClr val="FF0000"/>
                </a:solidFill>
              </a:rPr>
              <a:t>(21-30%)</a:t>
            </a:r>
            <a:r>
              <a:rPr lang="ja-JP" altLang="en-US" sz="2400" dirty="0">
                <a:solidFill>
                  <a:schemeClr val="tx1"/>
                </a:solidFill>
              </a:rPr>
              <a:t>を用いて蘇生を開始することを推奨する。</a:t>
            </a:r>
            <a:endParaRPr lang="en-US" altLang="ja-JP" sz="2400" dirty="0">
              <a:solidFill>
                <a:schemeClr val="tx1"/>
              </a:solidFill>
            </a:endParaRPr>
          </a:p>
          <a:p>
            <a:pPr algn="l"/>
            <a:endParaRPr lang="ja-JP" altLang="en-US" sz="2000" dirty="0">
              <a:solidFill>
                <a:schemeClr val="tx1"/>
              </a:solidFill>
            </a:endParaRPr>
          </a:p>
        </p:txBody>
      </p:sp>
      <p:cxnSp>
        <p:nvCxnSpPr>
          <p:cNvPr id="8" name="直線コネクタ 7"/>
          <p:cNvCxnSpPr/>
          <p:nvPr/>
        </p:nvCxnSpPr>
        <p:spPr>
          <a:xfrm>
            <a:off x="31750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3063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19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139174"/>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5.</a:t>
            </a:r>
            <a:r>
              <a:rPr lang="ja-JP" altLang="en-US" sz="4000" dirty="0"/>
              <a:t>分娩室での</a:t>
            </a:r>
            <a:r>
              <a:rPr lang="en-US" altLang="ja-JP" sz="4000" dirty="0"/>
              <a:t>PEEP</a:t>
            </a:r>
            <a:r>
              <a:rPr lang="ja-JP" altLang="en-US" sz="4000" dirty="0"/>
              <a:t>使用</a:t>
            </a:r>
          </a:p>
        </p:txBody>
      </p:sp>
      <p:sp>
        <p:nvSpPr>
          <p:cNvPr id="7" name="コンテンツ プレースホルダー 2"/>
          <p:cNvSpPr txBox="1">
            <a:spLocks/>
          </p:cNvSpPr>
          <p:nvPr/>
        </p:nvSpPr>
        <p:spPr bwMode="auto">
          <a:xfrm>
            <a:off x="285720" y="1527133"/>
            <a:ext cx="8675136" cy="495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200" dirty="0">
                <a:solidFill>
                  <a:schemeClr val="tx1"/>
                </a:solidFill>
              </a:rPr>
              <a:t>CQ:</a:t>
            </a:r>
            <a:r>
              <a:rPr lang="ja-JP" altLang="en-US" sz="2200" dirty="0">
                <a:solidFill>
                  <a:schemeClr val="tx1"/>
                </a:solidFill>
              </a:rPr>
              <a:t>出生時、呼吸が確立しない新生児に</a:t>
            </a:r>
            <a:r>
              <a:rPr lang="en-US" altLang="ja-JP" sz="2200" dirty="0">
                <a:solidFill>
                  <a:schemeClr val="tx1"/>
                </a:solidFill>
              </a:rPr>
              <a:t>PEEP</a:t>
            </a:r>
            <a:r>
              <a:rPr lang="ja-JP" altLang="en-US" sz="2200" dirty="0">
                <a:solidFill>
                  <a:schemeClr val="tx1"/>
                </a:solidFill>
              </a:rPr>
              <a:t>は有用か？</a:t>
            </a:r>
            <a:endParaRPr lang="en-US" altLang="ja-JP" sz="2200" dirty="0">
              <a:solidFill>
                <a:schemeClr val="tx1"/>
              </a:solidFill>
            </a:endParaRPr>
          </a:p>
          <a:p>
            <a:pPr algn="l"/>
            <a:r>
              <a:rPr lang="en-US" altLang="ja-JP" sz="2200" dirty="0">
                <a:solidFill>
                  <a:schemeClr val="tx1"/>
                </a:solidFill>
              </a:rPr>
              <a:t>P.</a:t>
            </a:r>
            <a:r>
              <a:rPr lang="ja-JP" altLang="en-US" sz="2200" dirty="0">
                <a:solidFill>
                  <a:schemeClr val="tx1"/>
                </a:solidFill>
              </a:rPr>
              <a:t> 出生時、呼吸が確立しない早産児</a:t>
            </a:r>
            <a:r>
              <a:rPr lang="en-US" altLang="ja-JP" sz="2200" dirty="0">
                <a:solidFill>
                  <a:schemeClr val="tx1"/>
                </a:solidFill>
              </a:rPr>
              <a:t>/</a:t>
            </a:r>
            <a:r>
              <a:rPr lang="ja-JP" altLang="en-US" sz="2200" dirty="0">
                <a:solidFill>
                  <a:schemeClr val="tx1"/>
                </a:solidFill>
              </a:rPr>
              <a:t>正期産児</a:t>
            </a:r>
            <a:endParaRPr lang="en-US" altLang="ja-JP" sz="2200" dirty="0">
              <a:solidFill>
                <a:schemeClr val="tx1"/>
              </a:solidFill>
            </a:endParaRPr>
          </a:p>
          <a:p>
            <a:pPr algn="l"/>
            <a:r>
              <a:rPr lang="en-US" altLang="ja-JP" sz="2200" dirty="0">
                <a:solidFill>
                  <a:schemeClr val="tx1"/>
                </a:solidFill>
              </a:rPr>
              <a:t>I.</a:t>
            </a:r>
            <a:r>
              <a:rPr lang="ja-JP" altLang="en-US" sz="2200" dirty="0">
                <a:solidFill>
                  <a:schemeClr val="tx1"/>
                </a:solidFill>
              </a:rPr>
              <a:t>初期の人工呼吸戦略としての</a:t>
            </a:r>
            <a:r>
              <a:rPr lang="en-US" altLang="ja-JP" sz="2200" dirty="0">
                <a:solidFill>
                  <a:schemeClr val="tx1"/>
                </a:solidFill>
              </a:rPr>
              <a:t>PEEP</a:t>
            </a:r>
            <a:r>
              <a:rPr lang="ja-JP" altLang="en-US" sz="2200" dirty="0">
                <a:solidFill>
                  <a:schemeClr val="tx1"/>
                </a:solidFill>
              </a:rPr>
              <a:t>をかけること</a:t>
            </a:r>
            <a:endParaRPr lang="en-US" altLang="ja-JP" sz="2200" dirty="0">
              <a:solidFill>
                <a:schemeClr val="tx1"/>
              </a:solidFill>
            </a:endParaRPr>
          </a:p>
          <a:p>
            <a:pPr algn="l"/>
            <a:r>
              <a:rPr lang="en-US" altLang="ja-JP" sz="2200" dirty="0">
                <a:solidFill>
                  <a:schemeClr val="tx1"/>
                </a:solidFill>
              </a:rPr>
              <a:t>C:PEEP</a:t>
            </a:r>
            <a:r>
              <a:rPr lang="ja-JP" altLang="en-US" sz="2200" dirty="0">
                <a:solidFill>
                  <a:schemeClr val="tx1"/>
                </a:solidFill>
              </a:rPr>
              <a:t>をかけない場合</a:t>
            </a:r>
            <a:endParaRPr lang="en-US" altLang="ja-JP" sz="2200" dirty="0">
              <a:solidFill>
                <a:schemeClr val="tx1"/>
              </a:solidFill>
            </a:endParaRPr>
          </a:p>
          <a:p>
            <a:pPr algn="l"/>
            <a:r>
              <a:rPr lang="en-US" altLang="ja-JP" sz="2200" dirty="0">
                <a:solidFill>
                  <a:schemeClr val="tx1"/>
                </a:solidFill>
              </a:rPr>
              <a:t>O:</a:t>
            </a:r>
            <a:r>
              <a:rPr lang="ja-JP" altLang="en-US" sz="2200" dirty="0">
                <a:solidFill>
                  <a:schemeClr val="tx1"/>
                </a:solidFill>
              </a:rPr>
              <a:t>アプガ</a:t>
            </a:r>
            <a:r>
              <a:rPr lang="en-US" altLang="ja-JP" sz="2200" dirty="0">
                <a:solidFill>
                  <a:schemeClr val="tx1"/>
                </a:solidFill>
              </a:rPr>
              <a:t>-</a:t>
            </a:r>
            <a:r>
              <a:rPr lang="ja-JP" altLang="en-US" sz="2200" dirty="0">
                <a:solidFill>
                  <a:schemeClr val="tx1"/>
                </a:solidFill>
              </a:rPr>
              <a:t>スコア</a:t>
            </a:r>
            <a:r>
              <a:rPr lang="en-US" altLang="ja-JP" sz="2200" dirty="0">
                <a:solidFill>
                  <a:schemeClr val="tx1"/>
                </a:solidFill>
              </a:rPr>
              <a:t>5</a:t>
            </a:r>
            <a:r>
              <a:rPr lang="ja-JP" altLang="en-US" sz="2200" dirty="0">
                <a:solidFill>
                  <a:schemeClr val="tx1"/>
                </a:solidFill>
              </a:rPr>
              <a:t>分値、分娩室での気管挿管、分娩室での胸骨圧迫、出生後</a:t>
            </a:r>
            <a:r>
              <a:rPr lang="en-US" altLang="ja-JP" sz="2200" dirty="0">
                <a:solidFill>
                  <a:schemeClr val="tx1"/>
                </a:solidFill>
              </a:rPr>
              <a:t>2</a:t>
            </a:r>
            <a:r>
              <a:rPr lang="ja-JP" altLang="en-US" sz="2200" dirty="0">
                <a:solidFill>
                  <a:schemeClr val="tx1"/>
                </a:solidFill>
              </a:rPr>
              <a:t>分で心拍</a:t>
            </a:r>
            <a:r>
              <a:rPr lang="en-US" altLang="ja-JP" sz="2200" dirty="0">
                <a:solidFill>
                  <a:schemeClr val="tx1"/>
                </a:solidFill>
              </a:rPr>
              <a:t>100/</a:t>
            </a:r>
            <a:r>
              <a:rPr lang="ja-JP" altLang="en-US" sz="2200" dirty="0">
                <a:solidFill>
                  <a:schemeClr val="tx1"/>
                </a:solidFill>
              </a:rPr>
              <a:t>分を超える、心拍</a:t>
            </a:r>
            <a:r>
              <a:rPr lang="en-US" altLang="ja-JP" sz="2200" dirty="0">
                <a:solidFill>
                  <a:schemeClr val="tx1"/>
                </a:solidFill>
              </a:rPr>
              <a:t>100/</a:t>
            </a:r>
            <a:r>
              <a:rPr lang="ja-JP" altLang="en-US" sz="2200" dirty="0">
                <a:solidFill>
                  <a:schemeClr val="tx1"/>
                </a:solidFill>
              </a:rPr>
              <a:t>分以上に上昇するのにかかる時間、エアリーク、酸素飽和度</a:t>
            </a:r>
            <a:r>
              <a:rPr lang="en-US" altLang="ja-JP" sz="2200" dirty="0">
                <a:solidFill>
                  <a:schemeClr val="tx1"/>
                </a:solidFill>
              </a:rPr>
              <a:t>/</a:t>
            </a:r>
            <a:r>
              <a:rPr lang="ja-JP" altLang="en-US" sz="2200" dirty="0">
                <a:solidFill>
                  <a:schemeClr val="tx1"/>
                </a:solidFill>
              </a:rPr>
              <a:t>酸素化、分娩室の</a:t>
            </a:r>
            <a:r>
              <a:rPr lang="en-US" altLang="ja-JP" sz="2200" dirty="0">
                <a:solidFill>
                  <a:schemeClr val="tx1"/>
                </a:solidFill>
              </a:rPr>
              <a:t>FiO2</a:t>
            </a:r>
            <a:r>
              <a:rPr lang="ja-JP" altLang="en-US" sz="2200" dirty="0">
                <a:solidFill>
                  <a:schemeClr val="tx1"/>
                </a:solidFill>
              </a:rPr>
              <a:t>、生後</a:t>
            </a:r>
            <a:r>
              <a:rPr lang="en-US" altLang="ja-JP" sz="2200" dirty="0">
                <a:solidFill>
                  <a:schemeClr val="tx1"/>
                </a:solidFill>
              </a:rPr>
              <a:t>72</a:t>
            </a:r>
            <a:r>
              <a:rPr lang="ja-JP" altLang="en-US" sz="2200" dirty="0">
                <a:solidFill>
                  <a:schemeClr val="tx1"/>
                </a:solidFill>
              </a:rPr>
              <a:t>時間の人工呼吸器、気管支肺異形成、生存退院等</a:t>
            </a:r>
            <a:endParaRPr lang="en-US" altLang="ja-JP" sz="2200" dirty="0">
              <a:solidFill>
                <a:schemeClr val="tx1"/>
              </a:solidFill>
            </a:endParaRPr>
          </a:p>
          <a:p>
            <a:pPr algn="l"/>
            <a:endParaRPr lang="en-US" altLang="ja-JP" sz="2200" dirty="0">
              <a:solidFill>
                <a:schemeClr val="tx1"/>
              </a:solidFill>
            </a:endParaRPr>
          </a:p>
          <a:p>
            <a:pPr algn="l"/>
            <a:r>
              <a:rPr lang="ja-JP" altLang="en-US" sz="2200" dirty="0">
                <a:solidFill>
                  <a:schemeClr val="tx1"/>
                </a:solidFill>
              </a:rPr>
              <a:t>推奨と提案</a:t>
            </a:r>
            <a:endParaRPr lang="en-US" altLang="ja-JP" sz="2200" dirty="0">
              <a:solidFill>
                <a:schemeClr val="tx1"/>
              </a:solidFill>
            </a:endParaRPr>
          </a:p>
          <a:p>
            <a:pPr algn="l"/>
            <a:r>
              <a:rPr lang="ja-JP" altLang="en-US" sz="2200" dirty="0">
                <a:solidFill>
                  <a:schemeClr val="tx1"/>
                </a:solidFill>
              </a:rPr>
              <a:t>　分娩室での蘇生の間、早産児に対し終末呼気陽圧換気（</a:t>
            </a:r>
            <a:r>
              <a:rPr lang="en-US" altLang="ja-JP" sz="2200" dirty="0">
                <a:solidFill>
                  <a:schemeClr val="tx1"/>
                </a:solidFill>
              </a:rPr>
              <a:t>PEEP)</a:t>
            </a:r>
            <a:r>
              <a:rPr lang="ja-JP" altLang="en-US" sz="2200" dirty="0">
                <a:solidFill>
                  <a:schemeClr val="tx1"/>
                </a:solidFill>
              </a:rPr>
              <a:t>を使用することを提案する。正期産児に関してはデータが不十分で推奨には至らない。</a:t>
            </a:r>
            <a:endParaRPr lang="en-US" altLang="ja-JP" sz="2200" dirty="0">
              <a:solidFill>
                <a:schemeClr val="tx1"/>
              </a:solidFill>
            </a:endParaRPr>
          </a:p>
        </p:txBody>
      </p:sp>
      <p:cxnSp>
        <p:nvCxnSpPr>
          <p:cNvPr id="8" name="直線コネクタ 7"/>
          <p:cNvCxnSpPr/>
          <p:nvPr/>
        </p:nvCxnSpPr>
        <p:spPr>
          <a:xfrm>
            <a:off x="28571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85719" y="643063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16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83736" y="188640"/>
            <a:ext cx="7260672" cy="646331"/>
          </a:xfrm>
          <a:prstGeom prst="rect">
            <a:avLst/>
          </a:prstGeom>
        </p:spPr>
        <p:txBody>
          <a:bodyPr wrap="none">
            <a:spAutoFit/>
          </a:bodyPr>
          <a:lstStyle/>
          <a:p>
            <a:r>
              <a:rPr lang="en-US" altLang="ja-JP" sz="3600" dirty="0"/>
              <a:t>PICO</a:t>
            </a:r>
            <a:r>
              <a:rPr lang="ja-JP" altLang="en-US" sz="3600" dirty="0"/>
              <a:t>による課題と</a:t>
            </a:r>
            <a:r>
              <a:rPr lang="en-US" altLang="ja-JP" sz="3600" dirty="0"/>
              <a:t>2015</a:t>
            </a:r>
            <a:r>
              <a:rPr lang="ja-JP" altLang="en-US" sz="3600" dirty="0"/>
              <a:t>での採択状況</a:t>
            </a:r>
          </a:p>
        </p:txBody>
      </p:sp>
      <p:graphicFrame>
        <p:nvGraphicFramePr>
          <p:cNvPr id="3" name="表 2"/>
          <p:cNvGraphicFramePr>
            <a:graphicFrameLocks noGrp="1"/>
          </p:cNvGraphicFramePr>
          <p:nvPr>
            <p:extLst>
              <p:ext uri="{D42A27DB-BD31-4B8C-83A1-F6EECF244321}">
                <p14:modId xmlns:p14="http://schemas.microsoft.com/office/powerpoint/2010/main" val="3931017098"/>
              </p:ext>
            </p:extLst>
          </p:nvPr>
        </p:nvGraphicFramePr>
        <p:xfrm>
          <a:off x="375013" y="1124744"/>
          <a:ext cx="8517467" cy="5029200"/>
        </p:xfrm>
        <a:graphic>
          <a:graphicData uri="http://schemas.openxmlformats.org/drawingml/2006/table">
            <a:tbl>
              <a:tblPr/>
              <a:tblGrid>
                <a:gridCol w="492746">
                  <a:extLst>
                    <a:ext uri="{9D8B030D-6E8A-4147-A177-3AD203B41FA5}">
                      <a16:colId xmlns:a16="http://schemas.microsoft.com/office/drawing/2014/main" val="20000"/>
                    </a:ext>
                  </a:extLst>
                </a:gridCol>
                <a:gridCol w="6466855">
                  <a:extLst>
                    <a:ext uri="{9D8B030D-6E8A-4147-A177-3AD203B41FA5}">
                      <a16:colId xmlns:a16="http://schemas.microsoft.com/office/drawing/2014/main" val="20001"/>
                    </a:ext>
                  </a:extLst>
                </a:gridCol>
                <a:gridCol w="1557866">
                  <a:extLst>
                    <a:ext uri="{9D8B030D-6E8A-4147-A177-3AD203B41FA5}">
                      <a16:colId xmlns:a16="http://schemas.microsoft.com/office/drawing/2014/main" val="20002"/>
                    </a:ext>
                  </a:extLst>
                </a:gridCol>
              </a:tblGrid>
              <a:tr h="457200">
                <a:tc>
                  <a:txBody>
                    <a:bodyPr/>
                    <a:lstStyle/>
                    <a:p>
                      <a:pPr algn="l" fontAlgn="b"/>
                      <a:r>
                        <a:rPr lang="ja-JP" altLang="en-US" sz="2400" b="0" i="0" u="none" strike="noStrike" dirty="0">
                          <a:solidFill>
                            <a:srgbClr val="000000"/>
                          </a:solidFill>
                          <a:effectLst/>
                          <a:latin typeface="ＭＳ Ｐゴシック"/>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2400" b="0" i="0" u="none" strike="noStrike" dirty="0">
                          <a:solidFill>
                            <a:srgbClr val="000000"/>
                          </a:solidFill>
                          <a:effectLst/>
                          <a:latin typeface="ＭＳ Ｐゴシック"/>
                        </a:rPr>
                        <a:t>PICO</a:t>
                      </a:r>
                      <a:r>
                        <a:rPr lang="ja-JP" altLang="en-US" sz="2400" b="0" i="0" u="none" strike="noStrike" dirty="0">
                          <a:solidFill>
                            <a:srgbClr val="000000"/>
                          </a:solidFill>
                          <a:effectLst/>
                          <a:latin typeface="ＭＳ Ｐゴシック"/>
                        </a:rPr>
                        <a:t>課題</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a:solidFill>
                            <a:srgbClr val="000000"/>
                          </a:solidFill>
                          <a:effectLst/>
                          <a:latin typeface="ＭＳ Ｐゴシック"/>
                        </a:rPr>
                        <a:t>採択の有無</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r" fontAlgn="b"/>
                      <a:r>
                        <a:rPr lang="en-US" altLang="ja-JP" sz="2400" b="0" i="0" u="none" strike="noStrike">
                          <a:solidFill>
                            <a:srgbClr val="000000"/>
                          </a:solidFill>
                          <a:effectLst/>
                          <a:latin typeface="ＭＳ Ｐゴシック"/>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2400" b="0" i="0" u="none" strike="noStrike" dirty="0">
                          <a:solidFill>
                            <a:srgbClr val="000000"/>
                          </a:solidFill>
                          <a:effectLst/>
                          <a:latin typeface="ＭＳ Ｐゴシック"/>
                        </a:rPr>
                        <a:t>適切な心拍評価</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ja-JP" altLang="en-US" sz="2400" b="0" i="0" u="none" strike="noStrike">
                          <a:solidFill>
                            <a:srgbClr val="000000"/>
                          </a:solidFill>
                          <a:effectLst/>
                          <a:latin typeface="ＭＳ Ｐゴシック"/>
                        </a:rPr>
                        <a:t>新たな推奨</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57200">
                <a:tc>
                  <a:txBody>
                    <a:bodyPr/>
                    <a:lstStyle/>
                    <a:p>
                      <a:pPr algn="r" fontAlgn="b"/>
                      <a:r>
                        <a:rPr lang="en-US" altLang="ja-JP" sz="2400" b="0" i="0" u="none" strike="noStrike">
                          <a:solidFill>
                            <a:srgbClr val="000000"/>
                          </a:solidFill>
                          <a:effectLst/>
                          <a:latin typeface="ＭＳ Ｐゴシック"/>
                        </a:rPr>
                        <a:t>2</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蘇生を必要とする早産児における臍帯遅延結紮</a:t>
                      </a:r>
                    </a:p>
                  </a:txBody>
                  <a:tcPr marL="12700" marR="12700" marT="12700" marB="0" anchor="b">
                    <a:lnL>
                      <a:noFill/>
                    </a:lnL>
                    <a:lnR>
                      <a:noFill/>
                    </a:lnR>
                    <a:lnT>
                      <a:noFill/>
                    </a:lnT>
                    <a:lnB>
                      <a:noFill/>
                    </a:lnB>
                  </a:tcPr>
                </a:tc>
                <a:tc>
                  <a:txBody>
                    <a:bodyPr/>
                    <a:lstStyle/>
                    <a:p>
                      <a:pPr algn="l" fontAlgn="b"/>
                      <a:r>
                        <a:rPr lang="ja-JP" altLang="en-US" sz="2400" b="0" i="0" u="none" strike="noStrike">
                          <a:solidFill>
                            <a:srgbClr val="000000"/>
                          </a:solidFill>
                          <a:effectLst/>
                          <a:latin typeface="ＭＳ Ｐゴシック"/>
                        </a:rPr>
                        <a:t>新たな推奨</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457200">
                <a:tc>
                  <a:txBody>
                    <a:bodyPr/>
                    <a:lstStyle/>
                    <a:p>
                      <a:pPr algn="r" fontAlgn="b"/>
                      <a:r>
                        <a:rPr lang="en-US" altLang="ja-JP" sz="2400" b="0" i="0" u="none" strike="noStrike">
                          <a:solidFill>
                            <a:srgbClr val="000000"/>
                          </a:solidFill>
                          <a:effectLst/>
                          <a:latin typeface="ＭＳ Ｐゴシック"/>
                        </a:rPr>
                        <a:t>3</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臍帯ミルキング</a:t>
                      </a:r>
                    </a:p>
                  </a:txBody>
                  <a:tcPr marL="12700" marR="12700" marT="12700" marB="0" anchor="b">
                    <a:lnL>
                      <a:noFill/>
                    </a:lnL>
                    <a:lnR>
                      <a:noFill/>
                    </a:lnR>
                    <a:lnT>
                      <a:noFill/>
                    </a:lnT>
                    <a:lnB>
                      <a:noFill/>
                    </a:lnB>
                  </a:tcPr>
                </a:tc>
                <a:tc>
                  <a:txBody>
                    <a:bodyPr/>
                    <a:lstStyle/>
                    <a:p>
                      <a:pPr algn="l" fontAlgn="b"/>
                      <a:r>
                        <a:rPr lang="ja-JP" altLang="en-US" sz="2400" b="0" i="0" u="none" strike="noStrike">
                          <a:solidFill>
                            <a:srgbClr val="000000"/>
                          </a:solidFill>
                          <a:effectLst/>
                          <a:latin typeface="ＭＳ Ｐゴシック"/>
                        </a:rPr>
                        <a:t>新たな推奨</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457200">
                <a:tc>
                  <a:txBody>
                    <a:bodyPr/>
                    <a:lstStyle/>
                    <a:p>
                      <a:pPr algn="r" fontAlgn="b"/>
                      <a:r>
                        <a:rPr lang="en-US" altLang="ja-JP" sz="2400" b="0" i="0" u="none" strike="noStrike" dirty="0">
                          <a:solidFill>
                            <a:srgbClr val="000000"/>
                          </a:solidFill>
                          <a:effectLst/>
                          <a:latin typeface="ＭＳ Ｐゴシック"/>
                        </a:rPr>
                        <a:t>4</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分娩室における体温管理</a:t>
                      </a:r>
                    </a:p>
                  </a:txBody>
                  <a:tcPr marL="12700" marR="12700" marT="12700" marB="0" anchor="b">
                    <a:lnL>
                      <a:noFill/>
                    </a:lnL>
                    <a:lnR>
                      <a:noFill/>
                    </a:lnR>
                    <a:lnT>
                      <a:noFill/>
                    </a:lnT>
                    <a:lnB>
                      <a:noFill/>
                    </a:lnB>
                  </a:tcPr>
                </a:tc>
                <a:tc>
                  <a:txBody>
                    <a:bodyPr/>
                    <a:lstStyle/>
                    <a:p>
                      <a:pPr algn="l" fontAlgn="b"/>
                      <a:r>
                        <a:rPr lang="ja-JP" altLang="en-US" sz="2400" b="0" i="0" u="none" strike="noStrike">
                          <a:solidFill>
                            <a:srgbClr val="000000"/>
                          </a:solidFill>
                          <a:effectLst/>
                          <a:latin typeface="ＭＳ Ｐゴシック"/>
                        </a:rPr>
                        <a:t>新たな採用</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457200">
                <a:tc>
                  <a:txBody>
                    <a:bodyPr/>
                    <a:lstStyle/>
                    <a:p>
                      <a:pPr algn="r" fontAlgn="b"/>
                      <a:r>
                        <a:rPr lang="en-US" altLang="ja-JP" sz="2400" b="0" i="0" u="none" strike="noStrike" dirty="0">
                          <a:solidFill>
                            <a:srgbClr val="000000"/>
                          </a:solidFill>
                          <a:effectLst/>
                          <a:latin typeface="ＭＳ Ｐゴシック"/>
                        </a:rPr>
                        <a:t>5</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分娩室における蘇生中の体温管理</a:t>
                      </a:r>
                    </a:p>
                  </a:txBody>
                  <a:tcPr marL="12700" marR="12700" marT="12700" marB="0" anchor="b">
                    <a:lnL>
                      <a:noFill/>
                    </a:lnL>
                    <a:lnR>
                      <a:noFill/>
                    </a:lnR>
                    <a:lnT>
                      <a:noFill/>
                    </a:lnT>
                    <a:lnB>
                      <a:noFill/>
                    </a:lnB>
                  </a:tcPr>
                </a:tc>
                <a:tc>
                  <a:txBody>
                    <a:bodyPr/>
                    <a:lstStyle/>
                    <a:p>
                      <a:pPr algn="l" fontAlgn="b"/>
                      <a:r>
                        <a:rPr lang="ja-JP" altLang="en-US" sz="2400" b="0" i="0" u="none" strike="noStrike">
                          <a:solidFill>
                            <a:srgbClr val="000000"/>
                          </a:solidFill>
                          <a:effectLst/>
                          <a:latin typeface="ＭＳ Ｐゴシック"/>
                        </a:rPr>
                        <a:t>新たな採用</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457200">
                <a:tc>
                  <a:txBody>
                    <a:bodyPr/>
                    <a:lstStyle/>
                    <a:p>
                      <a:pPr algn="r" fontAlgn="b"/>
                      <a:r>
                        <a:rPr lang="en-US" altLang="ja-JP" sz="2400" b="0" i="0" u="none" strike="noStrike" dirty="0">
                          <a:solidFill>
                            <a:srgbClr val="000000"/>
                          </a:solidFill>
                          <a:effectLst/>
                          <a:latin typeface="ＭＳ Ｐゴシック"/>
                        </a:rPr>
                        <a:t>6</a:t>
                      </a:r>
                    </a:p>
                  </a:txBody>
                  <a:tcPr marL="12700" marR="12700" marT="12700" marB="0" anchor="b">
                    <a:lnL>
                      <a:noFill/>
                    </a:lnL>
                    <a:lnR>
                      <a:noFill/>
                    </a:lnR>
                    <a:lnT>
                      <a:noFill/>
                    </a:lnT>
                    <a:lnB>
                      <a:noFill/>
                    </a:lnB>
                  </a:tcPr>
                </a:tc>
                <a:tc>
                  <a:txBody>
                    <a:bodyPr/>
                    <a:lstStyle/>
                    <a:p>
                      <a:pPr algn="l" fontAlgn="b"/>
                      <a:r>
                        <a:rPr lang="en-US" altLang="ja-JP" sz="2400" b="0" i="0" u="none" strike="noStrike" dirty="0">
                          <a:solidFill>
                            <a:schemeClr val="bg1">
                              <a:lumMod val="65000"/>
                            </a:schemeClr>
                          </a:solidFill>
                          <a:effectLst/>
                          <a:latin typeface="ＭＳ Ｐゴシック"/>
                        </a:rPr>
                        <a:t>(</a:t>
                      </a:r>
                      <a:r>
                        <a:rPr lang="ja-JP" altLang="en-US" sz="2400" b="0" i="0" u="none" strike="noStrike" dirty="0">
                          <a:solidFill>
                            <a:schemeClr val="bg1">
                              <a:lumMod val="65000"/>
                            </a:schemeClr>
                          </a:solidFill>
                          <a:effectLst/>
                          <a:latin typeface="ＭＳ Ｐゴシック"/>
                        </a:rPr>
                        <a:t>意図せず）低体温となった児の復温方法</a:t>
                      </a:r>
                    </a:p>
                  </a:txBody>
                  <a:tcPr marL="12700" marR="12700" marT="12700" marB="0" anchor="b">
                    <a:lnL>
                      <a:noFill/>
                    </a:lnL>
                    <a:lnR>
                      <a:noFill/>
                    </a:lnR>
                    <a:lnT>
                      <a:noFill/>
                    </a:lnT>
                    <a:lnB>
                      <a:noFill/>
                    </a:lnB>
                  </a:tcPr>
                </a:tc>
                <a:tc>
                  <a:txBody>
                    <a:bodyPr/>
                    <a:lstStyle/>
                    <a:p>
                      <a:pPr algn="l" fontAlgn="b"/>
                      <a:r>
                        <a:rPr lang="ja-JP" altLang="en-US" sz="2400" b="0" i="0" u="none" strike="noStrike">
                          <a:solidFill>
                            <a:srgbClr val="000000"/>
                          </a:solidFill>
                          <a:effectLst/>
                          <a:latin typeface="ＭＳ Ｐゴシック"/>
                        </a:rPr>
                        <a:t>保留</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457200">
                <a:tc>
                  <a:txBody>
                    <a:bodyPr/>
                    <a:lstStyle/>
                    <a:p>
                      <a:pPr algn="r" fontAlgn="b"/>
                      <a:r>
                        <a:rPr lang="en-US" altLang="ja-JP" sz="2400" b="0" i="0" u="none" strike="noStrike" dirty="0">
                          <a:solidFill>
                            <a:srgbClr val="000000"/>
                          </a:solidFill>
                          <a:effectLst/>
                          <a:latin typeface="ＭＳ Ｐゴシック"/>
                        </a:rPr>
                        <a:t>7</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A6A6A6"/>
                          </a:solidFill>
                          <a:effectLst/>
                          <a:latin typeface="ＭＳ Ｐゴシック"/>
                        </a:rPr>
                        <a:t>発熱や低体温の母体から出生した児の管理</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保留</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457200">
                <a:tc>
                  <a:txBody>
                    <a:bodyPr/>
                    <a:lstStyle/>
                    <a:p>
                      <a:pPr algn="r" fontAlgn="b"/>
                      <a:r>
                        <a:rPr lang="en-US" altLang="ja-JP" sz="2400" b="0" i="0" u="none" strike="noStrike" dirty="0">
                          <a:solidFill>
                            <a:srgbClr val="000000"/>
                          </a:solidFill>
                          <a:effectLst/>
                          <a:latin typeface="ＭＳ Ｐゴシック"/>
                        </a:rPr>
                        <a:t>8</a:t>
                      </a:r>
                    </a:p>
                  </a:txBody>
                  <a:tcPr marL="12700" marR="12700" marT="12700" marB="0" anchor="b">
                    <a:lnL>
                      <a:noFill/>
                    </a:lnL>
                    <a:lnR>
                      <a:noFill/>
                    </a:lnR>
                    <a:lnT>
                      <a:noFill/>
                    </a:lnT>
                    <a:lnB>
                      <a:noFill/>
                    </a:lnB>
                  </a:tcPr>
                </a:tc>
                <a:tc>
                  <a:txBody>
                    <a:bodyPr/>
                    <a:lstStyle/>
                    <a:p>
                      <a:pPr algn="l" fontAlgn="b"/>
                      <a:r>
                        <a:rPr lang="ja-JP" altLang="en-US" sz="2300" b="0" i="0" u="none" strike="noStrike" dirty="0">
                          <a:solidFill>
                            <a:srgbClr val="000000"/>
                          </a:solidFill>
                          <a:effectLst/>
                          <a:latin typeface="ＭＳ Ｐゴシック"/>
                        </a:rPr>
                        <a:t>限られた資源の分娩室での蘇生における体温維持</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新たな採用</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457200">
                <a:tc>
                  <a:txBody>
                    <a:bodyPr/>
                    <a:lstStyle/>
                    <a:p>
                      <a:pPr algn="r" fontAlgn="b"/>
                      <a:r>
                        <a:rPr lang="en-US" altLang="ja-JP" sz="2400" b="0" i="0" u="none" strike="noStrike" dirty="0">
                          <a:solidFill>
                            <a:srgbClr val="000000"/>
                          </a:solidFill>
                          <a:effectLst/>
                          <a:latin typeface="ＭＳ Ｐゴシック"/>
                        </a:rPr>
                        <a:t>9</a:t>
                      </a:r>
                    </a:p>
                  </a:txBody>
                  <a:tcPr marL="12700" marR="12700" marT="12700" marB="0" anchor="b">
                    <a:lnL>
                      <a:noFill/>
                    </a:lnL>
                    <a:lnR>
                      <a:noFill/>
                    </a:lnR>
                    <a:lnT>
                      <a:noFill/>
                    </a:lnT>
                    <a:lnB>
                      <a:noFill/>
                    </a:lnB>
                  </a:tcPr>
                </a:tc>
                <a:tc>
                  <a:txBody>
                    <a:bodyPr/>
                    <a:lstStyle/>
                    <a:p>
                      <a:pPr algn="l" fontAlgn="b"/>
                      <a:r>
                        <a:rPr lang="en-US" altLang="ja-JP" sz="2400" b="0" i="0" u="none" strike="noStrike" dirty="0">
                          <a:solidFill>
                            <a:srgbClr val="000000"/>
                          </a:solidFill>
                          <a:effectLst/>
                          <a:latin typeface="ＭＳ Ｐゴシック"/>
                        </a:rPr>
                        <a:t>CPAP</a:t>
                      </a:r>
                      <a:r>
                        <a:rPr lang="ja-JP" altLang="en-US" sz="2400" b="0" i="0" u="none" strike="noStrike" dirty="0">
                          <a:solidFill>
                            <a:srgbClr val="000000"/>
                          </a:solidFill>
                          <a:effectLst/>
                          <a:latin typeface="ＭＳ Ｐゴシック"/>
                        </a:rPr>
                        <a:t>と</a:t>
                      </a:r>
                      <a:r>
                        <a:rPr lang="en-US" altLang="ja-JP" sz="2400" b="0" i="0" u="none" strike="noStrike" dirty="0">
                          <a:solidFill>
                            <a:srgbClr val="000000"/>
                          </a:solidFill>
                          <a:effectLst/>
                          <a:latin typeface="ＭＳ Ｐゴシック"/>
                        </a:rPr>
                        <a:t>IPPV</a:t>
                      </a:r>
                      <a:r>
                        <a:rPr lang="ja-JP" altLang="en-US" sz="2400" b="0" i="0" u="none" strike="noStrike" dirty="0">
                          <a:solidFill>
                            <a:srgbClr val="000000"/>
                          </a:solidFill>
                          <a:effectLst/>
                          <a:latin typeface="ＭＳ Ｐゴシック"/>
                        </a:rPr>
                        <a:t>の比較</a:t>
                      </a:r>
                    </a:p>
                  </a:txBody>
                  <a:tcPr marL="12700" marR="12700" marT="12700" marB="0" anchor="b">
                    <a:lnL>
                      <a:noFill/>
                    </a:lnL>
                    <a:lnR>
                      <a:noFill/>
                    </a:lnR>
                    <a:lnT>
                      <a:noFill/>
                    </a:lnT>
                    <a:lnB>
                      <a:noFill/>
                    </a:lnB>
                  </a:tcPr>
                </a:tc>
                <a:tc>
                  <a:txBody>
                    <a:bodyPr/>
                    <a:lstStyle/>
                    <a:p>
                      <a:pPr algn="l" fontAlgn="b"/>
                      <a:r>
                        <a:rPr lang="ja-JP" altLang="en-US" sz="2400" b="0" i="0" u="none" strike="noStrike" dirty="0">
                          <a:solidFill>
                            <a:srgbClr val="000000"/>
                          </a:solidFill>
                          <a:effectLst/>
                          <a:latin typeface="ＭＳ Ｐゴシック"/>
                        </a:rPr>
                        <a:t>新たな採用</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457200">
                <a:tc>
                  <a:txBody>
                    <a:bodyPr/>
                    <a:lstStyle/>
                    <a:p>
                      <a:pPr algn="r" fontAlgn="b"/>
                      <a:r>
                        <a:rPr lang="en-US" altLang="ja-JP" sz="2400" b="0" i="0" u="none" strike="noStrike" dirty="0">
                          <a:solidFill>
                            <a:srgbClr val="000000"/>
                          </a:solidFill>
                          <a:effectLst/>
                          <a:latin typeface="ＭＳ Ｐゴシック"/>
                        </a:rPr>
                        <a:t>10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dirty="0">
                          <a:solidFill>
                            <a:srgbClr val="A6A6A6"/>
                          </a:solidFill>
                          <a:effectLst/>
                          <a:latin typeface="ＭＳ Ｐゴシック"/>
                        </a:rPr>
                        <a:t>持続的肺拡張</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ja-JP" altLang="en-US" sz="2400" b="0" i="0" u="none" strike="noStrike" dirty="0">
                          <a:solidFill>
                            <a:srgbClr val="000000"/>
                          </a:solidFill>
                          <a:effectLst/>
                          <a:latin typeface="ＭＳ Ｐゴシック"/>
                        </a:rPr>
                        <a:t>保留</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300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323528" y="53752"/>
            <a:ext cx="8424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6.</a:t>
            </a:r>
            <a:r>
              <a:rPr lang="ja-JP" altLang="en-US" sz="4000" dirty="0"/>
              <a:t>出生時の呼吸障害に対する</a:t>
            </a:r>
            <a:r>
              <a:rPr lang="en-US" altLang="ja-JP" sz="4000" dirty="0"/>
              <a:t>CPAP</a:t>
            </a:r>
          </a:p>
        </p:txBody>
      </p:sp>
      <p:sp>
        <p:nvSpPr>
          <p:cNvPr id="7" name="コンテンツ プレースホルダー 2"/>
          <p:cNvSpPr txBox="1">
            <a:spLocks/>
          </p:cNvSpPr>
          <p:nvPr/>
        </p:nvSpPr>
        <p:spPr bwMode="auto">
          <a:xfrm>
            <a:off x="317510" y="1497597"/>
            <a:ext cx="8675136" cy="495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chemeClr val="tx1"/>
                </a:solidFill>
              </a:rPr>
              <a:t>CQ:</a:t>
            </a:r>
            <a:r>
              <a:rPr lang="ja-JP" altLang="en-US" sz="2400" dirty="0">
                <a:solidFill>
                  <a:schemeClr val="tx1"/>
                </a:solidFill>
              </a:rPr>
              <a:t>呼吸障害のある早産児で</a:t>
            </a:r>
            <a:r>
              <a:rPr lang="en-US" altLang="ja-JP" sz="2400" dirty="0">
                <a:solidFill>
                  <a:schemeClr val="tx1"/>
                </a:solidFill>
              </a:rPr>
              <a:t>CPAP</a:t>
            </a:r>
            <a:r>
              <a:rPr lang="ja-JP" altLang="en-US" sz="2400" dirty="0">
                <a:solidFill>
                  <a:schemeClr val="tx1"/>
                </a:solidFill>
              </a:rPr>
              <a:t>を使用することは転帰を改善するか？</a:t>
            </a:r>
            <a:endParaRPr lang="en-US" altLang="ja-JP" sz="2400" dirty="0">
              <a:solidFill>
                <a:schemeClr val="tx1"/>
              </a:solidFill>
            </a:endParaRPr>
          </a:p>
          <a:p>
            <a:pPr algn="l"/>
            <a:r>
              <a:rPr lang="en-US" altLang="ja-JP" sz="2400" dirty="0">
                <a:solidFill>
                  <a:schemeClr val="tx1"/>
                </a:solidFill>
              </a:rPr>
              <a:t>P.</a:t>
            </a:r>
            <a:r>
              <a:rPr lang="ja-JP" altLang="en-US" sz="2400" dirty="0">
                <a:solidFill>
                  <a:schemeClr val="tx1"/>
                </a:solidFill>
              </a:rPr>
              <a:t> 呼吸サポートを必要とする程度の呼吸障害がある、自発呼吸のある早産児</a:t>
            </a:r>
            <a:endParaRPr lang="en-US" altLang="ja-JP" sz="2400" dirty="0">
              <a:solidFill>
                <a:schemeClr val="tx1"/>
              </a:solidFill>
            </a:endParaRPr>
          </a:p>
          <a:p>
            <a:pPr algn="l"/>
            <a:r>
              <a:rPr lang="en-US" altLang="ja-JP" sz="2400" dirty="0">
                <a:solidFill>
                  <a:schemeClr val="tx1"/>
                </a:solidFill>
              </a:rPr>
              <a:t>I.</a:t>
            </a:r>
            <a:r>
              <a:rPr lang="ja-JP" altLang="en-US" sz="2400" dirty="0">
                <a:solidFill>
                  <a:schemeClr val="tx1"/>
                </a:solidFill>
              </a:rPr>
              <a:t>分娩室で</a:t>
            </a:r>
            <a:r>
              <a:rPr lang="en-US" altLang="ja-JP" sz="2400" dirty="0">
                <a:solidFill>
                  <a:schemeClr val="tx1"/>
                </a:solidFill>
              </a:rPr>
              <a:t>CPAP</a:t>
            </a:r>
            <a:r>
              <a:rPr lang="ja-JP" altLang="en-US" sz="2400" dirty="0">
                <a:solidFill>
                  <a:schemeClr val="tx1"/>
                </a:solidFill>
              </a:rPr>
              <a:t>を使用すること</a:t>
            </a:r>
            <a:endParaRPr lang="en-US" altLang="ja-JP" sz="2400" dirty="0">
              <a:solidFill>
                <a:schemeClr val="tx1"/>
              </a:solidFill>
            </a:endParaRPr>
          </a:p>
          <a:p>
            <a:pPr algn="l"/>
            <a:r>
              <a:rPr lang="en-US" altLang="ja-JP" sz="2400" dirty="0">
                <a:solidFill>
                  <a:schemeClr val="tx1"/>
                </a:solidFill>
              </a:rPr>
              <a:t>C:</a:t>
            </a:r>
            <a:r>
              <a:rPr lang="ja-JP" altLang="en-US" sz="2400" dirty="0">
                <a:solidFill>
                  <a:schemeClr val="tx1"/>
                </a:solidFill>
              </a:rPr>
              <a:t>挿管、</a:t>
            </a:r>
            <a:r>
              <a:rPr lang="en-US" altLang="ja-JP" sz="2400" dirty="0">
                <a:solidFill>
                  <a:schemeClr val="tx1"/>
                </a:solidFill>
              </a:rPr>
              <a:t>IPPV</a:t>
            </a:r>
            <a:r>
              <a:rPr lang="ja-JP" altLang="en-US" sz="2400" dirty="0">
                <a:solidFill>
                  <a:schemeClr val="tx1"/>
                </a:solidFill>
              </a:rPr>
              <a:t>を行うこと</a:t>
            </a:r>
            <a:endParaRPr lang="en-US" altLang="ja-JP" sz="2400" dirty="0">
              <a:solidFill>
                <a:schemeClr val="tx1"/>
              </a:solidFill>
            </a:endParaRPr>
          </a:p>
          <a:p>
            <a:pPr algn="l"/>
            <a:r>
              <a:rPr lang="en-US" altLang="ja-JP" sz="2400" dirty="0">
                <a:solidFill>
                  <a:schemeClr val="tx1"/>
                </a:solidFill>
              </a:rPr>
              <a:t>O:</a:t>
            </a:r>
            <a:r>
              <a:rPr lang="ja-JP" altLang="en-US" sz="2400" dirty="0">
                <a:solidFill>
                  <a:schemeClr val="tx1"/>
                </a:solidFill>
              </a:rPr>
              <a:t>死亡、気管支肺異形成、気胸、重症頭蓋内出血等の発生</a:t>
            </a:r>
            <a:endParaRPr lang="en-US" altLang="ja-JP" sz="2400" dirty="0">
              <a:solidFill>
                <a:schemeClr val="tx1"/>
              </a:solidFill>
            </a:endParaRPr>
          </a:p>
          <a:p>
            <a:pPr algn="l"/>
            <a:endParaRPr lang="en-US" altLang="ja-JP" sz="2400" dirty="0">
              <a:solidFill>
                <a:schemeClr val="tx1"/>
              </a:solidFill>
            </a:endParaRPr>
          </a:p>
          <a:p>
            <a:pPr algn="l"/>
            <a:r>
              <a:rPr lang="ja-JP" altLang="en-US" sz="2400" dirty="0">
                <a:solidFill>
                  <a:schemeClr val="tx1"/>
                </a:solidFill>
              </a:rPr>
              <a:t>推奨と提案</a:t>
            </a:r>
            <a:endParaRPr lang="en-US" altLang="ja-JP" sz="2400" dirty="0">
              <a:solidFill>
                <a:schemeClr val="tx1"/>
              </a:solidFill>
            </a:endParaRPr>
          </a:p>
          <a:p>
            <a:pPr algn="l"/>
            <a:r>
              <a:rPr lang="ja-JP" altLang="en-US" sz="2400" dirty="0">
                <a:solidFill>
                  <a:schemeClr val="tx1"/>
                </a:solidFill>
              </a:rPr>
              <a:t>　分娩室で呼吸サポートを必要とする程度の呼吸障害がある、</a:t>
            </a:r>
            <a:r>
              <a:rPr lang="ja-JP" altLang="en-US" sz="2400" dirty="0">
                <a:solidFill>
                  <a:srgbClr val="FF0000"/>
                </a:solidFill>
              </a:rPr>
              <a:t>自発呼吸のある早産児に対して</a:t>
            </a:r>
            <a:r>
              <a:rPr lang="ja-JP" altLang="en-US" sz="2400" dirty="0">
                <a:solidFill>
                  <a:schemeClr val="tx1"/>
                </a:solidFill>
              </a:rPr>
              <a:t>、挿管、</a:t>
            </a:r>
            <a:r>
              <a:rPr lang="en-US" altLang="ja-JP" sz="2400" dirty="0">
                <a:solidFill>
                  <a:schemeClr val="tx1"/>
                </a:solidFill>
              </a:rPr>
              <a:t>IPPV</a:t>
            </a:r>
            <a:r>
              <a:rPr lang="ja-JP" altLang="en-US" sz="2400" dirty="0">
                <a:solidFill>
                  <a:schemeClr val="tx1"/>
                </a:solidFill>
              </a:rPr>
              <a:t>を行うよりも、</a:t>
            </a:r>
            <a:r>
              <a:rPr lang="ja-JP" altLang="en-US" sz="2400" dirty="0">
                <a:solidFill>
                  <a:srgbClr val="FF0000"/>
                </a:solidFill>
              </a:rPr>
              <a:t>まず</a:t>
            </a:r>
            <a:r>
              <a:rPr lang="en-US" altLang="ja-JP" sz="2400" dirty="0">
                <a:solidFill>
                  <a:srgbClr val="FF0000"/>
                </a:solidFill>
              </a:rPr>
              <a:t>CPAP</a:t>
            </a:r>
            <a:r>
              <a:rPr lang="ja-JP" altLang="en-US" sz="2400" dirty="0">
                <a:solidFill>
                  <a:srgbClr val="FF0000"/>
                </a:solidFill>
              </a:rPr>
              <a:t>を使用</a:t>
            </a:r>
            <a:r>
              <a:rPr lang="ja-JP" altLang="en-US" sz="2400" dirty="0">
                <a:solidFill>
                  <a:schemeClr val="tx1"/>
                </a:solidFill>
              </a:rPr>
              <a:t>することを推奨する。</a:t>
            </a:r>
            <a:endParaRPr lang="en-US" altLang="ja-JP" sz="2400" dirty="0">
              <a:solidFill>
                <a:schemeClr val="tx1"/>
              </a:solidFill>
            </a:endParaRPr>
          </a:p>
        </p:txBody>
      </p:sp>
      <p:cxnSp>
        <p:nvCxnSpPr>
          <p:cNvPr id="8" name="直線コネクタ 7"/>
          <p:cNvCxnSpPr/>
          <p:nvPr/>
        </p:nvCxnSpPr>
        <p:spPr>
          <a:xfrm>
            <a:off x="31750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89709"/>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37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66315"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早産児の蘇生の要点</a:t>
            </a:r>
          </a:p>
        </p:txBody>
      </p:sp>
      <p:sp>
        <p:nvSpPr>
          <p:cNvPr id="7" name="コンテンツ プレースホルダー 2"/>
          <p:cNvSpPr txBox="1">
            <a:spLocks/>
          </p:cNvSpPr>
          <p:nvPr/>
        </p:nvSpPr>
        <p:spPr bwMode="auto">
          <a:xfrm>
            <a:off x="322263" y="1765059"/>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rPr>
              <a:t>低体温を防ぐ環境の整備</a:t>
            </a:r>
            <a:endParaRPr lang="en-US" altLang="ja-JP" sz="2800" dirty="0">
              <a:solidFill>
                <a:schemeClr val="tx1"/>
              </a:solidFill>
            </a:endParaRPr>
          </a:p>
          <a:p>
            <a:pPr algn="l"/>
            <a:endParaRPr lang="en-US" altLang="ja-JP" sz="2800" dirty="0">
              <a:solidFill>
                <a:schemeClr val="tx1"/>
              </a:solidFill>
            </a:endParaRPr>
          </a:p>
          <a:p>
            <a:pPr algn="l"/>
            <a:r>
              <a:rPr lang="ja-JP" altLang="en-US" sz="2800" dirty="0">
                <a:solidFill>
                  <a:schemeClr val="tx1"/>
                </a:solidFill>
              </a:rPr>
              <a:t>臍帯の遅延結紮</a:t>
            </a:r>
            <a:r>
              <a:rPr lang="en-US" altLang="ja-JP" sz="2800" dirty="0">
                <a:solidFill>
                  <a:schemeClr val="tx1"/>
                </a:solidFill>
              </a:rPr>
              <a:t>(&gt;30</a:t>
            </a:r>
            <a:r>
              <a:rPr lang="ja-JP" altLang="en-US" sz="2800" dirty="0">
                <a:solidFill>
                  <a:schemeClr val="tx1"/>
                </a:solidFill>
              </a:rPr>
              <a:t>秒）または臍帯ミルキング</a:t>
            </a:r>
            <a:endParaRPr lang="en-US" altLang="ja-JP" sz="2800" dirty="0">
              <a:solidFill>
                <a:schemeClr val="tx1"/>
              </a:solidFill>
            </a:endParaRPr>
          </a:p>
          <a:p>
            <a:pPr algn="l"/>
            <a:endParaRPr lang="en-US" altLang="ja-JP" sz="2800" dirty="0">
              <a:solidFill>
                <a:schemeClr val="tx1"/>
              </a:solidFill>
            </a:endParaRPr>
          </a:p>
          <a:p>
            <a:pPr algn="l"/>
            <a:r>
              <a:rPr lang="ja-JP" altLang="en-US" sz="2800" dirty="0">
                <a:solidFill>
                  <a:schemeClr val="tx1"/>
                </a:solidFill>
              </a:rPr>
              <a:t>自発呼吸のある児では人工換気や挿管を行う前に</a:t>
            </a:r>
            <a:r>
              <a:rPr lang="en-US" altLang="ja-JP" sz="2800" dirty="0">
                <a:solidFill>
                  <a:schemeClr val="tx1"/>
                </a:solidFill>
              </a:rPr>
              <a:t>CPAP</a:t>
            </a:r>
            <a:r>
              <a:rPr lang="ja-JP" altLang="en-US" sz="2800" dirty="0">
                <a:solidFill>
                  <a:schemeClr val="tx1"/>
                </a:solidFill>
              </a:rPr>
              <a:t>を施行する。</a:t>
            </a:r>
            <a:endParaRPr lang="en-US" altLang="ja-JP" sz="2800" dirty="0">
              <a:solidFill>
                <a:schemeClr val="tx1"/>
              </a:solidFill>
            </a:endParaRPr>
          </a:p>
          <a:p>
            <a:pPr algn="l"/>
            <a:endParaRPr lang="en-US" altLang="ja-JP" sz="2800" dirty="0">
              <a:solidFill>
                <a:schemeClr val="tx1"/>
              </a:solidFill>
            </a:endParaRPr>
          </a:p>
          <a:p>
            <a:pPr algn="l"/>
            <a:r>
              <a:rPr lang="en-US" altLang="ja-JP" sz="2800" dirty="0">
                <a:solidFill>
                  <a:schemeClr val="tx1"/>
                </a:solidFill>
              </a:rPr>
              <a:t>IPPV</a:t>
            </a:r>
            <a:r>
              <a:rPr lang="ja-JP" altLang="en-US" sz="2800" dirty="0">
                <a:solidFill>
                  <a:schemeClr val="tx1"/>
                </a:solidFill>
              </a:rPr>
              <a:t>が必要なときには</a:t>
            </a:r>
            <a:r>
              <a:rPr lang="en-US" altLang="ja-JP" sz="2800" dirty="0">
                <a:solidFill>
                  <a:schemeClr val="tx1"/>
                </a:solidFill>
              </a:rPr>
              <a:t>PEEP</a:t>
            </a:r>
            <a:r>
              <a:rPr lang="ja-JP" altLang="en-US" sz="2800" dirty="0">
                <a:solidFill>
                  <a:schemeClr val="tx1"/>
                </a:solidFill>
              </a:rPr>
              <a:t>をかける。</a:t>
            </a:r>
            <a:endParaRPr lang="en-US" altLang="ja-JP" sz="2800" dirty="0">
              <a:solidFill>
                <a:schemeClr val="tx1"/>
              </a:solidFill>
            </a:endParaRPr>
          </a:p>
        </p:txBody>
      </p:sp>
      <p:cxnSp>
        <p:nvCxnSpPr>
          <p:cNvPr id="8" name="直線コネクタ 7"/>
          <p:cNvCxnSpPr/>
          <p:nvPr/>
        </p:nvCxnSpPr>
        <p:spPr>
          <a:xfrm>
            <a:off x="317509" y="164301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10573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388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0"/>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その他の推奨</a:t>
            </a:r>
          </a:p>
        </p:txBody>
      </p:sp>
      <p:pic>
        <p:nvPicPr>
          <p:cNvPr id="7" name="図 6" descr="guedelairway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89" y="2353733"/>
            <a:ext cx="3373967" cy="3328981"/>
          </a:xfrm>
          <a:prstGeom prst="rect">
            <a:avLst/>
          </a:prstGeom>
        </p:spPr>
      </p:pic>
      <p:sp>
        <p:nvSpPr>
          <p:cNvPr id="8" name="テキスト ボックス 7"/>
          <p:cNvSpPr txBox="1"/>
          <p:nvPr/>
        </p:nvSpPr>
        <p:spPr>
          <a:xfrm>
            <a:off x="457200" y="1574800"/>
            <a:ext cx="6420347" cy="584775"/>
          </a:xfrm>
          <a:prstGeom prst="rect">
            <a:avLst/>
          </a:prstGeom>
          <a:noFill/>
        </p:spPr>
        <p:txBody>
          <a:bodyPr wrap="none" rtlCol="0">
            <a:spAutoFit/>
          </a:bodyPr>
          <a:lstStyle/>
          <a:p>
            <a:r>
              <a:rPr kumimoji="1" lang="ja-JP" altLang="en-US" sz="3200" dirty="0"/>
              <a:t>ラリンゲアルマスクエアウエイ（</a:t>
            </a:r>
            <a:r>
              <a:rPr kumimoji="1" lang="en-US" altLang="ja-JP" sz="3200" dirty="0"/>
              <a:t>LMA</a:t>
            </a:r>
            <a:r>
              <a:rPr kumimoji="1" lang="ja-JP" altLang="en-US" sz="3200" dirty="0"/>
              <a:t>）</a:t>
            </a:r>
          </a:p>
        </p:txBody>
      </p:sp>
      <p:sp>
        <p:nvSpPr>
          <p:cNvPr id="9" name="テキスト ボックス 8"/>
          <p:cNvSpPr txBox="1"/>
          <p:nvPr/>
        </p:nvSpPr>
        <p:spPr>
          <a:xfrm>
            <a:off x="4080933" y="2229304"/>
            <a:ext cx="1895872" cy="523220"/>
          </a:xfrm>
          <a:prstGeom prst="rect">
            <a:avLst/>
          </a:prstGeom>
          <a:noFill/>
        </p:spPr>
        <p:txBody>
          <a:bodyPr wrap="none" rtlCol="0">
            <a:spAutoFit/>
          </a:bodyPr>
          <a:lstStyle/>
          <a:p>
            <a:r>
              <a:rPr kumimoji="1" lang="ja-JP" altLang="en-US" sz="2800" dirty="0"/>
              <a:t>推奨と提案</a:t>
            </a:r>
          </a:p>
        </p:txBody>
      </p:sp>
      <p:sp>
        <p:nvSpPr>
          <p:cNvPr id="10" name="テキスト ボックス 9"/>
          <p:cNvSpPr txBox="1"/>
          <p:nvPr/>
        </p:nvSpPr>
        <p:spPr>
          <a:xfrm>
            <a:off x="3759200" y="3115733"/>
            <a:ext cx="5384800" cy="3046988"/>
          </a:xfrm>
          <a:prstGeom prst="rect">
            <a:avLst/>
          </a:prstGeom>
          <a:noFill/>
        </p:spPr>
        <p:txBody>
          <a:bodyPr wrap="square" rtlCol="0">
            <a:spAutoFit/>
          </a:bodyPr>
          <a:lstStyle/>
          <a:p>
            <a:r>
              <a:rPr kumimoji="1" lang="en-US" altLang="ja-JP" sz="2400" dirty="0">
                <a:solidFill>
                  <a:srgbClr val="FF0000"/>
                </a:solidFill>
              </a:rPr>
              <a:t>34</a:t>
            </a:r>
            <a:r>
              <a:rPr kumimoji="1" lang="ja-JP" altLang="en-US" sz="2400" dirty="0">
                <a:solidFill>
                  <a:srgbClr val="FF0000"/>
                </a:solidFill>
              </a:rPr>
              <a:t>週を超える早産児や正期産児</a:t>
            </a:r>
            <a:r>
              <a:rPr kumimoji="1" lang="ja-JP" altLang="en-US" sz="2400" dirty="0"/>
              <a:t>の蘇生において、フェイスマスクでの換気がうまくいかなければ、</a:t>
            </a:r>
            <a:r>
              <a:rPr kumimoji="1" lang="en-US" altLang="ja-JP" sz="2400" dirty="0"/>
              <a:t>LMA </a:t>
            </a:r>
            <a:r>
              <a:rPr kumimoji="1" lang="ja-JP" altLang="en-US" sz="2400" dirty="0"/>
              <a:t>を気管挿管に代わる手段として提案する。</a:t>
            </a:r>
            <a:endParaRPr kumimoji="1" lang="en-US" altLang="ja-JP" sz="2400" dirty="0"/>
          </a:p>
          <a:p>
            <a:r>
              <a:rPr kumimoji="1" lang="ja-JP" altLang="en-US" sz="2400" dirty="0"/>
              <a:t>　</a:t>
            </a:r>
            <a:r>
              <a:rPr lang="en-US" altLang="ja-JP" sz="2400" dirty="0"/>
              <a:t>34</a:t>
            </a:r>
            <a:r>
              <a:rPr lang="ja-JP" altLang="en-US" sz="2400" dirty="0"/>
              <a:t>週を超える早産児や正期産児の蘇生において、陽圧換気がうまくいかず、気管挿管が出来ない特殊な状況であれば</a:t>
            </a:r>
            <a:r>
              <a:rPr lang="en-US" altLang="ja-JP" sz="2400" dirty="0"/>
              <a:t>, LAM</a:t>
            </a:r>
            <a:r>
              <a:rPr lang="ja-JP" altLang="en-US" sz="2400" dirty="0"/>
              <a:t>を推奨する。</a:t>
            </a:r>
            <a:endParaRPr kumimoji="1" lang="ja-JP" altLang="en-US" sz="2400" dirty="0"/>
          </a:p>
        </p:txBody>
      </p:sp>
    </p:spTree>
    <p:extLst>
      <p:ext uri="{BB962C8B-B14F-4D97-AF65-F5344CB8AC3E}">
        <p14:creationId xmlns:p14="http://schemas.microsoft.com/office/powerpoint/2010/main" val="722402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蘇生教育</a:t>
            </a:r>
          </a:p>
        </p:txBody>
      </p:sp>
      <p:grpSp>
        <p:nvGrpSpPr>
          <p:cNvPr id="7" name="図形グループ 6"/>
          <p:cNvGrpSpPr/>
          <p:nvPr/>
        </p:nvGrpSpPr>
        <p:grpSpPr>
          <a:xfrm>
            <a:off x="1036643" y="2157904"/>
            <a:ext cx="5961477" cy="2575594"/>
            <a:chOff x="952530" y="2200003"/>
            <a:chExt cx="4012455" cy="1387608"/>
          </a:xfrm>
        </p:grpSpPr>
        <p:sp>
          <p:nvSpPr>
            <p:cNvPr id="8" name="テキスト ボックス 7"/>
            <p:cNvSpPr txBox="1"/>
            <p:nvPr/>
          </p:nvSpPr>
          <p:spPr>
            <a:xfrm>
              <a:off x="1236010" y="2211343"/>
              <a:ext cx="3728975" cy="1376268"/>
            </a:xfrm>
            <a:prstGeom prst="rect">
              <a:avLst/>
            </a:prstGeom>
            <a:noFill/>
          </p:spPr>
          <p:txBody>
            <a:bodyPr wrap="none" rtlCol="0">
              <a:spAutoFit/>
            </a:bodyPr>
            <a:lstStyle/>
            <a:p>
              <a:r>
                <a:rPr lang="ja-JP" altLang="en-US" sz="3200" dirty="0"/>
                <a:t>トレーニング間隔</a:t>
              </a:r>
              <a:endParaRPr lang="en-US" altLang="ja-JP" sz="3200" dirty="0"/>
            </a:p>
            <a:p>
              <a:endParaRPr kumimoji="1" lang="en-US" altLang="ja-JP" sz="3200" dirty="0"/>
            </a:p>
            <a:p>
              <a:r>
                <a:rPr lang="ja-JP" altLang="en-US" sz="3200" dirty="0"/>
                <a:t>インストラクターのとるべき態度</a:t>
              </a:r>
              <a:endParaRPr kumimoji="1" lang="en-US" altLang="ja-JP" sz="3200" dirty="0"/>
            </a:p>
            <a:p>
              <a:endParaRPr kumimoji="1" lang="en-US" altLang="ja-JP" sz="3200" dirty="0"/>
            </a:p>
            <a:p>
              <a:endParaRPr kumimoji="1" lang="ja-JP" altLang="en-US" sz="3200" dirty="0"/>
            </a:p>
          </p:txBody>
        </p:sp>
        <p:sp>
          <p:nvSpPr>
            <p:cNvPr id="9" name="テキスト ボックス 8"/>
            <p:cNvSpPr txBox="1"/>
            <p:nvPr/>
          </p:nvSpPr>
          <p:spPr>
            <a:xfrm>
              <a:off x="952530" y="2200003"/>
              <a:ext cx="320791" cy="1376268"/>
            </a:xfrm>
            <a:prstGeom prst="rect">
              <a:avLst/>
            </a:prstGeom>
            <a:noFill/>
          </p:spPr>
          <p:txBody>
            <a:bodyPr wrap="none" rtlCol="0">
              <a:spAutoFit/>
            </a:bodyPr>
            <a:lstStyle/>
            <a:p>
              <a:r>
                <a:rPr lang="en-US" altLang="ja-JP" sz="3200" dirty="0" err="1"/>
                <a:t>i</a:t>
              </a:r>
              <a:r>
                <a:rPr lang="en-US" altLang="ja-JP" sz="3200" dirty="0"/>
                <a:t>.</a:t>
              </a:r>
            </a:p>
            <a:p>
              <a:endParaRPr lang="en-US" altLang="ja-JP" sz="3200" dirty="0"/>
            </a:p>
            <a:p>
              <a:r>
                <a:rPr lang="en-US" altLang="ja-JP" sz="3200" dirty="0"/>
                <a:t>ii.</a:t>
              </a:r>
            </a:p>
            <a:p>
              <a:endParaRPr lang="en-US" altLang="ja-JP" sz="3200" dirty="0"/>
            </a:p>
            <a:p>
              <a:endParaRPr lang="en-US" altLang="ja-JP" sz="3200" dirty="0"/>
            </a:p>
          </p:txBody>
        </p:sp>
      </p:grpSp>
      <p:cxnSp>
        <p:nvCxnSpPr>
          <p:cNvPr id="10" name="直線コネクタ 9"/>
          <p:cNvCxnSpPr/>
          <p:nvPr/>
        </p:nvCxnSpPr>
        <p:spPr>
          <a:xfrm>
            <a:off x="2627784" y="1124744"/>
            <a:ext cx="39604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627784" y="260648"/>
            <a:ext cx="39604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612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66315"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蘇生トレーニングの受講頻度</a:t>
            </a:r>
          </a:p>
        </p:txBody>
      </p:sp>
      <p:sp>
        <p:nvSpPr>
          <p:cNvPr id="7" name="コンテンツ プレースホルダー 2"/>
          <p:cNvSpPr txBox="1">
            <a:spLocks/>
          </p:cNvSpPr>
          <p:nvPr/>
        </p:nvSpPr>
        <p:spPr bwMode="auto">
          <a:xfrm>
            <a:off x="322263" y="1514003"/>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000" dirty="0">
                <a:solidFill>
                  <a:schemeClr val="tx1"/>
                </a:solidFill>
              </a:rPr>
              <a:t>CQ:</a:t>
            </a:r>
            <a:r>
              <a:rPr lang="ja-JP" altLang="en-US" sz="2000" dirty="0">
                <a:solidFill>
                  <a:schemeClr val="tx1"/>
                </a:solidFill>
              </a:rPr>
              <a:t>学生、専門職を含めた蘇生法トレーニングコースの受講生の訓練はどのくらいが適切か？</a:t>
            </a:r>
            <a:endParaRPr lang="en-US" altLang="ja-JP" sz="2000" dirty="0">
              <a:solidFill>
                <a:schemeClr val="tx1"/>
              </a:solidFill>
            </a:endParaRPr>
          </a:p>
          <a:p>
            <a:pPr algn="l"/>
            <a:endParaRPr lang="en-US" altLang="ja-JP" sz="2000" dirty="0">
              <a:solidFill>
                <a:schemeClr val="tx1"/>
              </a:solidFill>
            </a:endParaRPr>
          </a:p>
          <a:p>
            <a:pPr algn="l"/>
            <a:r>
              <a:rPr lang="en-US" altLang="ja-JP" sz="2000" dirty="0">
                <a:solidFill>
                  <a:schemeClr val="tx1"/>
                </a:solidFill>
              </a:rPr>
              <a:t>P:</a:t>
            </a:r>
            <a:r>
              <a:rPr lang="ja-JP" altLang="en-US" sz="2000" dirty="0">
                <a:solidFill>
                  <a:schemeClr val="tx1"/>
                </a:solidFill>
              </a:rPr>
              <a:t>学生、専門職を含めた蘇生法トレーニングコースの受講生</a:t>
            </a:r>
            <a:endParaRPr lang="en-US" altLang="ja-JP" sz="2000" dirty="0">
              <a:solidFill>
                <a:schemeClr val="tx1"/>
              </a:solidFill>
            </a:endParaRPr>
          </a:p>
          <a:p>
            <a:pPr algn="l"/>
            <a:r>
              <a:rPr lang="en-US" altLang="ja-JP" sz="2000" dirty="0">
                <a:solidFill>
                  <a:schemeClr val="tx1"/>
                </a:solidFill>
              </a:rPr>
              <a:t>I:</a:t>
            </a:r>
            <a:r>
              <a:rPr lang="ja-JP" altLang="en-US" sz="2000" dirty="0">
                <a:solidFill>
                  <a:schemeClr val="tx1"/>
                </a:solidFill>
              </a:rPr>
              <a:t>頻繁に訓練を行う方法</a:t>
            </a:r>
            <a:endParaRPr lang="en-US" altLang="ja-JP" sz="2000" dirty="0">
              <a:solidFill>
                <a:schemeClr val="tx1"/>
              </a:solidFill>
            </a:endParaRPr>
          </a:p>
          <a:p>
            <a:pPr algn="l"/>
            <a:r>
              <a:rPr lang="en-US" altLang="ja-JP" sz="2000" dirty="0">
                <a:solidFill>
                  <a:schemeClr val="tx1"/>
                </a:solidFill>
              </a:rPr>
              <a:t>C:</a:t>
            </a:r>
            <a:r>
              <a:rPr lang="ja-JP" altLang="en-US" sz="2000" dirty="0">
                <a:solidFill>
                  <a:schemeClr val="tx1"/>
                </a:solidFill>
              </a:rPr>
              <a:t>それほど頻繁に訓練を行なわない方法</a:t>
            </a:r>
            <a:r>
              <a:rPr lang="en-US" altLang="ja-JP" sz="2000" dirty="0">
                <a:solidFill>
                  <a:schemeClr val="tx1"/>
                </a:solidFill>
              </a:rPr>
              <a:t>(1</a:t>
            </a:r>
            <a:r>
              <a:rPr lang="ja-JP" altLang="en-US" sz="2000" dirty="0">
                <a:solidFill>
                  <a:schemeClr val="tx1"/>
                </a:solidFill>
              </a:rPr>
              <a:t>年あるいは</a:t>
            </a:r>
            <a:r>
              <a:rPr lang="en-US" altLang="ja-JP" sz="2000" dirty="0">
                <a:solidFill>
                  <a:schemeClr val="tx1"/>
                </a:solidFill>
              </a:rPr>
              <a:t>2</a:t>
            </a:r>
            <a:r>
              <a:rPr lang="ja-JP" altLang="en-US" sz="2000" dirty="0">
                <a:solidFill>
                  <a:schemeClr val="tx1"/>
                </a:solidFill>
              </a:rPr>
              <a:t>年に</a:t>
            </a:r>
            <a:r>
              <a:rPr lang="en-US" altLang="ja-JP" sz="2000" dirty="0">
                <a:solidFill>
                  <a:schemeClr val="tx1"/>
                </a:solidFill>
              </a:rPr>
              <a:t>1</a:t>
            </a:r>
            <a:r>
              <a:rPr lang="ja-JP" altLang="en-US" sz="2000" dirty="0">
                <a:solidFill>
                  <a:schemeClr val="tx1"/>
                </a:solidFill>
              </a:rPr>
              <a:t>回）</a:t>
            </a:r>
            <a:endParaRPr lang="en-US" altLang="ja-JP" sz="2000" dirty="0">
              <a:solidFill>
                <a:schemeClr val="tx1"/>
              </a:solidFill>
            </a:endParaRPr>
          </a:p>
          <a:p>
            <a:pPr algn="l"/>
            <a:r>
              <a:rPr lang="en-US" altLang="ja-JP" sz="2000" dirty="0">
                <a:solidFill>
                  <a:schemeClr val="tx1"/>
                </a:solidFill>
              </a:rPr>
              <a:t>O:</a:t>
            </a:r>
            <a:r>
              <a:rPr lang="ja-JP" altLang="en-US" sz="2000" dirty="0">
                <a:solidFill>
                  <a:schemeClr val="tx1"/>
                </a:solidFill>
              </a:rPr>
              <a:t>死亡に影響する有害事象の防止、シナリオに対する行動、医学知識、心理的な影響、受講生の自信、教育コースに対する満足度、すべてのレベルにおける教育、臨床実践、臨床成績の改善</a:t>
            </a:r>
            <a:endParaRPr lang="en-US" altLang="ja-JP" sz="2000" dirty="0">
              <a:solidFill>
                <a:schemeClr val="tx1"/>
              </a:solidFill>
            </a:endParaRPr>
          </a:p>
          <a:p>
            <a:pPr algn="l"/>
            <a:endParaRPr lang="en-US" altLang="ja-JP" sz="2000" dirty="0">
              <a:solidFill>
                <a:schemeClr val="tx1"/>
              </a:solidFill>
            </a:endParaRPr>
          </a:p>
          <a:p>
            <a:pPr algn="l"/>
            <a:r>
              <a:rPr lang="ja-JP" altLang="en-US" sz="2000" dirty="0">
                <a:solidFill>
                  <a:schemeClr val="tx1"/>
                </a:solidFill>
              </a:rPr>
              <a:t>推奨と提案</a:t>
            </a:r>
            <a:endParaRPr lang="en-US" altLang="ja-JP" sz="2000" dirty="0">
              <a:solidFill>
                <a:schemeClr val="tx1"/>
              </a:solidFill>
            </a:endParaRPr>
          </a:p>
          <a:p>
            <a:pPr algn="l"/>
            <a:r>
              <a:rPr lang="ja-JP" altLang="en-US" sz="2000" dirty="0">
                <a:solidFill>
                  <a:schemeClr val="tx1"/>
                </a:solidFill>
              </a:rPr>
              <a:t>　トレーニングは短期間に繰り返す必要があり、</a:t>
            </a:r>
            <a:r>
              <a:rPr lang="en-US" altLang="ja-JP" sz="2000" dirty="0">
                <a:solidFill>
                  <a:srgbClr val="FF0000"/>
                </a:solidFill>
              </a:rPr>
              <a:t>1</a:t>
            </a:r>
            <a:r>
              <a:rPr lang="ja-JP" altLang="en-US" sz="2000" dirty="0">
                <a:solidFill>
                  <a:srgbClr val="FF0000"/>
                </a:solidFill>
              </a:rPr>
              <a:t>年に</a:t>
            </a:r>
            <a:r>
              <a:rPr lang="en-US" altLang="ja-JP" sz="2000" dirty="0">
                <a:solidFill>
                  <a:srgbClr val="FF0000"/>
                </a:solidFill>
              </a:rPr>
              <a:t>1</a:t>
            </a:r>
            <a:r>
              <a:rPr lang="ja-JP" altLang="en-US" sz="2000" dirty="0">
                <a:solidFill>
                  <a:srgbClr val="FF0000"/>
                </a:solidFill>
              </a:rPr>
              <a:t>回以上の頻度</a:t>
            </a:r>
            <a:r>
              <a:rPr lang="ja-JP" altLang="en-US" sz="2000" dirty="0">
                <a:solidFill>
                  <a:schemeClr val="tx1"/>
                </a:solidFill>
              </a:rPr>
              <a:t>で行う事を提案する。受講生の必要性に応じて訓練を繰り返すことが、特定の行動や技能を育てる可能性がある。</a:t>
            </a:r>
            <a:endParaRPr lang="en-US" altLang="ja-JP" sz="2000" dirty="0">
              <a:solidFill>
                <a:schemeClr val="tx1"/>
              </a:solidFill>
            </a:endParaRPr>
          </a:p>
        </p:txBody>
      </p:sp>
      <p:cxnSp>
        <p:nvCxnSpPr>
          <p:cNvPr id="8" name="直線コネクタ 7"/>
          <p:cNvCxnSpPr/>
          <p:nvPr/>
        </p:nvCxnSpPr>
        <p:spPr>
          <a:xfrm>
            <a:off x="317509" y="1510104"/>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0109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619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66315" y="116632"/>
            <a:ext cx="7622109"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新生児蘇生法のインストラクター</a:t>
            </a:r>
          </a:p>
        </p:txBody>
      </p:sp>
      <p:sp>
        <p:nvSpPr>
          <p:cNvPr id="7" name="コンテンツ プレースホルダー 2"/>
          <p:cNvSpPr txBox="1">
            <a:spLocks/>
          </p:cNvSpPr>
          <p:nvPr/>
        </p:nvSpPr>
        <p:spPr bwMode="auto">
          <a:xfrm>
            <a:off x="361360" y="1230247"/>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chemeClr val="tx1"/>
                </a:solidFill>
              </a:rPr>
              <a:t>CQ:</a:t>
            </a:r>
            <a:r>
              <a:rPr lang="ja-JP" altLang="en-US" sz="2400" dirty="0">
                <a:solidFill>
                  <a:schemeClr val="tx1"/>
                </a:solidFill>
              </a:rPr>
              <a:t>新生児蘇生法のインストラクターは訓練において学びを促す態度を示すことで研修効果を改善できるか？</a:t>
            </a:r>
            <a:endParaRPr lang="en-US" altLang="ja-JP" sz="2400" dirty="0">
              <a:solidFill>
                <a:schemeClr val="tx1"/>
              </a:solidFill>
            </a:endParaRPr>
          </a:p>
          <a:p>
            <a:pPr algn="l"/>
            <a:endParaRPr lang="en-US" altLang="ja-JP" sz="2400" dirty="0">
              <a:solidFill>
                <a:schemeClr val="tx1"/>
              </a:solidFill>
            </a:endParaRPr>
          </a:p>
          <a:p>
            <a:pPr algn="l"/>
            <a:r>
              <a:rPr lang="en-US" altLang="ja-JP" sz="2400" dirty="0">
                <a:solidFill>
                  <a:schemeClr val="tx1"/>
                </a:solidFill>
              </a:rPr>
              <a:t>P:</a:t>
            </a:r>
            <a:r>
              <a:rPr lang="ja-JP" altLang="en-US" sz="2400" dirty="0">
                <a:solidFill>
                  <a:schemeClr val="tx1"/>
                </a:solidFill>
              </a:rPr>
              <a:t>新生児蘇生法のインストラクター</a:t>
            </a:r>
            <a:endParaRPr lang="en-US" altLang="ja-JP" sz="2400" dirty="0">
              <a:solidFill>
                <a:schemeClr val="tx1"/>
              </a:solidFill>
            </a:endParaRPr>
          </a:p>
          <a:p>
            <a:pPr algn="l"/>
            <a:r>
              <a:rPr lang="en-US" altLang="ja-JP" sz="2400" dirty="0">
                <a:solidFill>
                  <a:schemeClr val="tx1"/>
                </a:solidFill>
              </a:rPr>
              <a:t>I:</a:t>
            </a:r>
            <a:r>
              <a:rPr lang="ja-JP" altLang="en-US" sz="2400" dirty="0">
                <a:solidFill>
                  <a:schemeClr val="tx1"/>
                </a:solidFill>
              </a:rPr>
              <a:t>訓練において学びを促す態度を示す事</a:t>
            </a:r>
            <a:endParaRPr lang="en-US" altLang="ja-JP" sz="2400" dirty="0">
              <a:solidFill>
                <a:schemeClr val="tx1"/>
              </a:solidFill>
            </a:endParaRPr>
          </a:p>
          <a:p>
            <a:pPr algn="l"/>
            <a:r>
              <a:rPr lang="en-US" altLang="ja-JP" sz="2400" dirty="0">
                <a:solidFill>
                  <a:schemeClr val="tx1"/>
                </a:solidFill>
              </a:rPr>
              <a:t>C:</a:t>
            </a:r>
            <a:r>
              <a:rPr lang="ja-JP" altLang="en-US" sz="2400" dirty="0">
                <a:solidFill>
                  <a:schemeClr val="tx1"/>
                </a:solidFill>
              </a:rPr>
              <a:t>一般的もしくは非特異的な訓練方法</a:t>
            </a:r>
            <a:endParaRPr lang="en-US" altLang="ja-JP" sz="2400" dirty="0">
              <a:solidFill>
                <a:schemeClr val="tx1"/>
              </a:solidFill>
            </a:endParaRPr>
          </a:p>
          <a:p>
            <a:pPr algn="l"/>
            <a:r>
              <a:rPr lang="en-US" altLang="ja-JP" sz="2400" dirty="0">
                <a:solidFill>
                  <a:schemeClr val="tx1"/>
                </a:solidFill>
              </a:rPr>
              <a:t>O:</a:t>
            </a:r>
            <a:r>
              <a:rPr lang="ja-JP" altLang="en-US" sz="2400" dirty="0">
                <a:solidFill>
                  <a:schemeClr val="tx1"/>
                </a:solidFill>
              </a:rPr>
              <a:t>予後の変化や全てのレベルでの教育や実践の改善</a:t>
            </a:r>
            <a:endParaRPr lang="en-US" altLang="ja-JP" sz="2400" dirty="0">
              <a:solidFill>
                <a:schemeClr val="tx1"/>
              </a:solidFill>
            </a:endParaRPr>
          </a:p>
          <a:p>
            <a:pPr algn="l"/>
            <a:endParaRPr lang="en-US" altLang="ja-JP" sz="2400" dirty="0">
              <a:solidFill>
                <a:schemeClr val="tx1"/>
              </a:solidFill>
            </a:endParaRPr>
          </a:p>
          <a:p>
            <a:pPr algn="l"/>
            <a:r>
              <a:rPr lang="ja-JP" altLang="en-US" sz="2400" dirty="0">
                <a:solidFill>
                  <a:schemeClr val="tx1"/>
                </a:solidFill>
              </a:rPr>
              <a:t>推奨と提案</a:t>
            </a:r>
            <a:endParaRPr lang="en-US" altLang="ja-JP" sz="2400" dirty="0">
              <a:solidFill>
                <a:schemeClr val="tx1"/>
              </a:solidFill>
            </a:endParaRPr>
          </a:p>
          <a:p>
            <a:pPr algn="l"/>
            <a:r>
              <a:rPr lang="ja-JP" altLang="en-US" sz="2400" dirty="0">
                <a:solidFill>
                  <a:schemeClr val="tx1"/>
                </a:solidFill>
              </a:rPr>
              <a:t>　蘇生法インストラクターの訓練には、客観的、構造化され、個々人を対象とした</a:t>
            </a:r>
            <a:r>
              <a:rPr lang="ja-JP" altLang="en-US" sz="2400" dirty="0">
                <a:solidFill>
                  <a:srgbClr val="FF0000"/>
                </a:solidFill>
              </a:rPr>
              <a:t>言葉もしくは文書による振り返り</a:t>
            </a:r>
            <a:r>
              <a:rPr lang="ja-JP" altLang="en-US" sz="2400" dirty="0">
                <a:solidFill>
                  <a:schemeClr val="tx1"/>
                </a:solidFill>
              </a:rPr>
              <a:t>をタイミング良く含むことを提案する</a:t>
            </a:r>
            <a:endParaRPr lang="en-US" altLang="ja-JP" sz="2400" dirty="0">
              <a:solidFill>
                <a:schemeClr val="tx1"/>
              </a:solidFill>
            </a:endParaRPr>
          </a:p>
        </p:txBody>
      </p:sp>
      <p:cxnSp>
        <p:nvCxnSpPr>
          <p:cNvPr id="8" name="直線コネクタ 7"/>
          <p:cNvCxnSpPr/>
          <p:nvPr/>
        </p:nvCxnSpPr>
        <p:spPr>
          <a:xfrm>
            <a:off x="356606" y="124111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56606" y="630932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767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66315" y="197768"/>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日本からの貢献と課題</a:t>
            </a:r>
          </a:p>
        </p:txBody>
      </p:sp>
      <p:cxnSp>
        <p:nvCxnSpPr>
          <p:cNvPr id="7" name="直線コネクタ 6"/>
          <p:cNvCxnSpPr/>
          <p:nvPr/>
        </p:nvCxnSpPr>
        <p:spPr>
          <a:xfrm>
            <a:off x="317509" y="1805469"/>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81332" y="592850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コンテンツ プレースホルダー 2"/>
          <p:cNvSpPr txBox="1">
            <a:spLocks/>
          </p:cNvSpPr>
          <p:nvPr/>
        </p:nvSpPr>
        <p:spPr bwMode="auto">
          <a:xfrm>
            <a:off x="433368" y="1988840"/>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chemeClr val="tx1"/>
                </a:solidFill>
              </a:rPr>
              <a:t>Part 7+ Neonatal Resuscitation </a:t>
            </a:r>
          </a:p>
          <a:p>
            <a:pPr algn="l"/>
            <a:r>
              <a:rPr lang="en-US" altLang="ja-JP" sz="2400" dirty="0">
                <a:solidFill>
                  <a:schemeClr val="tx1"/>
                </a:solidFill>
              </a:rPr>
              <a:t>2015</a:t>
            </a:r>
            <a:r>
              <a:rPr lang="ja-JP" altLang="en-US" sz="2400" dirty="0">
                <a:solidFill>
                  <a:schemeClr val="tx1"/>
                </a:solidFill>
              </a:rPr>
              <a:t>　</a:t>
            </a:r>
            <a:r>
              <a:rPr lang="en-US" altLang="ja-JP" sz="2400" dirty="0">
                <a:solidFill>
                  <a:schemeClr val="tx1"/>
                </a:solidFill>
              </a:rPr>
              <a:t>International Consensus on Cardiopulmonary </a:t>
            </a:r>
            <a:r>
              <a:rPr lang="en-US" altLang="ja-JP" sz="2400" dirty="0" err="1">
                <a:solidFill>
                  <a:schemeClr val="tx1"/>
                </a:solidFill>
              </a:rPr>
              <a:t>Ressuscitation</a:t>
            </a:r>
            <a:r>
              <a:rPr lang="en-US" altLang="ja-JP" sz="2400" dirty="0">
                <a:solidFill>
                  <a:schemeClr val="tx1"/>
                </a:solidFill>
              </a:rPr>
              <a:t> and Emergency Cardiovascular Care Science With Treatment Recommendation</a:t>
            </a:r>
          </a:p>
          <a:p>
            <a:pPr algn="l"/>
            <a:r>
              <a:rPr lang="en-US" altLang="ja-JP" sz="2400" dirty="0">
                <a:solidFill>
                  <a:schemeClr val="tx1"/>
                </a:solidFill>
              </a:rPr>
              <a:t>Circulation 2015;	132:S204-241</a:t>
            </a:r>
          </a:p>
          <a:p>
            <a:pPr algn="l"/>
            <a:endParaRPr lang="en-US" altLang="ja-JP" sz="2400" dirty="0">
              <a:solidFill>
                <a:schemeClr val="tx1"/>
              </a:solidFill>
            </a:endParaRPr>
          </a:p>
          <a:p>
            <a:pPr algn="l"/>
            <a:r>
              <a:rPr lang="ja-JP" altLang="en-US" sz="2400" dirty="0">
                <a:solidFill>
                  <a:schemeClr val="tx1"/>
                </a:solidFill>
              </a:rPr>
              <a:t>引用文献数　</a:t>
            </a:r>
            <a:r>
              <a:rPr lang="en-US" altLang="ja-JP" sz="2400" dirty="0">
                <a:solidFill>
                  <a:schemeClr val="tx1"/>
                </a:solidFill>
              </a:rPr>
              <a:t>284</a:t>
            </a:r>
          </a:p>
          <a:p>
            <a:pPr algn="l"/>
            <a:r>
              <a:rPr lang="ja-JP" altLang="en-US" sz="2400" dirty="0">
                <a:solidFill>
                  <a:schemeClr val="tx1"/>
                </a:solidFill>
              </a:rPr>
              <a:t>日本人筆頭　</a:t>
            </a:r>
            <a:r>
              <a:rPr lang="en-US" altLang="ja-JP" sz="2400" dirty="0">
                <a:solidFill>
                  <a:schemeClr val="tx1"/>
                </a:solidFill>
              </a:rPr>
              <a:t>4</a:t>
            </a:r>
            <a:r>
              <a:rPr lang="ja-JP" altLang="en-US" sz="2400" dirty="0">
                <a:solidFill>
                  <a:schemeClr val="tx1"/>
                </a:solidFill>
              </a:rPr>
              <a:t>編（小児科・新生児領域</a:t>
            </a:r>
            <a:r>
              <a:rPr lang="en-US" altLang="ja-JP" sz="2400" dirty="0">
                <a:solidFill>
                  <a:schemeClr val="tx1"/>
                </a:solidFill>
              </a:rPr>
              <a:t>:2</a:t>
            </a:r>
            <a:r>
              <a:rPr lang="ja-JP" altLang="en-US" sz="2400" dirty="0">
                <a:solidFill>
                  <a:schemeClr val="tx1"/>
                </a:solidFill>
              </a:rPr>
              <a:t>編）</a:t>
            </a:r>
            <a:endParaRPr lang="en-US" altLang="ja-JP" sz="2400" dirty="0">
              <a:solidFill>
                <a:schemeClr val="tx1"/>
              </a:solidFill>
            </a:endParaRPr>
          </a:p>
          <a:p>
            <a:pPr algn="l"/>
            <a:endParaRPr lang="en-US" altLang="ja-JP" sz="2400" dirty="0">
              <a:solidFill>
                <a:schemeClr val="tx1"/>
              </a:solidFill>
            </a:endParaRPr>
          </a:p>
        </p:txBody>
      </p:sp>
    </p:spTree>
    <p:extLst>
      <p:ext uri="{BB962C8B-B14F-4D97-AF65-F5344CB8AC3E}">
        <p14:creationId xmlns:p14="http://schemas.microsoft.com/office/powerpoint/2010/main" val="1302790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259632" y="1130161"/>
            <a:ext cx="584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1259635" y="321710"/>
            <a:ext cx="584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図 8" descr="水本.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05697"/>
            <a:ext cx="6684286" cy="2311335"/>
          </a:xfrm>
          <a:prstGeom prst="rect">
            <a:avLst/>
          </a:prstGeom>
        </p:spPr>
      </p:pic>
      <p:pic>
        <p:nvPicPr>
          <p:cNvPr id="10" name="図 9" descr="細野ADC1.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997" y="3829713"/>
            <a:ext cx="6751770" cy="2335591"/>
          </a:xfrm>
          <a:prstGeom prst="rect">
            <a:avLst/>
          </a:prstGeom>
        </p:spPr>
      </p:pic>
      <p:sp>
        <p:nvSpPr>
          <p:cNvPr id="2" name="正方形/長方形 1"/>
          <p:cNvSpPr/>
          <p:nvPr/>
        </p:nvSpPr>
        <p:spPr>
          <a:xfrm>
            <a:off x="1897977" y="404664"/>
            <a:ext cx="5328592" cy="646331"/>
          </a:xfrm>
          <a:prstGeom prst="rect">
            <a:avLst/>
          </a:prstGeom>
        </p:spPr>
        <p:txBody>
          <a:bodyPr wrap="square">
            <a:spAutoFit/>
          </a:bodyPr>
          <a:lstStyle/>
          <a:p>
            <a:r>
              <a:rPr lang="ja-JP" altLang="en-US" sz="3600" dirty="0"/>
              <a:t>日本からの貢献と課題</a:t>
            </a:r>
          </a:p>
        </p:txBody>
      </p:sp>
    </p:spTree>
    <p:extLst>
      <p:ext uri="{BB962C8B-B14F-4D97-AF65-F5344CB8AC3E}">
        <p14:creationId xmlns:p14="http://schemas.microsoft.com/office/powerpoint/2010/main" val="865697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811395" y="44624"/>
            <a:ext cx="77930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3600" dirty="0"/>
              <a:t>Know</a:t>
            </a:r>
            <a:r>
              <a:rPr lang="ja-JP" altLang="en-US" sz="3600" dirty="0"/>
              <a:t>ｌ</a:t>
            </a:r>
            <a:r>
              <a:rPr lang="en-US" altLang="ja-JP" sz="3600" dirty="0"/>
              <a:t>edge Gaps(</a:t>
            </a:r>
            <a:r>
              <a:rPr lang="ja-JP" altLang="en-US" sz="3600" dirty="0"/>
              <a:t>今後の課題）の活用</a:t>
            </a:r>
          </a:p>
        </p:txBody>
      </p:sp>
      <p:sp>
        <p:nvSpPr>
          <p:cNvPr id="7" name="コンテンツ プレースホルダー 2"/>
          <p:cNvSpPr txBox="1">
            <a:spLocks/>
          </p:cNvSpPr>
          <p:nvPr/>
        </p:nvSpPr>
        <p:spPr bwMode="auto">
          <a:xfrm>
            <a:off x="1331640" y="1556792"/>
            <a:ext cx="677909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rgbClr val="000000"/>
                </a:solidFill>
              </a:rPr>
              <a:t>CQ</a:t>
            </a:r>
          </a:p>
          <a:p>
            <a:pPr algn="l"/>
            <a:endParaRPr lang="en-US" altLang="ja-JP" sz="2400" dirty="0">
              <a:solidFill>
                <a:srgbClr val="000000"/>
              </a:solidFill>
            </a:endParaRPr>
          </a:p>
          <a:p>
            <a:pPr algn="l"/>
            <a:r>
              <a:rPr lang="ja-JP" altLang="en-US" sz="2400" dirty="0">
                <a:solidFill>
                  <a:srgbClr val="000000"/>
                </a:solidFill>
              </a:rPr>
              <a:t>推奨と提案</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エビデンスの評価に関する科学的コンセンサス</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推奨と課題</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患者にとっての価値と</a:t>
            </a:r>
            <a:r>
              <a:rPr lang="en-US" altLang="ja-JP" sz="2400" dirty="0">
                <a:solidFill>
                  <a:srgbClr val="000000"/>
                </a:solidFill>
              </a:rPr>
              <a:t>ILCOR</a:t>
            </a:r>
            <a:r>
              <a:rPr lang="ja-JP" altLang="en-US" sz="2400" dirty="0">
                <a:solidFill>
                  <a:srgbClr val="000000"/>
                </a:solidFill>
              </a:rPr>
              <a:t>の見解</a:t>
            </a:r>
            <a:endParaRPr lang="en-US" altLang="ja-JP" sz="2400" dirty="0">
              <a:solidFill>
                <a:srgbClr val="000000"/>
              </a:solidFill>
            </a:endParaRPr>
          </a:p>
          <a:p>
            <a:pPr algn="l"/>
            <a:endParaRPr lang="en-US" altLang="ja-JP" sz="2400" dirty="0">
              <a:solidFill>
                <a:srgbClr val="000000"/>
              </a:solidFill>
            </a:endParaRPr>
          </a:p>
          <a:p>
            <a:pPr algn="l"/>
            <a:r>
              <a:rPr lang="en-US" altLang="ja-JP" sz="2400" dirty="0">
                <a:solidFill>
                  <a:srgbClr val="000000"/>
                </a:solidFill>
              </a:rPr>
              <a:t>Knowledge Gaps (</a:t>
            </a:r>
            <a:r>
              <a:rPr lang="ja-JP" altLang="en-US" sz="2400" dirty="0">
                <a:solidFill>
                  <a:srgbClr val="000000"/>
                </a:solidFill>
              </a:rPr>
              <a:t>今後の課題）</a:t>
            </a:r>
          </a:p>
        </p:txBody>
      </p:sp>
      <p:cxnSp>
        <p:nvCxnSpPr>
          <p:cNvPr id="8" name="直線コネクタ 7"/>
          <p:cNvCxnSpPr/>
          <p:nvPr/>
        </p:nvCxnSpPr>
        <p:spPr>
          <a:xfrm>
            <a:off x="921753" y="1018291"/>
            <a:ext cx="74290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921753" y="290175"/>
            <a:ext cx="74290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043608" y="1556792"/>
            <a:ext cx="72728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1043608" y="6453336"/>
            <a:ext cx="72728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374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667379" y="-18256"/>
            <a:ext cx="77930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指導のポイント</a:t>
            </a:r>
          </a:p>
        </p:txBody>
      </p:sp>
      <p:sp>
        <p:nvSpPr>
          <p:cNvPr id="7" name="コンテンツ プレースホルダー 2"/>
          <p:cNvSpPr txBox="1">
            <a:spLocks/>
          </p:cNvSpPr>
          <p:nvPr/>
        </p:nvSpPr>
        <p:spPr bwMode="auto">
          <a:xfrm>
            <a:off x="322263" y="157066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342900" indent="-342900" algn="l">
              <a:buFont typeface="Arial"/>
              <a:buChar char="•"/>
            </a:pPr>
            <a:r>
              <a:rPr lang="ja-JP" altLang="en-US" sz="2400" dirty="0">
                <a:solidFill>
                  <a:srgbClr val="000000"/>
                </a:solidFill>
              </a:rPr>
              <a:t>人工呼吸を遅滞なく開始し、常に人工呼吸が効果的に行われているかを確認し、評価の際も人工呼吸を中断しない</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a:p>
            <a:pPr marL="342900" indent="-342900" algn="l">
              <a:buFont typeface="Arial"/>
              <a:buChar char="•"/>
            </a:pPr>
            <a:r>
              <a:rPr lang="ja-JP" altLang="en-US" sz="2400" dirty="0">
                <a:solidFill>
                  <a:srgbClr val="000000"/>
                </a:solidFill>
              </a:rPr>
              <a:t>保温（低体温）の重要性と</a:t>
            </a:r>
            <a:r>
              <a:rPr lang="en-US" altLang="ja-JP" sz="2400" dirty="0">
                <a:solidFill>
                  <a:srgbClr val="000000"/>
                </a:solidFill>
              </a:rPr>
              <a:t>NICU</a:t>
            </a:r>
            <a:r>
              <a:rPr lang="ja-JP" altLang="en-US" sz="2400" dirty="0">
                <a:solidFill>
                  <a:srgbClr val="000000"/>
                </a:solidFill>
              </a:rPr>
              <a:t>または新生児室入室時の体温の記録</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a:p>
            <a:pPr marL="342900" indent="-342900" algn="l">
              <a:buFont typeface="Arial"/>
              <a:buChar char="•"/>
            </a:pPr>
            <a:r>
              <a:rPr lang="ja-JP" altLang="en-US" sz="2400" dirty="0">
                <a:solidFill>
                  <a:srgbClr val="000000"/>
                </a:solidFill>
              </a:rPr>
              <a:t>人工呼吸開始時は空気を用いるが胸骨圧迫との連動では酸素を使用する</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a:p>
            <a:pPr marL="342900" indent="-342900" algn="l">
              <a:buFont typeface="Arial"/>
              <a:buChar char="•"/>
            </a:pPr>
            <a:r>
              <a:rPr lang="ja-JP" altLang="en-US" sz="2400" dirty="0">
                <a:solidFill>
                  <a:srgbClr val="000000"/>
                </a:solidFill>
              </a:rPr>
              <a:t>救命のアルゴリズムでは心拍が介入の分岐となる。正確な心拍の評価には心電図が有用である。酸素化の評価も重要なので</a:t>
            </a:r>
            <a:r>
              <a:rPr lang="en-US" altLang="ja-JP" sz="2400" dirty="0">
                <a:solidFill>
                  <a:srgbClr val="000000"/>
                </a:solidFill>
              </a:rPr>
              <a:t>SpO2</a:t>
            </a:r>
            <a:r>
              <a:rPr lang="ja-JP" altLang="en-US" sz="2400" dirty="0">
                <a:solidFill>
                  <a:srgbClr val="000000"/>
                </a:solidFill>
              </a:rPr>
              <a:t>モニターに代わる物ではない。</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p:txBody>
      </p:sp>
      <p:cxnSp>
        <p:nvCxnSpPr>
          <p:cNvPr id="8" name="直線コネクタ 7"/>
          <p:cNvCxnSpPr/>
          <p:nvPr/>
        </p:nvCxnSpPr>
        <p:spPr>
          <a:xfrm>
            <a:off x="187326" y="155964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82572" y="645265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2267744" y="916756"/>
            <a:ext cx="45923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267744" y="188640"/>
            <a:ext cx="45923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83736" y="188640"/>
            <a:ext cx="7260672" cy="646331"/>
          </a:xfrm>
          <a:prstGeom prst="rect">
            <a:avLst/>
          </a:prstGeom>
        </p:spPr>
        <p:txBody>
          <a:bodyPr wrap="none">
            <a:spAutoFit/>
          </a:bodyPr>
          <a:lstStyle/>
          <a:p>
            <a:r>
              <a:rPr lang="en-US" altLang="ja-JP" sz="3600" dirty="0"/>
              <a:t>PICO</a:t>
            </a:r>
            <a:r>
              <a:rPr lang="ja-JP" altLang="en-US" sz="3600" dirty="0"/>
              <a:t>による課題と</a:t>
            </a:r>
            <a:r>
              <a:rPr lang="en-US" altLang="ja-JP" sz="3600" dirty="0"/>
              <a:t>2015</a:t>
            </a:r>
            <a:r>
              <a:rPr lang="ja-JP" altLang="en-US" sz="3600" dirty="0"/>
              <a:t>での採択状況</a:t>
            </a:r>
          </a:p>
        </p:txBody>
      </p:sp>
      <p:graphicFrame>
        <p:nvGraphicFramePr>
          <p:cNvPr id="5" name="表 4"/>
          <p:cNvGraphicFramePr>
            <a:graphicFrameLocks noGrp="1"/>
          </p:cNvGraphicFramePr>
          <p:nvPr>
            <p:extLst>
              <p:ext uri="{D42A27DB-BD31-4B8C-83A1-F6EECF244321}">
                <p14:modId xmlns:p14="http://schemas.microsoft.com/office/powerpoint/2010/main" val="3202245093"/>
              </p:ext>
            </p:extLst>
          </p:nvPr>
        </p:nvGraphicFramePr>
        <p:xfrm>
          <a:off x="323528" y="1124744"/>
          <a:ext cx="8500534" cy="5043521"/>
        </p:xfrm>
        <a:graphic>
          <a:graphicData uri="http://schemas.openxmlformats.org/drawingml/2006/table">
            <a:tbl>
              <a:tblPr/>
              <a:tblGrid>
                <a:gridCol w="430148">
                  <a:extLst>
                    <a:ext uri="{9D8B030D-6E8A-4147-A177-3AD203B41FA5}">
                      <a16:colId xmlns:a16="http://schemas.microsoft.com/office/drawing/2014/main" val="20000"/>
                    </a:ext>
                  </a:extLst>
                </a:gridCol>
                <a:gridCol w="6493178">
                  <a:extLst>
                    <a:ext uri="{9D8B030D-6E8A-4147-A177-3AD203B41FA5}">
                      <a16:colId xmlns:a16="http://schemas.microsoft.com/office/drawing/2014/main" val="20001"/>
                    </a:ext>
                  </a:extLst>
                </a:gridCol>
                <a:gridCol w="1577208">
                  <a:extLst>
                    <a:ext uri="{9D8B030D-6E8A-4147-A177-3AD203B41FA5}">
                      <a16:colId xmlns:a16="http://schemas.microsoft.com/office/drawing/2014/main" val="20002"/>
                    </a:ext>
                  </a:extLst>
                </a:gridCol>
              </a:tblGrid>
              <a:tr h="321734">
                <a:tc>
                  <a:txBody>
                    <a:bodyPr/>
                    <a:lstStyle/>
                    <a:p>
                      <a:pPr algn="l" fontAlgn="t"/>
                      <a:r>
                        <a:rPr lang="ja-JP" altLang="en-US" sz="2400" b="0" i="0" u="none" strike="noStrike" dirty="0">
                          <a:solidFill>
                            <a:srgbClr val="000000"/>
                          </a:solidFill>
                          <a:effectLst/>
                          <a:latin typeface="ＭＳ Ｐゴシック"/>
                        </a:rPr>
                        <a:t>　</a:t>
                      </a:r>
                    </a:p>
                  </a:txBody>
                  <a:tcPr marL="12700" marR="12700" marT="1270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2400" b="0" i="0" u="none" strike="noStrike" dirty="0">
                          <a:solidFill>
                            <a:srgbClr val="000000"/>
                          </a:solidFill>
                          <a:effectLst/>
                          <a:latin typeface="ＭＳ Ｐゴシック"/>
                        </a:rPr>
                        <a:t>PICO</a:t>
                      </a:r>
                      <a:r>
                        <a:rPr lang="ja-JP" altLang="en-US" sz="2400" b="0" i="0" u="none" strike="noStrike" dirty="0">
                          <a:solidFill>
                            <a:srgbClr val="000000"/>
                          </a:solidFill>
                          <a:effectLst/>
                          <a:latin typeface="ＭＳ Ｐゴシック"/>
                        </a:rPr>
                        <a:t>課題</a:t>
                      </a:r>
                    </a:p>
                  </a:txBody>
                  <a:tcPr marL="12700" marR="12700" marT="1270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2400" b="0" i="0" u="none" strike="noStrike">
                          <a:solidFill>
                            <a:srgbClr val="000000"/>
                          </a:solidFill>
                          <a:effectLst/>
                          <a:latin typeface="ＭＳ Ｐゴシック"/>
                        </a:rPr>
                        <a:t>採択の有無</a:t>
                      </a:r>
                    </a:p>
                  </a:txBody>
                  <a:tcPr marL="12700" marR="12700" marT="1270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5649">
                <a:tc>
                  <a:txBody>
                    <a:bodyPr/>
                    <a:lstStyle/>
                    <a:p>
                      <a:pPr algn="r" fontAlgn="t"/>
                      <a:r>
                        <a:rPr lang="en-US" altLang="ja-JP" sz="2400" b="0" i="0" u="none" strike="noStrike" dirty="0">
                          <a:solidFill>
                            <a:srgbClr val="000000"/>
                          </a:solidFill>
                          <a:effectLst/>
                          <a:latin typeface="ＭＳ Ｐゴシック"/>
                        </a:rPr>
                        <a:t>11</a:t>
                      </a:r>
                    </a:p>
                  </a:txBody>
                  <a:tcPr marL="12700" marR="12700" marT="1270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2400" b="0" i="0" u="none" strike="noStrike" dirty="0">
                          <a:solidFill>
                            <a:srgbClr val="000000"/>
                          </a:solidFill>
                          <a:effectLst/>
                          <a:latin typeface="ＭＳ Ｐゴシック"/>
                        </a:rPr>
                        <a:t>分娩室における</a:t>
                      </a:r>
                      <a:r>
                        <a:rPr lang="en-US" altLang="ja-JP" sz="2400" b="0" i="0" u="none" strike="noStrike" dirty="0">
                          <a:solidFill>
                            <a:srgbClr val="000000"/>
                          </a:solidFill>
                          <a:effectLst/>
                          <a:latin typeface="ＭＳ Ｐゴシック"/>
                        </a:rPr>
                        <a:t>PEEP</a:t>
                      </a:r>
                      <a:r>
                        <a:rPr lang="ja-JP" altLang="en-US" sz="2400" b="0" i="0" u="none" strike="noStrike" dirty="0">
                          <a:solidFill>
                            <a:srgbClr val="000000"/>
                          </a:solidFill>
                          <a:effectLst/>
                          <a:latin typeface="ＭＳ Ｐゴシック"/>
                        </a:rPr>
                        <a:t>の有無の比較</a:t>
                      </a:r>
                    </a:p>
                  </a:txBody>
                  <a:tcPr marL="12700" marR="12700" marT="1270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2400" b="0" i="0" u="none" strike="noStrike">
                          <a:solidFill>
                            <a:srgbClr val="000000"/>
                          </a:solidFill>
                          <a:effectLst/>
                          <a:latin typeface="ＭＳ Ｐゴシック"/>
                        </a:rPr>
                        <a:t>新たな採用</a:t>
                      </a:r>
                    </a:p>
                  </a:txBody>
                  <a:tcPr marL="12700" marR="12700" marT="12700"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35649">
                <a:tc>
                  <a:txBody>
                    <a:bodyPr/>
                    <a:lstStyle/>
                    <a:p>
                      <a:pPr algn="r" fontAlgn="t"/>
                      <a:r>
                        <a:rPr lang="en-US" altLang="ja-JP" sz="2400" b="0" i="0" u="none" strike="noStrike">
                          <a:solidFill>
                            <a:srgbClr val="000000"/>
                          </a:solidFill>
                          <a:effectLst/>
                          <a:latin typeface="ＭＳ Ｐゴシック"/>
                        </a:rPr>
                        <a:t>12</a:t>
                      </a:r>
                    </a:p>
                  </a:txBody>
                  <a:tcPr marL="12700" marR="12700" marT="12700" marB="0">
                    <a:lnL>
                      <a:noFill/>
                    </a:lnL>
                    <a:lnR>
                      <a:noFill/>
                    </a:lnR>
                    <a:lnT>
                      <a:noFill/>
                    </a:lnT>
                    <a:lnB>
                      <a:noFill/>
                    </a:lnB>
                  </a:tcPr>
                </a:tc>
                <a:tc>
                  <a:txBody>
                    <a:bodyPr/>
                    <a:lstStyle/>
                    <a:p>
                      <a:pPr algn="l" fontAlgn="t"/>
                      <a:r>
                        <a:rPr lang="en-US" altLang="ja-JP" sz="2400" b="0" i="0" u="none" strike="noStrike" dirty="0">
                          <a:solidFill>
                            <a:srgbClr val="A6A6A6"/>
                          </a:solidFill>
                          <a:effectLst/>
                          <a:latin typeface="ＭＳ Ｐゴシック"/>
                        </a:rPr>
                        <a:t>T </a:t>
                      </a:r>
                      <a:r>
                        <a:rPr lang="ja-JP" altLang="en-US" sz="2400" b="0" i="0" u="none" strike="noStrike" dirty="0">
                          <a:solidFill>
                            <a:srgbClr val="A6A6A6"/>
                          </a:solidFill>
                          <a:effectLst/>
                          <a:latin typeface="ＭＳ Ｐゴシック"/>
                        </a:rPr>
                        <a:t>ピース蘇生器と自己膨張式バッグの比較</a:t>
                      </a:r>
                    </a:p>
                  </a:txBody>
                  <a:tcPr marL="12700" marR="12700" marT="12700" marB="0">
                    <a:lnL>
                      <a:noFill/>
                    </a:lnL>
                    <a:lnR>
                      <a:noFill/>
                    </a:lnR>
                    <a:lnT>
                      <a:noFill/>
                    </a:lnT>
                    <a:lnB>
                      <a:noFill/>
                    </a:lnB>
                  </a:tcPr>
                </a:tc>
                <a:tc>
                  <a:txBody>
                    <a:bodyPr/>
                    <a:lstStyle/>
                    <a:p>
                      <a:pPr algn="l" fontAlgn="t"/>
                      <a:r>
                        <a:rPr lang="ja-JP" altLang="en-US" sz="2400" b="0" i="0" u="none" strike="noStrike">
                          <a:solidFill>
                            <a:srgbClr val="000000"/>
                          </a:solidFill>
                          <a:effectLst/>
                          <a:latin typeface="ＭＳ Ｐゴシック"/>
                        </a:rPr>
                        <a:t>保留</a:t>
                      </a:r>
                    </a:p>
                  </a:txBody>
                  <a:tcPr marL="12700" marR="12700" marT="12700" marB="0">
                    <a:lnL>
                      <a:noFill/>
                    </a:lnL>
                    <a:lnR>
                      <a:noFill/>
                    </a:lnR>
                    <a:lnT>
                      <a:noFill/>
                    </a:lnT>
                    <a:lnB>
                      <a:noFill/>
                    </a:lnB>
                  </a:tcPr>
                </a:tc>
                <a:extLst>
                  <a:ext uri="{0D108BD9-81ED-4DB2-BD59-A6C34878D82A}">
                    <a16:rowId xmlns:a16="http://schemas.microsoft.com/office/drawing/2014/main" val="10002"/>
                  </a:ext>
                </a:extLst>
              </a:tr>
              <a:tr h="435649">
                <a:tc>
                  <a:txBody>
                    <a:bodyPr/>
                    <a:lstStyle/>
                    <a:p>
                      <a:pPr algn="r" fontAlgn="t"/>
                      <a:r>
                        <a:rPr lang="en-US" altLang="ja-JP" sz="2400" b="0" i="0" u="none" strike="noStrike">
                          <a:solidFill>
                            <a:srgbClr val="000000"/>
                          </a:solidFill>
                          <a:effectLst/>
                          <a:latin typeface="ＭＳ Ｐゴシック"/>
                        </a:rPr>
                        <a:t>13</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活気のない羊水混濁の児に対する気管内吸引の有無の比較</a:t>
                      </a:r>
                    </a:p>
                  </a:txBody>
                  <a:tcPr marL="12700" marR="12700" marT="12700" marB="0">
                    <a:lnL>
                      <a:noFill/>
                    </a:lnL>
                    <a:lnR>
                      <a:noFill/>
                    </a:lnR>
                    <a:lnT>
                      <a:noFill/>
                    </a:lnT>
                    <a:lnB>
                      <a:noFill/>
                    </a:lnB>
                  </a:tcPr>
                </a:tc>
                <a:tc>
                  <a:txBody>
                    <a:bodyPr/>
                    <a:lstStyle/>
                    <a:p>
                      <a:pPr algn="l" fontAlgn="t"/>
                      <a:r>
                        <a:rPr lang="ja-JP" altLang="en-US" sz="2400" b="0" i="0" u="none" strike="noStrike">
                          <a:solidFill>
                            <a:srgbClr val="000000"/>
                          </a:solidFill>
                          <a:effectLst/>
                          <a:latin typeface="ＭＳ Ｐゴシック"/>
                        </a:rPr>
                        <a:t>現行通り</a:t>
                      </a:r>
                    </a:p>
                  </a:txBody>
                  <a:tcPr marL="12700" marR="12700" marT="12700" marB="0">
                    <a:lnL>
                      <a:noFill/>
                    </a:lnL>
                    <a:lnR>
                      <a:noFill/>
                    </a:lnR>
                    <a:lnT>
                      <a:noFill/>
                    </a:lnT>
                    <a:lnB>
                      <a:noFill/>
                    </a:lnB>
                  </a:tcPr>
                </a:tc>
                <a:extLst>
                  <a:ext uri="{0D108BD9-81ED-4DB2-BD59-A6C34878D82A}">
                    <a16:rowId xmlns:a16="http://schemas.microsoft.com/office/drawing/2014/main" val="10003"/>
                  </a:ext>
                </a:extLst>
              </a:tr>
              <a:tr h="435649">
                <a:tc>
                  <a:txBody>
                    <a:bodyPr/>
                    <a:lstStyle/>
                    <a:p>
                      <a:pPr algn="r" fontAlgn="t"/>
                      <a:r>
                        <a:rPr lang="en-US" altLang="ja-JP" sz="2400" b="0" i="0" u="none" strike="noStrike">
                          <a:solidFill>
                            <a:srgbClr val="000000"/>
                          </a:solidFill>
                          <a:effectLst/>
                          <a:latin typeface="ＭＳ Ｐゴシック"/>
                        </a:rPr>
                        <a:t>14</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蘇生中の早産児における酸素投与</a:t>
                      </a:r>
                    </a:p>
                  </a:txBody>
                  <a:tcPr marL="12700" marR="12700" marT="12700" marB="0">
                    <a:lnL>
                      <a:noFill/>
                    </a:lnL>
                    <a:lnR>
                      <a:noFill/>
                    </a:lnR>
                    <a:lnT>
                      <a:noFill/>
                    </a:lnT>
                    <a:lnB>
                      <a:noFill/>
                    </a:lnB>
                  </a:tcPr>
                </a:tc>
                <a:tc>
                  <a:txBody>
                    <a:bodyPr/>
                    <a:lstStyle/>
                    <a:p>
                      <a:pPr algn="l" fontAlgn="t"/>
                      <a:r>
                        <a:rPr lang="ja-JP" altLang="en-US" sz="2400" b="0" i="0" u="none" strike="noStrike">
                          <a:solidFill>
                            <a:srgbClr val="000000"/>
                          </a:solidFill>
                          <a:effectLst/>
                          <a:latin typeface="ＭＳ Ｐゴシック"/>
                        </a:rPr>
                        <a:t>新たな採用</a:t>
                      </a:r>
                    </a:p>
                  </a:txBody>
                  <a:tcPr marL="12700" marR="12700" marT="12700" marB="0">
                    <a:lnL>
                      <a:noFill/>
                    </a:lnL>
                    <a:lnR>
                      <a:noFill/>
                    </a:lnR>
                    <a:lnT>
                      <a:noFill/>
                    </a:lnT>
                    <a:lnB>
                      <a:noFill/>
                    </a:lnB>
                  </a:tcPr>
                </a:tc>
                <a:extLst>
                  <a:ext uri="{0D108BD9-81ED-4DB2-BD59-A6C34878D82A}">
                    <a16:rowId xmlns:a16="http://schemas.microsoft.com/office/drawing/2014/main" val="10004"/>
                  </a:ext>
                </a:extLst>
              </a:tr>
              <a:tr h="435649">
                <a:tc>
                  <a:txBody>
                    <a:bodyPr/>
                    <a:lstStyle/>
                    <a:p>
                      <a:pPr algn="r" fontAlgn="t"/>
                      <a:r>
                        <a:rPr lang="en-US" altLang="ja-JP" sz="2400" b="0" i="0" u="none" strike="noStrike">
                          <a:solidFill>
                            <a:srgbClr val="000000"/>
                          </a:solidFill>
                          <a:effectLst/>
                          <a:latin typeface="ＭＳ Ｐゴシック"/>
                        </a:rPr>
                        <a:t>15</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胸骨圧迫における</a:t>
                      </a:r>
                      <a:r>
                        <a:rPr lang="en-US" altLang="ja-JP" sz="2400" b="0" i="0" u="none" strike="noStrike" dirty="0">
                          <a:solidFill>
                            <a:srgbClr val="000000"/>
                          </a:solidFill>
                          <a:effectLst/>
                          <a:latin typeface="ＭＳ Ｐゴシック"/>
                        </a:rPr>
                        <a:t>2</a:t>
                      </a:r>
                      <a:r>
                        <a:rPr lang="ja-JP" altLang="en-US" sz="2400" b="0" i="0" u="none" strike="noStrike" dirty="0">
                          <a:solidFill>
                            <a:srgbClr val="000000"/>
                          </a:solidFill>
                          <a:effectLst/>
                          <a:latin typeface="ＭＳ Ｐゴシック"/>
                        </a:rPr>
                        <a:t>本指法</a:t>
                      </a:r>
                      <a:r>
                        <a:rPr lang="en-US" altLang="ja-JP" sz="2400" b="0" i="0" u="none" strike="noStrike" dirty="0">
                          <a:solidFill>
                            <a:srgbClr val="000000"/>
                          </a:solidFill>
                          <a:effectLst/>
                          <a:latin typeface="ＭＳ Ｐゴシック"/>
                        </a:rPr>
                        <a:t>vs.</a:t>
                      </a:r>
                      <a:r>
                        <a:rPr lang="ja-JP" altLang="en-US" sz="2400" b="0" i="0" u="none" strike="noStrike" dirty="0">
                          <a:solidFill>
                            <a:srgbClr val="000000"/>
                          </a:solidFill>
                          <a:effectLst/>
                          <a:latin typeface="ＭＳ Ｐゴシック"/>
                        </a:rPr>
                        <a:t>両母指法</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現行通り</a:t>
                      </a:r>
                    </a:p>
                  </a:txBody>
                  <a:tcPr marL="12700" marR="12700" marT="12700" marB="0">
                    <a:lnL>
                      <a:noFill/>
                    </a:lnL>
                    <a:lnR>
                      <a:noFill/>
                    </a:lnR>
                    <a:lnT>
                      <a:noFill/>
                    </a:lnT>
                    <a:lnB>
                      <a:noFill/>
                    </a:lnB>
                  </a:tcPr>
                </a:tc>
                <a:extLst>
                  <a:ext uri="{0D108BD9-81ED-4DB2-BD59-A6C34878D82A}">
                    <a16:rowId xmlns:a16="http://schemas.microsoft.com/office/drawing/2014/main" val="10005"/>
                  </a:ext>
                </a:extLst>
              </a:tr>
              <a:tr h="435649">
                <a:tc>
                  <a:txBody>
                    <a:bodyPr/>
                    <a:lstStyle/>
                    <a:p>
                      <a:pPr algn="r" fontAlgn="t"/>
                      <a:r>
                        <a:rPr lang="en-US" altLang="ja-JP" sz="2400" b="0" i="0" u="none" strike="noStrike">
                          <a:solidFill>
                            <a:srgbClr val="000000"/>
                          </a:solidFill>
                          <a:effectLst/>
                          <a:latin typeface="ＭＳ Ｐゴシック"/>
                        </a:rPr>
                        <a:t>16</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胸骨圧迫と人工呼吸の適切な比</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現行通り</a:t>
                      </a:r>
                    </a:p>
                  </a:txBody>
                  <a:tcPr marL="12700" marR="12700" marT="12700" marB="0">
                    <a:lnL>
                      <a:noFill/>
                    </a:lnL>
                    <a:lnR>
                      <a:noFill/>
                    </a:lnR>
                    <a:lnT>
                      <a:noFill/>
                    </a:lnT>
                    <a:lnB>
                      <a:noFill/>
                    </a:lnB>
                  </a:tcPr>
                </a:tc>
                <a:extLst>
                  <a:ext uri="{0D108BD9-81ED-4DB2-BD59-A6C34878D82A}">
                    <a16:rowId xmlns:a16="http://schemas.microsoft.com/office/drawing/2014/main" val="10006"/>
                  </a:ext>
                </a:extLst>
              </a:tr>
              <a:tr h="435649">
                <a:tc>
                  <a:txBody>
                    <a:bodyPr/>
                    <a:lstStyle/>
                    <a:p>
                      <a:pPr algn="r" fontAlgn="t"/>
                      <a:r>
                        <a:rPr lang="en-US" altLang="ja-JP" sz="2400" b="0" i="0" u="none" strike="noStrike">
                          <a:solidFill>
                            <a:srgbClr val="000000"/>
                          </a:solidFill>
                          <a:effectLst/>
                          <a:latin typeface="ＭＳ Ｐゴシック"/>
                        </a:rPr>
                        <a:t>17</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胸骨圧迫中の酸素濃度</a:t>
                      </a:r>
                    </a:p>
                  </a:txBody>
                  <a:tcPr marL="12700" marR="12700" marT="12700" marB="0">
                    <a:lnL>
                      <a:noFill/>
                    </a:lnL>
                    <a:lnR>
                      <a:noFill/>
                    </a:lnR>
                    <a:lnT>
                      <a:noFill/>
                    </a:lnT>
                    <a:lnB>
                      <a:noFill/>
                    </a:lnB>
                  </a:tcPr>
                </a:tc>
                <a:tc>
                  <a:txBody>
                    <a:bodyPr/>
                    <a:lstStyle/>
                    <a:p>
                      <a:pPr algn="l" fontAlgn="t"/>
                      <a:r>
                        <a:rPr lang="ja-JP" altLang="en-US" sz="2400" b="0" i="0" u="none" strike="noStrike">
                          <a:solidFill>
                            <a:srgbClr val="000000"/>
                          </a:solidFill>
                          <a:effectLst/>
                          <a:latin typeface="ＭＳ Ｐゴシック"/>
                        </a:rPr>
                        <a:t>新たな採用</a:t>
                      </a:r>
                    </a:p>
                  </a:txBody>
                  <a:tcPr marL="12700" marR="12700" marT="12700" marB="0">
                    <a:lnL>
                      <a:noFill/>
                    </a:lnL>
                    <a:lnR>
                      <a:noFill/>
                    </a:lnR>
                    <a:lnT>
                      <a:noFill/>
                    </a:lnT>
                    <a:lnB>
                      <a:noFill/>
                    </a:lnB>
                  </a:tcPr>
                </a:tc>
                <a:extLst>
                  <a:ext uri="{0D108BD9-81ED-4DB2-BD59-A6C34878D82A}">
                    <a16:rowId xmlns:a16="http://schemas.microsoft.com/office/drawing/2014/main" val="10007"/>
                  </a:ext>
                </a:extLst>
              </a:tr>
              <a:tr h="435649">
                <a:tc>
                  <a:txBody>
                    <a:bodyPr/>
                    <a:lstStyle/>
                    <a:p>
                      <a:pPr algn="r" fontAlgn="t"/>
                      <a:r>
                        <a:rPr lang="en-US" altLang="ja-JP" sz="2400" b="0" i="0" u="none" strike="noStrike">
                          <a:solidFill>
                            <a:srgbClr val="000000"/>
                          </a:solidFill>
                          <a:effectLst/>
                          <a:latin typeface="ＭＳ Ｐゴシック"/>
                        </a:rPr>
                        <a:t>18</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ラリンゲアルマスク</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新たな採用</a:t>
                      </a:r>
                    </a:p>
                  </a:txBody>
                  <a:tcPr marL="12700" marR="12700" marT="12700" marB="0">
                    <a:lnL>
                      <a:noFill/>
                    </a:lnL>
                    <a:lnR>
                      <a:noFill/>
                    </a:lnR>
                    <a:lnT>
                      <a:noFill/>
                    </a:lnT>
                    <a:lnB>
                      <a:noFill/>
                    </a:lnB>
                  </a:tcPr>
                </a:tc>
                <a:extLst>
                  <a:ext uri="{0D108BD9-81ED-4DB2-BD59-A6C34878D82A}">
                    <a16:rowId xmlns:a16="http://schemas.microsoft.com/office/drawing/2014/main" val="10008"/>
                  </a:ext>
                </a:extLst>
              </a:tr>
              <a:tr h="435649">
                <a:tc>
                  <a:txBody>
                    <a:bodyPr/>
                    <a:lstStyle/>
                    <a:p>
                      <a:pPr algn="r" fontAlgn="t"/>
                      <a:r>
                        <a:rPr lang="en-US" altLang="ja-JP" sz="2400" b="0" i="0" u="none" strike="noStrike">
                          <a:solidFill>
                            <a:srgbClr val="000000"/>
                          </a:solidFill>
                          <a:effectLst/>
                          <a:latin typeface="ＭＳ Ｐゴシック"/>
                        </a:rPr>
                        <a:t>19</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A6A6A6"/>
                          </a:solidFill>
                          <a:effectLst/>
                          <a:latin typeface="ＭＳ Ｐゴシック"/>
                        </a:rPr>
                        <a:t>陽圧人工呼吸中の呼吸機能評価のための機器</a:t>
                      </a:r>
                    </a:p>
                  </a:txBody>
                  <a:tcPr marL="12700" marR="12700" marT="12700" marB="0">
                    <a:lnL>
                      <a:noFill/>
                    </a:lnL>
                    <a:lnR>
                      <a:noFill/>
                    </a:lnR>
                    <a:lnT>
                      <a:noFill/>
                    </a:lnT>
                    <a:lnB>
                      <a:noFill/>
                    </a:lnB>
                  </a:tcPr>
                </a:tc>
                <a:tc>
                  <a:txBody>
                    <a:bodyPr/>
                    <a:lstStyle/>
                    <a:p>
                      <a:pPr algn="l" fontAlgn="t"/>
                      <a:r>
                        <a:rPr lang="ja-JP" altLang="en-US" sz="2400" b="0" i="0" u="none" strike="noStrike" dirty="0">
                          <a:solidFill>
                            <a:srgbClr val="000000"/>
                          </a:solidFill>
                          <a:effectLst/>
                          <a:latin typeface="ＭＳ Ｐゴシック"/>
                        </a:rPr>
                        <a:t>保留</a:t>
                      </a:r>
                    </a:p>
                  </a:txBody>
                  <a:tcPr marL="12700" marR="12700" marT="12700" marB="0">
                    <a:lnL>
                      <a:noFill/>
                    </a:lnL>
                    <a:lnR>
                      <a:noFill/>
                    </a:lnR>
                    <a:lnT>
                      <a:noFill/>
                    </a:lnT>
                    <a:lnB>
                      <a:noFill/>
                    </a:lnB>
                  </a:tcPr>
                </a:tc>
                <a:extLst>
                  <a:ext uri="{0D108BD9-81ED-4DB2-BD59-A6C34878D82A}">
                    <a16:rowId xmlns:a16="http://schemas.microsoft.com/office/drawing/2014/main" val="10009"/>
                  </a:ext>
                </a:extLst>
              </a:tr>
              <a:tr h="435649">
                <a:tc>
                  <a:txBody>
                    <a:bodyPr/>
                    <a:lstStyle/>
                    <a:p>
                      <a:pPr algn="r" fontAlgn="t"/>
                      <a:r>
                        <a:rPr lang="en-US" altLang="ja-JP" sz="2400" b="0" i="0" u="none" strike="noStrike" dirty="0">
                          <a:solidFill>
                            <a:schemeClr val="tx1"/>
                          </a:solidFill>
                          <a:effectLst/>
                          <a:latin typeface="ＭＳ Ｐゴシック"/>
                        </a:rPr>
                        <a:t>20</a:t>
                      </a:r>
                    </a:p>
                  </a:txBody>
                  <a:tcPr marL="12700" marR="12700" marT="127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2400" b="0" i="0" u="none" strike="noStrike" dirty="0">
                          <a:solidFill>
                            <a:srgbClr val="A6A6A6"/>
                          </a:solidFill>
                          <a:effectLst/>
                          <a:latin typeface="ＭＳ Ｐゴシック"/>
                        </a:rPr>
                        <a:t>新生児心停止に対するフィードバック機器の使用</a:t>
                      </a:r>
                    </a:p>
                  </a:txBody>
                  <a:tcPr marL="12700" marR="12700" marT="1270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2400" b="0" i="0" u="none" strike="noStrike" dirty="0">
                          <a:solidFill>
                            <a:srgbClr val="000000"/>
                          </a:solidFill>
                          <a:effectLst/>
                          <a:latin typeface="ＭＳ Ｐゴシック"/>
                        </a:rPr>
                        <a:t>保留</a:t>
                      </a:r>
                    </a:p>
                  </a:txBody>
                  <a:tcPr marL="12700" marR="12700" marT="12700"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42008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1" name="直線コネクタ 10"/>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473472" y="1268760"/>
            <a:ext cx="8135236" cy="21876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br>
              <a:rPr lang="en-US" altLang="ja-JP" dirty="0"/>
            </a:br>
            <a:r>
              <a:rPr lang="en-US" altLang="ja-JP" dirty="0"/>
              <a:t>NCPR</a:t>
            </a:r>
            <a:r>
              <a:rPr lang="ja-JP" altLang="en-US" dirty="0"/>
              <a:t>制度改革について</a:t>
            </a:r>
            <a:endParaRPr lang="ja-JP" altLang="en-US" dirty="0">
              <a:latin typeface="Calibri" charset="0"/>
              <a:ea typeface="ＭＳ Ｐゴシック" charset="0"/>
            </a:endParaRPr>
          </a:p>
        </p:txBody>
      </p:sp>
    </p:spTree>
    <p:extLst>
      <p:ext uri="{BB962C8B-B14F-4D97-AF65-F5344CB8AC3E}">
        <p14:creationId xmlns:p14="http://schemas.microsoft.com/office/powerpoint/2010/main" val="362470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新生児蘇生法（</a:t>
            </a:r>
            <a:r>
              <a:rPr kumimoji="1" lang="en-US" altLang="ja-JP" sz="3200" dirty="0"/>
              <a:t>NCPR</a:t>
            </a:r>
            <a:r>
              <a:rPr kumimoji="1" lang="ja-JP" altLang="en-US" sz="3200" dirty="0"/>
              <a:t>）普及事業の歩み①</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9" name="直線コネクタ 8"/>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2"/>
          <p:cNvSpPr>
            <a:spLocks noGrp="1"/>
          </p:cNvSpPr>
          <p:nvPr>
            <p:ph idx="1"/>
          </p:nvPr>
        </p:nvSpPr>
        <p:spPr>
          <a:xfrm>
            <a:off x="323528" y="1124744"/>
            <a:ext cx="8229600" cy="4525963"/>
          </a:xfrm>
        </p:spPr>
        <p:txBody>
          <a:bodyPr>
            <a:noAutofit/>
          </a:bodyPr>
          <a:lstStyle/>
          <a:p>
            <a:pPr>
              <a:lnSpc>
                <a:spcPts val="2200"/>
              </a:lnSpc>
            </a:pPr>
            <a:r>
              <a:rPr kumimoji="1" lang="en-US" altLang="ja-JP" sz="1800" dirty="0">
                <a:solidFill>
                  <a:srgbClr val="FF33CC"/>
                </a:solidFill>
              </a:rPr>
              <a:t>2003</a:t>
            </a:r>
            <a:r>
              <a:rPr kumimoji="1" lang="ja-JP" altLang="en-US" sz="1800" dirty="0">
                <a:solidFill>
                  <a:srgbClr val="FF33CC"/>
                </a:solidFill>
              </a:rPr>
              <a:t>年</a:t>
            </a:r>
            <a:r>
              <a:rPr kumimoji="1" lang="ja-JP" altLang="en-US" sz="1800" dirty="0"/>
              <a:t>　</a:t>
            </a:r>
            <a:r>
              <a:rPr lang="ja-JP" altLang="en-US" sz="1800" dirty="0"/>
              <a:t>「新生児蘇生法ガイドライン作成と普及に関する研究：研究代表者</a:t>
            </a:r>
            <a:endParaRPr lang="en-US" altLang="ja-JP" sz="1800" dirty="0"/>
          </a:p>
          <a:p>
            <a:pPr marL="0" indent="0">
              <a:lnSpc>
                <a:spcPts val="2200"/>
              </a:lnSpc>
              <a:buNone/>
            </a:pPr>
            <a:r>
              <a:rPr lang="ja-JP" altLang="en-US" sz="1800" dirty="0"/>
              <a:t>　　　　　　　　田村正徳」班有志がハワイにて</a:t>
            </a:r>
            <a:r>
              <a:rPr lang="en-US" altLang="ja-JP" sz="1800" dirty="0"/>
              <a:t>NRP</a:t>
            </a:r>
            <a:r>
              <a:rPr lang="ja-JP" altLang="en-US" sz="1800" dirty="0"/>
              <a:t>インストラクターの資格取得</a:t>
            </a:r>
            <a:endParaRPr kumimoji="1" lang="en-US" altLang="ja-JP" sz="1800" dirty="0"/>
          </a:p>
          <a:p>
            <a:pPr>
              <a:lnSpc>
                <a:spcPts val="2200"/>
              </a:lnSpc>
            </a:pPr>
            <a:r>
              <a:rPr lang="en-US" altLang="ja-JP" sz="1800" dirty="0">
                <a:solidFill>
                  <a:srgbClr val="FF33CC"/>
                </a:solidFill>
              </a:rPr>
              <a:t>2004</a:t>
            </a:r>
            <a:r>
              <a:rPr lang="ja-JP" altLang="en-US" sz="1800" dirty="0">
                <a:solidFill>
                  <a:srgbClr val="FF33CC"/>
                </a:solidFill>
              </a:rPr>
              <a:t>年</a:t>
            </a:r>
            <a:r>
              <a:rPr lang="ja-JP" altLang="en-US" sz="1800" dirty="0"/>
              <a:t>　我が国独自の教材作成の為</a:t>
            </a:r>
            <a:r>
              <a:rPr lang="en-US" altLang="ja-JP" sz="1800" dirty="0"/>
              <a:t>『</a:t>
            </a:r>
            <a:r>
              <a:rPr lang="ja-JP" altLang="en-US" sz="1800" dirty="0"/>
              <a:t>新生児呼吸療法・モニタリングフォーラム</a:t>
            </a:r>
            <a:r>
              <a:rPr lang="en-US" altLang="ja-JP" sz="1800" dirty="0"/>
              <a:t>』</a:t>
            </a:r>
          </a:p>
          <a:p>
            <a:pPr marL="0" indent="0">
              <a:lnSpc>
                <a:spcPts val="2200"/>
              </a:lnSpc>
              <a:buNone/>
            </a:pPr>
            <a:r>
              <a:rPr lang="ja-JP" altLang="en-US" sz="1800" dirty="0"/>
              <a:t>　　　　　　　　にて、新生児蘇生法のビデオ記録収集・検討会実施</a:t>
            </a:r>
            <a:endParaRPr lang="en-US" altLang="ja-JP" sz="1800" dirty="0"/>
          </a:p>
          <a:p>
            <a:pPr marL="0" indent="0">
              <a:lnSpc>
                <a:spcPts val="2200"/>
              </a:lnSpc>
              <a:buNone/>
            </a:pPr>
            <a:r>
              <a:rPr lang="ja-JP" altLang="en-US" sz="1800" dirty="0"/>
              <a:t>　　　　　　　　国際的ガイドラインに則った講習会資料・マニュアルを開発</a:t>
            </a:r>
            <a:endParaRPr lang="en-US" altLang="ja-JP" sz="1800" dirty="0"/>
          </a:p>
          <a:p>
            <a:pPr>
              <a:lnSpc>
                <a:spcPts val="2200"/>
              </a:lnSpc>
            </a:pPr>
            <a:r>
              <a:rPr lang="en-US" altLang="ja-JP" sz="1800" dirty="0">
                <a:solidFill>
                  <a:srgbClr val="FF33CC"/>
                </a:solidFill>
              </a:rPr>
              <a:t>2005</a:t>
            </a:r>
            <a:r>
              <a:rPr lang="ja-JP" altLang="en-US" sz="1800" dirty="0">
                <a:solidFill>
                  <a:srgbClr val="FF33CC"/>
                </a:solidFill>
              </a:rPr>
              <a:t>年</a:t>
            </a:r>
            <a:r>
              <a:rPr lang="ja-JP" altLang="en-US" sz="1800" dirty="0">
                <a:solidFill>
                  <a:srgbClr val="FF0000"/>
                </a:solidFill>
              </a:rPr>
              <a:t>　</a:t>
            </a:r>
            <a:r>
              <a:rPr lang="ja-JP" altLang="en-US" sz="1800" dirty="0"/>
              <a:t>公開された</a:t>
            </a:r>
            <a:r>
              <a:rPr lang="en-US" altLang="ja-JP" sz="1800" dirty="0"/>
              <a:t>ILCOR2005</a:t>
            </a:r>
            <a:r>
              <a:rPr lang="ja-JP" altLang="en-US" sz="1800" dirty="0"/>
              <a:t>と独自の基礎的研究を踏まえ</a:t>
            </a:r>
            <a:endParaRPr lang="en-US" altLang="ja-JP" sz="1800" dirty="0"/>
          </a:p>
          <a:p>
            <a:pPr marL="0" indent="0">
              <a:lnSpc>
                <a:spcPts val="2200"/>
              </a:lnSpc>
              <a:buNone/>
            </a:pPr>
            <a:r>
              <a:rPr lang="ja-JP" altLang="en-US" sz="1800" dirty="0"/>
              <a:t>　　　　　　　　新生児蘇生法ガイドラインの作成開始</a:t>
            </a:r>
            <a:endParaRPr lang="en-US" altLang="ja-JP" sz="1800" dirty="0"/>
          </a:p>
          <a:p>
            <a:pPr>
              <a:lnSpc>
                <a:spcPts val="2200"/>
              </a:lnSpc>
            </a:pPr>
            <a:r>
              <a:rPr lang="en-US" altLang="ja-JP" sz="1800" b="1" dirty="0">
                <a:solidFill>
                  <a:srgbClr val="FF0000"/>
                </a:solidFill>
              </a:rPr>
              <a:t>2007</a:t>
            </a:r>
            <a:r>
              <a:rPr lang="ja-JP" altLang="en-US" sz="1800" b="1" dirty="0">
                <a:solidFill>
                  <a:srgbClr val="FF0000"/>
                </a:solidFill>
              </a:rPr>
              <a:t>年</a:t>
            </a:r>
            <a:r>
              <a:rPr lang="ja-JP" altLang="en-US" sz="1800" dirty="0">
                <a:solidFill>
                  <a:srgbClr val="FF0000"/>
                </a:solidFill>
              </a:rPr>
              <a:t>　日本周産期・新生児学会新生児蘇生法事業開始</a:t>
            </a:r>
            <a:endParaRPr lang="en-US" altLang="ja-JP" sz="1800" dirty="0">
              <a:solidFill>
                <a:srgbClr val="FF0000"/>
              </a:solidFill>
            </a:endParaRPr>
          </a:p>
          <a:p>
            <a:pPr marL="0" indent="0">
              <a:lnSpc>
                <a:spcPts val="2200"/>
              </a:lnSpc>
              <a:buNone/>
            </a:pPr>
            <a:r>
              <a:rPr lang="ja-JP" altLang="en-US" sz="1800" dirty="0"/>
              <a:t>　　　　　</a:t>
            </a:r>
            <a:r>
              <a:rPr lang="en-US" altLang="ja-JP" sz="1800" dirty="0"/>
              <a:t>1</a:t>
            </a:r>
            <a:r>
              <a:rPr lang="ja-JP" altLang="en-US" sz="1800" dirty="0"/>
              <a:t>月　我が国独自の</a:t>
            </a:r>
            <a:r>
              <a:rPr lang="en-US" altLang="ja-JP" sz="1800" dirty="0"/>
              <a:t>NCPR</a:t>
            </a:r>
            <a:r>
              <a:rPr lang="ja-JP" altLang="en-US" sz="1800" dirty="0"/>
              <a:t>ガイドライン</a:t>
            </a:r>
            <a:r>
              <a:rPr lang="en-US" altLang="ja-JP" sz="1800" dirty="0"/>
              <a:t>2005</a:t>
            </a:r>
            <a:r>
              <a:rPr lang="ja-JP" altLang="en-US" sz="1800" dirty="0"/>
              <a:t>を完成</a:t>
            </a:r>
            <a:endParaRPr lang="en-US" altLang="ja-JP" sz="1800" dirty="0"/>
          </a:p>
          <a:p>
            <a:pPr marL="0" indent="0">
              <a:lnSpc>
                <a:spcPts val="2200"/>
              </a:lnSpc>
              <a:buNone/>
            </a:pPr>
            <a:r>
              <a:rPr lang="ja-JP" altLang="en-US" sz="1800" dirty="0"/>
              <a:t>　　　　　</a:t>
            </a:r>
            <a:r>
              <a:rPr lang="en-US" altLang="ja-JP" sz="1800" dirty="0"/>
              <a:t>7</a:t>
            </a:r>
            <a:r>
              <a:rPr lang="ja-JP" altLang="en-US" sz="1800" dirty="0"/>
              <a:t>月　第</a:t>
            </a:r>
            <a:r>
              <a:rPr lang="en-US" altLang="ja-JP" sz="1800" dirty="0"/>
              <a:t>1</a:t>
            </a:r>
            <a:r>
              <a:rPr lang="ja-JP" altLang="en-US" sz="1800" dirty="0"/>
              <a:t>回インストラクター養成講習会（</a:t>
            </a:r>
            <a:r>
              <a:rPr lang="en-US" altLang="ja-JP" sz="1800" dirty="0"/>
              <a:t>I</a:t>
            </a:r>
            <a:r>
              <a:rPr lang="ja-JP" altLang="en-US" sz="1800" dirty="0"/>
              <a:t>コース）開催（学会）</a:t>
            </a:r>
            <a:endParaRPr lang="en-US" altLang="ja-JP" sz="1800" dirty="0"/>
          </a:p>
          <a:p>
            <a:pPr>
              <a:lnSpc>
                <a:spcPts val="2200"/>
              </a:lnSpc>
            </a:pPr>
            <a:r>
              <a:rPr lang="en-US" altLang="ja-JP" sz="1800" b="1" dirty="0">
                <a:solidFill>
                  <a:srgbClr val="FF33CC"/>
                </a:solidFill>
              </a:rPr>
              <a:t>2010</a:t>
            </a:r>
            <a:r>
              <a:rPr lang="ja-JP" altLang="en-US" sz="1800" b="1" dirty="0">
                <a:solidFill>
                  <a:srgbClr val="FF33CC"/>
                </a:solidFill>
              </a:rPr>
              <a:t>年</a:t>
            </a:r>
            <a:r>
              <a:rPr lang="ja-JP" altLang="en-US" sz="1800" dirty="0"/>
              <a:t>　</a:t>
            </a:r>
            <a:endParaRPr lang="en-US" altLang="ja-JP" sz="1800" dirty="0"/>
          </a:p>
          <a:p>
            <a:pPr marL="0" indent="0">
              <a:lnSpc>
                <a:spcPts val="2200"/>
              </a:lnSpc>
              <a:buNone/>
            </a:pPr>
            <a:r>
              <a:rPr lang="ja-JP" altLang="en-US" sz="1800" dirty="0"/>
              <a:t>　　　　　</a:t>
            </a:r>
            <a:r>
              <a:rPr lang="en-US" altLang="ja-JP" sz="1800" dirty="0"/>
              <a:t>10</a:t>
            </a:r>
            <a:r>
              <a:rPr lang="ja-JP" altLang="en-US" sz="1800" dirty="0"/>
              <a:t>月　</a:t>
            </a:r>
            <a:r>
              <a:rPr lang="en-US" altLang="ja-JP" sz="1800" dirty="0"/>
              <a:t>ILCOR</a:t>
            </a:r>
            <a:r>
              <a:rPr lang="ja-JP" altLang="en-US" sz="1800" dirty="0"/>
              <a:t>コンセンサス</a:t>
            </a:r>
            <a:r>
              <a:rPr lang="en-US" altLang="ja-JP" sz="1800" dirty="0"/>
              <a:t>2010</a:t>
            </a:r>
            <a:r>
              <a:rPr lang="ja-JP" altLang="en-US" sz="1800" dirty="0"/>
              <a:t>公表に伴い、</a:t>
            </a:r>
            <a:r>
              <a:rPr lang="en-US" altLang="ja-JP" sz="1800" dirty="0"/>
              <a:t>NCPR</a:t>
            </a:r>
            <a:r>
              <a:rPr lang="ja-JP" altLang="en-US" sz="1800" dirty="0"/>
              <a:t>ガイドライン</a:t>
            </a:r>
            <a:r>
              <a:rPr lang="en-US" altLang="ja-JP" sz="1800" dirty="0"/>
              <a:t>2010</a:t>
            </a:r>
            <a:r>
              <a:rPr lang="ja-JP" altLang="en-US" sz="1800" dirty="0"/>
              <a:t>を完成</a:t>
            </a:r>
            <a:endParaRPr lang="en-US" altLang="ja-JP" sz="1800" dirty="0"/>
          </a:p>
          <a:p>
            <a:pPr marL="0" indent="0">
              <a:lnSpc>
                <a:spcPts val="2200"/>
              </a:lnSpc>
              <a:buNone/>
            </a:pPr>
            <a:r>
              <a:rPr lang="ja-JP" altLang="en-US" sz="1800" dirty="0"/>
              <a:t>　　　　　　　　　トレーニングサイト全国展開を開始</a:t>
            </a:r>
            <a:endParaRPr lang="en-US" altLang="ja-JP" sz="1800" dirty="0"/>
          </a:p>
          <a:p>
            <a:pPr>
              <a:lnSpc>
                <a:spcPts val="2200"/>
              </a:lnSpc>
            </a:pPr>
            <a:r>
              <a:rPr lang="en-US" altLang="ja-JP" sz="1800" b="1" dirty="0">
                <a:solidFill>
                  <a:srgbClr val="FF33CC"/>
                </a:solidFill>
              </a:rPr>
              <a:t>2011</a:t>
            </a:r>
            <a:r>
              <a:rPr lang="ja-JP" altLang="en-US" sz="1800" b="1" dirty="0">
                <a:solidFill>
                  <a:srgbClr val="FF33CC"/>
                </a:solidFill>
              </a:rPr>
              <a:t>年</a:t>
            </a:r>
            <a:endParaRPr lang="en-US" altLang="ja-JP" sz="1800" b="1" dirty="0">
              <a:solidFill>
                <a:srgbClr val="FF33CC"/>
              </a:solidFill>
            </a:endParaRPr>
          </a:p>
          <a:p>
            <a:pPr marL="0" indent="0">
              <a:lnSpc>
                <a:spcPts val="2200"/>
              </a:lnSpc>
              <a:buNone/>
            </a:pPr>
            <a:r>
              <a:rPr lang="ja-JP" altLang="en-US" sz="1800" dirty="0"/>
              <a:t>　　　　　　</a:t>
            </a:r>
            <a:r>
              <a:rPr lang="en-US" altLang="ja-JP" sz="1800" dirty="0"/>
              <a:t>8</a:t>
            </a:r>
            <a:r>
              <a:rPr lang="ja-JP" altLang="en-US" sz="1800" dirty="0"/>
              <a:t>月　</a:t>
            </a:r>
            <a:r>
              <a:rPr lang="en-US" altLang="ja-JP" sz="1800" dirty="0"/>
              <a:t>NCPR</a:t>
            </a:r>
            <a:r>
              <a:rPr lang="ja-JP" altLang="en-US" sz="1800" dirty="0"/>
              <a:t>ホームページ開設</a:t>
            </a:r>
            <a:endParaRPr lang="en-US" altLang="ja-JP" sz="1800" dirty="0"/>
          </a:p>
          <a:p>
            <a:pPr marL="0" indent="0">
              <a:lnSpc>
                <a:spcPts val="2200"/>
              </a:lnSpc>
              <a:buNone/>
            </a:pPr>
            <a:r>
              <a:rPr lang="ja-JP" altLang="en-US" sz="1800" dirty="0"/>
              <a:t>　　　　　</a:t>
            </a:r>
            <a:r>
              <a:rPr lang="en-US" altLang="ja-JP" sz="1800" dirty="0"/>
              <a:t> 11</a:t>
            </a:r>
            <a:r>
              <a:rPr lang="ja-JP" altLang="en-US" sz="1800" dirty="0"/>
              <a:t>月　インストラクター養成講習会リニューアル</a:t>
            </a:r>
            <a:endParaRPr lang="en-US" altLang="ja-JP" sz="1800" dirty="0"/>
          </a:p>
          <a:p>
            <a:pPr marL="0" indent="0">
              <a:lnSpc>
                <a:spcPts val="1800"/>
              </a:lnSpc>
              <a:buNone/>
            </a:pPr>
            <a:endParaRPr lang="en-US" altLang="ja-JP" sz="1800" dirty="0"/>
          </a:p>
          <a:p>
            <a:pPr marL="0" indent="0">
              <a:lnSpc>
                <a:spcPts val="1800"/>
              </a:lnSpc>
              <a:buNone/>
            </a:pPr>
            <a:endParaRPr lang="en-US" altLang="ja-JP" sz="1800" dirty="0"/>
          </a:p>
          <a:p>
            <a:pPr>
              <a:lnSpc>
                <a:spcPts val="1800"/>
              </a:lnSpc>
            </a:pPr>
            <a:endParaRPr lang="en-US" altLang="ja-JP" sz="1800" dirty="0"/>
          </a:p>
        </p:txBody>
      </p:sp>
    </p:spTree>
    <p:extLst>
      <p:ext uri="{BB962C8B-B14F-4D97-AF65-F5344CB8AC3E}">
        <p14:creationId xmlns:p14="http://schemas.microsoft.com/office/powerpoint/2010/main" val="7657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normAutofit/>
          </a:bodyPr>
          <a:lstStyle/>
          <a:p>
            <a:r>
              <a:rPr kumimoji="1" lang="ja-JP" altLang="en-US" sz="3200" dirty="0"/>
              <a:t>新生児蘇生法（</a:t>
            </a:r>
            <a:r>
              <a:rPr kumimoji="1" lang="en-US" altLang="ja-JP" sz="3200" dirty="0"/>
              <a:t>NCPR</a:t>
            </a:r>
            <a:r>
              <a:rPr kumimoji="1" lang="ja-JP" altLang="en-US" sz="3200" dirty="0"/>
              <a:t>）普及事業の歩み②</a:t>
            </a:r>
          </a:p>
        </p:txBody>
      </p:sp>
      <p:sp>
        <p:nvSpPr>
          <p:cNvPr id="3" name="コンテンツ プレースホルダー 2"/>
          <p:cNvSpPr>
            <a:spLocks noGrp="1"/>
          </p:cNvSpPr>
          <p:nvPr>
            <p:ph idx="1"/>
          </p:nvPr>
        </p:nvSpPr>
        <p:spPr>
          <a:xfrm>
            <a:off x="442842" y="1340768"/>
            <a:ext cx="8229600" cy="4525963"/>
          </a:xfrm>
        </p:spPr>
        <p:txBody>
          <a:bodyPr>
            <a:noAutofit/>
          </a:bodyPr>
          <a:lstStyle/>
          <a:p>
            <a:r>
              <a:rPr kumimoji="1" lang="en-US" altLang="ja-JP" sz="1800" b="1" dirty="0">
                <a:solidFill>
                  <a:srgbClr val="FF33CC"/>
                </a:solidFill>
              </a:rPr>
              <a:t>2012</a:t>
            </a:r>
            <a:r>
              <a:rPr kumimoji="1" lang="ja-JP" altLang="en-US" sz="1800" b="1" dirty="0">
                <a:solidFill>
                  <a:srgbClr val="FF33CC"/>
                </a:solidFill>
              </a:rPr>
              <a:t>年</a:t>
            </a:r>
            <a:r>
              <a:rPr kumimoji="1" lang="ja-JP" altLang="en-US" sz="1800" dirty="0"/>
              <a:t>　</a:t>
            </a:r>
            <a:endParaRPr lang="en-US" altLang="ja-JP" sz="1800" dirty="0"/>
          </a:p>
          <a:p>
            <a:pPr marL="0" indent="0">
              <a:buNone/>
            </a:pPr>
            <a:r>
              <a:rPr lang="ja-JP" altLang="en-US" sz="1800" dirty="0"/>
              <a:t>　　　　　</a:t>
            </a:r>
            <a:r>
              <a:rPr lang="en-US" altLang="ja-JP" sz="1800" dirty="0"/>
              <a:t>7</a:t>
            </a:r>
            <a:r>
              <a:rPr lang="ja-JP" altLang="en-US" sz="1800" dirty="0"/>
              <a:t>月　ｅ－ラーニング講座開設</a:t>
            </a:r>
            <a:endParaRPr lang="en-US" altLang="ja-JP" sz="1800" dirty="0"/>
          </a:p>
          <a:p>
            <a:pPr marL="0" indent="0">
              <a:buNone/>
            </a:pPr>
            <a:r>
              <a:rPr lang="ja-JP" altLang="en-US" sz="1800" dirty="0"/>
              <a:t>　　　　　　　　</a:t>
            </a:r>
            <a:r>
              <a:rPr lang="en-US" altLang="ja-JP" sz="1800" dirty="0"/>
              <a:t>2007</a:t>
            </a:r>
            <a:r>
              <a:rPr lang="ja-JP" altLang="en-US" sz="1800" dirty="0"/>
              <a:t>年修了認定者の更新手続き開始</a:t>
            </a:r>
            <a:endParaRPr lang="en-US" altLang="ja-JP" sz="1800" dirty="0"/>
          </a:p>
          <a:p>
            <a:pPr marL="0" indent="0">
              <a:buNone/>
            </a:pPr>
            <a:r>
              <a:rPr lang="ja-JP" altLang="en-US" sz="1800" dirty="0"/>
              <a:t>　　　　　</a:t>
            </a:r>
            <a:r>
              <a:rPr lang="en-US" altLang="ja-JP" sz="1800" dirty="0"/>
              <a:t>9</a:t>
            </a:r>
            <a:r>
              <a:rPr lang="ja-JP" altLang="en-US" sz="1800" dirty="0"/>
              <a:t>月　第</a:t>
            </a:r>
            <a:r>
              <a:rPr lang="en-US" altLang="ja-JP" sz="1800" dirty="0"/>
              <a:t>1</a:t>
            </a:r>
            <a:r>
              <a:rPr lang="ja-JP" altLang="en-US" sz="1800" dirty="0"/>
              <a:t>回インストラクター対象フォローアップコース開催（会場：日大板橋）</a:t>
            </a:r>
            <a:endParaRPr lang="en-US" altLang="ja-JP" sz="1800" dirty="0"/>
          </a:p>
          <a:p>
            <a:r>
              <a:rPr lang="en-US" altLang="ja-JP" sz="1800" b="1" dirty="0">
                <a:solidFill>
                  <a:srgbClr val="FF33CC"/>
                </a:solidFill>
              </a:rPr>
              <a:t>2014</a:t>
            </a:r>
            <a:r>
              <a:rPr lang="ja-JP" altLang="en-US" sz="1800" b="1" dirty="0">
                <a:solidFill>
                  <a:srgbClr val="FF33CC"/>
                </a:solidFill>
              </a:rPr>
              <a:t>年　　</a:t>
            </a:r>
            <a:r>
              <a:rPr lang="ja-JP" altLang="en-US" sz="1800" dirty="0"/>
              <a:t>トレーニングサイトを全国</a:t>
            </a:r>
            <a:r>
              <a:rPr lang="en-US" altLang="ja-JP" sz="1800" dirty="0"/>
              <a:t>20</a:t>
            </a:r>
            <a:r>
              <a:rPr lang="ja-JP" altLang="en-US" sz="1800" dirty="0"/>
              <a:t>か所に展開</a:t>
            </a:r>
            <a:endParaRPr lang="en-US" altLang="ja-JP" sz="1800" dirty="0"/>
          </a:p>
          <a:p>
            <a:pPr>
              <a:lnSpc>
                <a:spcPct val="110000"/>
              </a:lnSpc>
            </a:pPr>
            <a:r>
              <a:rPr lang="en-US" altLang="ja-JP" sz="1800" dirty="0">
                <a:solidFill>
                  <a:srgbClr val="FF33CC"/>
                </a:solidFill>
              </a:rPr>
              <a:t>2015</a:t>
            </a:r>
            <a:r>
              <a:rPr lang="ja-JP" altLang="en-US" sz="1800" dirty="0">
                <a:solidFill>
                  <a:srgbClr val="FF33CC"/>
                </a:solidFill>
              </a:rPr>
              <a:t>年</a:t>
            </a:r>
            <a:endParaRPr lang="en-US" altLang="ja-JP" sz="1800" dirty="0">
              <a:solidFill>
                <a:srgbClr val="FF33CC"/>
              </a:solidFill>
            </a:endParaRPr>
          </a:p>
          <a:p>
            <a:pPr marL="0" indent="0">
              <a:lnSpc>
                <a:spcPct val="110000"/>
              </a:lnSpc>
              <a:buNone/>
            </a:pPr>
            <a:r>
              <a:rPr lang="en-US" altLang="ja-JP" sz="1800" dirty="0"/>
              <a:t> </a:t>
            </a:r>
            <a:r>
              <a:rPr lang="ja-JP" altLang="en-US" sz="1800" dirty="0"/>
              <a:t>　　　　</a:t>
            </a:r>
            <a:r>
              <a:rPr lang="en-US" altLang="ja-JP" sz="1800" dirty="0"/>
              <a:t> 4</a:t>
            </a:r>
            <a:r>
              <a:rPr lang="ja-JP" altLang="en-US" sz="1800" dirty="0"/>
              <a:t>月　トレーニングサイト（</a:t>
            </a:r>
            <a:r>
              <a:rPr lang="en-US" altLang="ja-JP" sz="1800" dirty="0"/>
              <a:t>TS</a:t>
            </a:r>
            <a:r>
              <a:rPr lang="ja-JP" altLang="en-US" sz="1800" dirty="0"/>
              <a:t>）を全国</a:t>
            </a:r>
            <a:r>
              <a:rPr lang="en-US" altLang="ja-JP" sz="1800" dirty="0"/>
              <a:t>21</a:t>
            </a:r>
            <a:r>
              <a:rPr lang="ja-JP" altLang="en-US" sz="1800" dirty="0"/>
              <a:t>か所に展開</a:t>
            </a:r>
            <a:endParaRPr lang="en-US" altLang="ja-JP" sz="1800" dirty="0"/>
          </a:p>
          <a:p>
            <a:pPr marL="0" indent="0">
              <a:lnSpc>
                <a:spcPct val="110000"/>
              </a:lnSpc>
              <a:buNone/>
            </a:pPr>
            <a:r>
              <a:rPr lang="en-US" altLang="ja-JP" sz="1800" dirty="0"/>
              <a:t> </a:t>
            </a:r>
            <a:r>
              <a:rPr lang="ja-JP" altLang="en-US" sz="1800" dirty="0"/>
              <a:t>　　　　</a:t>
            </a:r>
            <a:r>
              <a:rPr lang="en-US" altLang="ja-JP" sz="1800" dirty="0"/>
              <a:t> 5</a:t>
            </a:r>
            <a:r>
              <a:rPr lang="ja-JP" altLang="en-US" sz="1800" dirty="0"/>
              <a:t>月　</a:t>
            </a:r>
            <a:r>
              <a:rPr lang="en-US" altLang="ja-JP" sz="1800" dirty="0"/>
              <a:t>TS</a:t>
            </a:r>
            <a:r>
              <a:rPr lang="ja-JP" altLang="en-US" sz="1800" dirty="0" err="1"/>
              <a:t>への</a:t>
            </a:r>
            <a:r>
              <a:rPr lang="ja-JP" altLang="en-US" sz="1800" dirty="0"/>
              <a:t>インストラクター登録制度開始</a:t>
            </a:r>
            <a:endParaRPr lang="en-US" altLang="ja-JP" sz="1800" dirty="0"/>
          </a:p>
          <a:p>
            <a:pPr marL="0" indent="0">
              <a:lnSpc>
                <a:spcPct val="110000"/>
              </a:lnSpc>
              <a:buNone/>
            </a:pPr>
            <a:r>
              <a:rPr lang="ja-JP" altLang="en-US" sz="1800" dirty="0"/>
              <a:t>  　　　　</a:t>
            </a:r>
            <a:r>
              <a:rPr lang="en-US" altLang="ja-JP" sz="1800" dirty="0"/>
              <a:t>7</a:t>
            </a:r>
            <a:r>
              <a:rPr lang="ja-JP" altLang="en-US" sz="1800" dirty="0"/>
              <a:t>月　</a:t>
            </a:r>
            <a:r>
              <a:rPr lang="en-US" altLang="ja-JP" sz="1800" dirty="0"/>
              <a:t>TS</a:t>
            </a:r>
            <a:r>
              <a:rPr lang="ja-JP" altLang="en-US" sz="1800" dirty="0" err="1"/>
              <a:t>への</a:t>
            </a:r>
            <a:r>
              <a:rPr lang="ja-JP" altLang="en-US" sz="1800" dirty="0"/>
              <a:t>講習会補助金制度開始</a:t>
            </a:r>
            <a:endParaRPr lang="en-US" altLang="ja-JP" sz="1800" dirty="0"/>
          </a:p>
          <a:p>
            <a:pPr marL="0" indent="0">
              <a:lnSpc>
                <a:spcPct val="110000"/>
              </a:lnSpc>
              <a:buNone/>
            </a:pPr>
            <a:r>
              <a:rPr lang="ja-JP" altLang="en-US" sz="1800" dirty="0"/>
              <a:t>　　　　</a:t>
            </a:r>
            <a:r>
              <a:rPr lang="en-US" altLang="ja-JP" sz="1800" dirty="0">
                <a:solidFill>
                  <a:srgbClr val="FF0000"/>
                </a:solidFill>
              </a:rPr>
              <a:t>10</a:t>
            </a:r>
            <a:r>
              <a:rPr lang="ja-JP" altLang="en-US" sz="1800" dirty="0">
                <a:solidFill>
                  <a:srgbClr val="FF0000"/>
                </a:solidFill>
              </a:rPr>
              <a:t>月　</a:t>
            </a:r>
            <a:r>
              <a:rPr lang="en-US" altLang="ja-JP" sz="1800" dirty="0">
                <a:solidFill>
                  <a:srgbClr val="FF0000"/>
                </a:solidFill>
              </a:rPr>
              <a:t>ILCOR2015</a:t>
            </a:r>
            <a:r>
              <a:rPr lang="ja-JP" altLang="en-US" sz="1800" dirty="0">
                <a:solidFill>
                  <a:srgbClr val="FF0000"/>
                </a:solidFill>
              </a:rPr>
              <a:t>版発表と同時に</a:t>
            </a:r>
            <a:r>
              <a:rPr lang="en-US" altLang="ja-JP" sz="1800" dirty="0">
                <a:solidFill>
                  <a:srgbClr val="FF0000"/>
                </a:solidFill>
              </a:rPr>
              <a:t>JRC</a:t>
            </a:r>
            <a:r>
              <a:rPr lang="ja-JP" altLang="en-US" sz="1800" dirty="0">
                <a:solidFill>
                  <a:srgbClr val="FF0000"/>
                </a:solidFill>
              </a:rPr>
              <a:t>新生児蘇生法発表</a:t>
            </a:r>
            <a:endParaRPr lang="en-US" altLang="ja-JP" sz="1800" dirty="0">
              <a:solidFill>
                <a:srgbClr val="FF0000"/>
              </a:solidFill>
            </a:endParaRPr>
          </a:p>
          <a:p>
            <a:pPr marL="0" indent="0">
              <a:lnSpc>
                <a:spcPct val="110000"/>
              </a:lnSpc>
              <a:buNone/>
            </a:pPr>
            <a:r>
              <a:rPr lang="ja-JP" altLang="en-US" sz="1800" dirty="0"/>
              <a:t>　　　　</a:t>
            </a:r>
            <a:r>
              <a:rPr lang="en-US" altLang="ja-JP" sz="1800" dirty="0">
                <a:solidFill>
                  <a:srgbClr val="FF0000"/>
                </a:solidFill>
              </a:rPr>
              <a:t>11</a:t>
            </a:r>
            <a:r>
              <a:rPr lang="ja-JP" altLang="en-US" sz="1800" dirty="0">
                <a:solidFill>
                  <a:srgbClr val="FF0000"/>
                </a:solidFill>
              </a:rPr>
              <a:t>月  全国サイト長会議にて、</a:t>
            </a:r>
            <a:r>
              <a:rPr lang="en-US" altLang="ja-JP" sz="1800" dirty="0">
                <a:solidFill>
                  <a:srgbClr val="FF0000"/>
                </a:solidFill>
              </a:rPr>
              <a:t>NCPR2015</a:t>
            </a:r>
            <a:r>
              <a:rPr lang="ja-JP" altLang="en-US" sz="1800" dirty="0">
                <a:solidFill>
                  <a:srgbClr val="FF0000"/>
                </a:solidFill>
              </a:rPr>
              <a:t>版アップデート</a:t>
            </a:r>
            <a:r>
              <a:rPr lang="en-US" altLang="ja-JP" sz="1800" dirty="0">
                <a:solidFill>
                  <a:srgbClr val="FF0000"/>
                </a:solidFill>
              </a:rPr>
              <a:t> </a:t>
            </a:r>
            <a:r>
              <a:rPr lang="ja-JP" altLang="en-US" sz="1800" dirty="0">
                <a:solidFill>
                  <a:srgbClr val="FF0000"/>
                </a:solidFill>
              </a:rPr>
              <a:t>説明会</a:t>
            </a:r>
            <a:endParaRPr lang="en-US" altLang="ja-JP" sz="1800" dirty="0">
              <a:solidFill>
                <a:srgbClr val="FF0000"/>
              </a:solidFill>
            </a:endParaRPr>
          </a:p>
          <a:p>
            <a:endParaRPr lang="en-US" altLang="ja-JP" sz="1800" dirty="0"/>
          </a:p>
          <a:p>
            <a:pPr marL="0" indent="0">
              <a:buNone/>
            </a:pPr>
            <a:r>
              <a:rPr lang="ja-JP" altLang="en-US" sz="1800" dirty="0"/>
              <a:t>　　　　</a:t>
            </a:r>
            <a:endParaRPr lang="en-US" altLang="ja-JP" sz="18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1" name="直線コネクタ 10"/>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84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29300637"/>
              </p:ext>
            </p:extLst>
          </p:nvPr>
        </p:nvGraphicFramePr>
        <p:xfrm>
          <a:off x="227927" y="2132856"/>
          <a:ext cx="7149761" cy="3023679"/>
        </p:xfrm>
        <a:graphic>
          <a:graphicData uri="http://schemas.openxmlformats.org/drawingml/2006/table">
            <a:tbl>
              <a:tblPr>
                <a:tableStyleId>{69CF1AB2-1976-4502-BF36-3FF5EA218861}</a:tableStyleId>
              </a:tblPr>
              <a:tblGrid>
                <a:gridCol w="1762975">
                  <a:extLst>
                    <a:ext uri="{9D8B030D-6E8A-4147-A177-3AD203B41FA5}">
                      <a16:colId xmlns:a16="http://schemas.microsoft.com/office/drawing/2014/main" val="20000"/>
                    </a:ext>
                  </a:extLst>
                </a:gridCol>
                <a:gridCol w="1081479">
                  <a:extLst>
                    <a:ext uri="{9D8B030D-6E8A-4147-A177-3AD203B41FA5}">
                      <a16:colId xmlns:a16="http://schemas.microsoft.com/office/drawing/2014/main" val="20001"/>
                    </a:ext>
                  </a:extLst>
                </a:gridCol>
                <a:gridCol w="1060026">
                  <a:extLst>
                    <a:ext uri="{9D8B030D-6E8A-4147-A177-3AD203B41FA5}">
                      <a16:colId xmlns:a16="http://schemas.microsoft.com/office/drawing/2014/main" val="20002"/>
                    </a:ext>
                  </a:extLst>
                </a:gridCol>
                <a:gridCol w="1064858">
                  <a:extLst>
                    <a:ext uri="{9D8B030D-6E8A-4147-A177-3AD203B41FA5}">
                      <a16:colId xmlns:a16="http://schemas.microsoft.com/office/drawing/2014/main" val="20003"/>
                    </a:ext>
                  </a:extLst>
                </a:gridCol>
                <a:gridCol w="1064858">
                  <a:extLst>
                    <a:ext uri="{9D8B030D-6E8A-4147-A177-3AD203B41FA5}">
                      <a16:colId xmlns:a16="http://schemas.microsoft.com/office/drawing/2014/main" val="20004"/>
                    </a:ext>
                  </a:extLst>
                </a:gridCol>
                <a:gridCol w="1115565">
                  <a:extLst>
                    <a:ext uri="{9D8B030D-6E8A-4147-A177-3AD203B41FA5}">
                      <a16:colId xmlns:a16="http://schemas.microsoft.com/office/drawing/2014/main" val="20005"/>
                    </a:ext>
                  </a:extLst>
                </a:gridCol>
              </a:tblGrid>
              <a:tr h="541708">
                <a:tc>
                  <a:txBody>
                    <a:bodyPr/>
                    <a:lstStyle/>
                    <a:p>
                      <a:pPr algn="ctr" fontAlgn="ctr"/>
                      <a:r>
                        <a:rPr lang="ja-JP" altLang="en-US" sz="2400" b="0" u="none" strike="noStrike" dirty="0">
                          <a:effectLst/>
                        </a:rPr>
                        <a:t>　</a:t>
                      </a:r>
                      <a:endParaRPr lang="ja-JP" altLang="en-US" sz="2400" b="0" i="0" u="none" strike="noStrike" dirty="0">
                        <a:solidFill>
                          <a:srgbClr val="000000"/>
                        </a:solidFill>
                        <a:effectLst/>
                        <a:latin typeface="ＭＳ Ｐゴシック"/>
                      </a:endParaRPr>
                    </a:p>
                  </a:txBody>
                  <a:tcPr marL="7146" marR="7146" marT="9525" marB="0" anchor="ctr"/>
                </a:tc>
                <a:tc>
                  <a:txBody>
                    <a:bodyPr/>
                    <a:lstStyle/>
                    <a:p>
                      <a:pPr algn="ctr" fontAlgn="ctr"/>
                      <a:r>
                        <a:rPr lang="en-US" altLang="ja-JP" sz="1800" b="0" u="none" strike="noStrike" dirty="0">
                          <a:effectLst/>
                        </a:rPr>
                        <a:t>2011</a:t>
                      </a:r>
                      <a:r>
                        <a:rPr lang="ja-JP" altLang="en-US" sz="1800" b="0" u="none" strike="noStrike" dirty="0">
                          <a:effectLst/>
                        </a:rPr>
                        <a:t>年度</a:t>
                      </a:r>
                      <a:endParaRPr lang="ja-JP" altLang="en-US" sz="1800" b="0" i="0" u="none" strike="noStrike" dirty="0">
                        <a:solidFill>
                          <a:srgbClr val="000000"/>
                        </a:solidFill>
                        <a:effectLst/>
                        <a:latin typeface="ＭＳ Ｐゴシック"/>
                      </a:endParaRPr>
                    </a:p>
                  </a:txBody>
                  <a:tcPr marL="7146" marR="7146" marT="9525" marB="0" anchor="ctr"/>
                </a:tc>
                <a:tc>
                  <a:txBody>
                    <a:bodyPr/>
                    <a:lstStyle/>
                    <a:p>
                      <a:pPr algn="ctr" fontAlgn="ctr"/>
                      <a:r>
                        <a:rPr lang="en-US" altLang="ja-JP" sz="1800" b="0" u="none" strike="noStrike" dirty="0">
                          <a:effectLst/>
                        </a:rPr>
                        <a:t>2012</a:t>
                      </a:r>
                      <a:r>
                        <a:rPr lang="ja-JP" altLang="en-US" sz="1800" b="0" u="none" strike="noStrike" dirty="0">
                          <a:effectLst/>
                        </a:rPr>
                        <a:t>年度</a:t>
                      </a:r>
                      <a:endParaRPr lang="ja-JP" altLang="en-US" sz="1800" b="0" i="0" u="none" strike="noStrike" dirty="0">
                        <a:solidFill>
                          <a:srgbClr val="000000"/>
                        </a:solidFill>
                        <a:effectLst/>
                        <a:latin typeface="ＭＳ Ｐゴシック"/>
                      </a:endParaRPr>
                    </a:p>
                  </a:txBody>
                  <a:tcPr marL="7146" marR="7146" marT="9525" marB="0" anchor="ctr"/>
                </a:tc>
                <a:tc>
                  <a:txBody>
                    <a:bodyPr/>
                    <a:lstStyle/>
                    <a:p>
                      <a:pPr algn="ctr" fontAlgn="ctr"/>
                      <a:r>
                        <a:rPr lang="en-US" altLang="ja-JP" sz="1800" b="0" u="none" strike="noStrike" dirty="0">
                          <a:effectLst/>
                        </a:rPr>
                        <a:t>2013</a:t>
                      </a:r>
                      <a:r>
                        <a:rPr lang="ja-JP" altLang="en-US" sz="1800" b="0" u="none" strike="noStrike" dirty="0">
                          <a:effectLst/>
                        </a:rPr>
                        <a:t>年度</a:t>
                      </a:r>
                      <a:endParaRPr lang="ja-JP" altLang="en-US" sz="1800" b="0" i="0" u="none" strike="noStrike" dirty="0">
                        <a:solidFill>
                          <a:srgbClr val="000000"/>
                        </a:solidFill>
                        <a:effectLst/>
                        <a:latin typeface="ＭＳ Ｐゴシック"/>
                      </a:endParaRPr>
                    </a:p>
                  </a:txBody>
                  <a:tcPr marL="7146" marR="7146" marT="9525" marB="0" anchor="ctr"/>
                </a:tc>
                <a:tc>
                  <a:txBody>
                    <a:bodyPr/>
                    <a:lstStyle/>
                    <a:p>
                      <a:pPr algn="ctr" fontAlgn="ctr"/>
                      <a:r>
                        <a:rPr lang="en-US" altLang="ja-JP" sz="1800" b="0" u="none" strike="noStrike" dirty="0">
                          <a:effectLst/>
                        </a:rPr>
                        <a:t>2014</a:t>
                      </a:r>
                      <a:r>
                        <a:rPr lang="ja-JP" altLang="en-US" sz="1800" b="0" u="none" strike="noStrike" dirty="0">
                          <a:effectLst/>
                        </a:rPr>
                        <a:t>年度</a:t>
                      </a:r>
                      <a:endParaRPr lang="ja-JP" altLang="en-US" sz="1800" b="0" i="0" u="none" strike="noStrike" dirty="0">
                        <a:solidFill>
                          <a:srgbClr val="000000"/>
                        </a:solidFill>
                        <a:effectLst/>
                        <a:latin typeface="ＭＳ Ｐゴシック"/>
                      </a:endParaRPr>
                    </a:p>
                  </a:txBody>
                  <a:tcPr marL="7146" marR="7146"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800" b="0" u="none" strike="noStrike" dirty="0">
                          <a:effectLst/>
                        </a:rPr>
                        <a:t>2015</a:t>
                      </a:r>
                      <a:r>
                        <a:rPr lang="ja-JP" altLang="en-US" sz="1800" b="0" u="none" strike="noStrike" dirty="0">
                          <a:effectLst/>
                        </a:rPr>
                        <a:t>年度</a:t>
                      </a:r>
                      <a:endParaRPr lang="ja-JP" altLang="en-US" sz="1800" b="0" i="0" u="none" strike="noStrike" dirty="0">
                        <a:solidFill>
                          <a:srgbClr val="000000"/>
                        </a:solidFill>
                        <a:effectLst/>
                        <a:latin typeface="ＭＳ Ｐゴシック"/>
                      </a:endParaRPr>
                    </a:p>
                  </a:txBody>
                  <a:tcPr marL="7146" marR="7146" marT="9525" marB="0" anchor="ctr"/>
                </a:tc>
                <a:extLst>
                  <a:ext uri="{0D108BD9-81ED-4DB2-BD59-A6C34878D82A}">
                    <a16:rowId xmlns:a16="http://schemas.microsoft.com/office/drawing/2014/main" val="10000"/>
                  </a:ext>
                </a:extLst>
              </a:tr>
              <a:tr h="568752">
                <a:tc>
                  <a:txBody>
                    <a:bodyPr/>
                    <a:lstStyle/>
                    <a:p>
                      <a:pPr algn="ctr" fontAlgn="ctr"/>
                      <a:r>
                        <a:rPr lang="ja-JP" altLang="en-US" sz="2400" b="0" u="none" strike="noStrike">
                          <a:effectLst/>
                        </a:rPr>
                        <a:t>講習会件数</a:t>
                      </a:r>
                      <a:endParaRPr lang="ja-JP" altLang="en-US"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1017</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1161</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1194</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1173</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dirty="0">
                          <a:effectLst/>
                        </a:rPr>
                        <a:t>660</a:t>
                      </a:r>
                      <a:endParaRPr lang="en-US" altLang="ja-JP" sz="2400" b="0" i="0" u="none" strike="noStrike" dirty="0">
                        <a:solidFill>
                          <a:srgbClr val="000000"/>
                        </a:solidFill>
                        <a:effectLst/>
                        <a:latin typeface="ＭＳ Ｐゴシック"/>
                      </a:endParaRPr>
                    </a:p>
                  </a:txBody>
                  <a:tcPr marL="7146" marR="7146" marT="9525" marB="0" anchor="ctr"/>
                </a:tc>
                <a:extLst>
                  <a:ext uri="{0D108BD9-81ED-4DB2-BD59-A6C34878D82A}">
                    <a16:rowId xmlns:a16="http://schemas.microsoft.com/office/drawing/2014/main" val="10001"/>
                  </a:ext>
                </a:extLst>
              </a:tr>
              <a:tr h="522569">
                <a:tc>
                  <a:txBody>
                    <a:bodyPr/>
                    <a:lstStyle/>
                    <a:p>
                      <a:pPr algn="ctr" fontAlgn="ctr"/>
                      <a:r>
                        <a:rPr lang="ja-JP" altLang="en-US" sz="2400" b="0" u="none" strike="noStrike">
                          <a:effectLst/>
                        </a:rPr>
                        <a:t>受講者数</a:t>
                      </a:r>
                      <a:endParaRPr lang="ja-JP" altLang="en-US"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13653</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14557</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14154</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13295</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7374</a:t>
                      </a:r>
                      <a:endParaRPr lang="en-US" altLang="ja-JP" sz="2400" b="0" i="0" u="none" strike="noStrike">
                        <a:solidFill>
                          <a:srgbClr val="000000"/>
                        </a:solidFill>
                        <a:effectLst/>
                        <a:latin typeface="ＭＳ Ｐゴシック"/>
                      </a:endParaRPr>
                    </a:p>
                  </a:txBody>
                  <a:tcPr marL="7146" marR="7146" marT="9525" marB="0" anchor="ctr"/>
                </a:tc>
                <a:extLst>
                  <a:ext uri="{0D108BD9-81ED-4DB2-BD59-A6C34878D82A}">
                    <a16:rowId xmlns:a16="http://schemas.microsoft.com/office/drawing/2014/main" val="10002"/>
                  </a:ext>
                </a:extLst>
              </a:tr>
              <a:tr h="672230">
                <a:tc>
                  <a:txBody>
                    <a:bodyPr/>
                    <a:lstStyle/>
                    <a:p>
                      <a:pPr algn="ctr" fontAlgn="ctr"/>
                      <a:r>
                        <a:rPr lang="ja-JP" altLang="en-US" sz="2400" b="0" u="none" strike="noStrike">
                          <a:effectLst/>
                        </a:rPr>
                        <a:t>インストラクター数（</a:t>
                      </a:r>
                      <a:r>
                        <a:rPr lang="en-US" altLang="ja-JP" sz="2400" b="0" u="none" strike="noStrike">
                          <a:effectLst/>
                        </a:rPr>
                        <a:t>IJ</a:t>
                      </a:r>
                      <a:r>
                        <a:rPr lang="ja-JP" altLang="en-US" sz="2400" b="0" u="none" strike="noStrike">
                          <a:effectLst/>
                        </a:rPr>
                        <a:t>）</a:t>
                      </a:r>
                      <a:endParaRPr lang="ja-JP" altLang="en-US"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535</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564</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514</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461</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115</a:t>
                      </a:r>
                      <a:endParaRPr lang="en-US" altLang="ja-JP" sz="2400" b="0" i="0" u="none" strike="noStrike">
                        <a:solidFill>
                          <a:srgbClr val="000000"/>
                        </a:solidFill>
                        <a:effectLst/>
                        <a:latin typeface="ＭＳ Ｐゴシック"/>
                      </a:endParaRPr>
                    </a:p>
                  </a:txBody>
                  <a:tcPr marL="7146" marR="7146" marT="9525" marB="0" anchor="ctr"/>
                </a:tc>
                <a:extLst>
                  <a:ext uri="{0D108BD9-81ED-4DB2-BD59-A6C34878D82A}">
                    <a16:rowId xmlns:a16="http://schemas.microsoft.com/office/drawing/2014/main" val="10003"/>
                  </a:ext>
                </a:extLst>
              </a:tr>
              <a:tr h="508421">
                <a:tc>
                  <a:txBody>
                    <a:bodyPr/>
                    <a:lstStyle/>
                    <a:p>
                      <a:pPr algn="ctr" fontAlgn="ctr"/>
                      <a:r>
                        <a:rPr lang="ja-JP" altLang="en-US" sz="2400" b="0" u="none" strike="noStrike" dirty="0">
                          <a:effectLst/>
                        </a:rPr>
                        <a:t>認定者数</a:t>
                      </a:r>
                      <a:endParaRPr lang="en-US" altLang="ja-JP" sz="2400" b="0" u="none" strike="noStrike" dirty="0">
                        <a:effectLst/>
                      </a:endParaRPr>
                    </a:p>
                    <a:p>
                      <a:pPr algn="ctr" fontAlgn="ctr"/>
                      <a:r>
                        <a:rPr lang="ja-JP" altLang="en-US" sz="1800" b="0" u="none" strike="noStrike" dirty="0">
                          <a:effectLst/>
                        </a:rPr>
                        <a:t>（</a:t>
                      </a:r>
                      <a:r>
                        <a:rPr lang="en-US" sz="1800" b="0" u="none" strike="noStrike" dirty="0">
                          <a:effectLst/>
                        </a:rPr>
                        <a:t>AB）</a:t>
                      </a:r>
                      <a:endParaRPr lang="en-US" sz="1800" b="0" i="0" u="none" strike="noStrike" dirty="0">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dirty="0">
                          <a:effectLst/>
                        </a:rPr>
                        <a:t>9989</a:t>
                      </a:r>
                      <a:endParaRPr lang="en-US" altLang="ja-JP" sz="2400" b="0" i="0" u="none" strike="noStrike" dirty="0">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10827</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10535</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a:effectLst/>
                        </a:rPr>
                        <a:t>9947</a:t>
                      </a:r>
                      <a:endParaRPr lang="en-US" altLang="ja-JP" sz="2400" b="0" i="0" u="none" strike="noStrike">
                        <a:solidFill>
                          <a:srgbClr val="000000"/>
                        </a:solidFill>
                        <a:effectLst/>
                        <a:latin typeface="ＭＳ Ｐゴシック"/>
                      </a:endParaRPr>
                    </a:p>
                  </a:txBody>
                  <a:tcPr marL="7146" marR="7146" marT="9525" marB="0" anchor="ctr"/>
                </a:tc>
                <a:tc>
                  <a:txBody>
                    <a:bodyPr/>
                    <a:lstStyle/>
                    <a:p>
                      <a:pPr algn="ctr" fontAlgn="ctr"/>
                      <a:r>
                        <a:rPr lang="en-US" altLang="ja-JP" sz="2400" b="0" u="none" strike="noStrike" dirty="0">
                          <a:effectLst/>
                        </a:rPr>
                        <a:t>4183</a:t>
                      </a:r>
                      <a:endParaRPr lang="en-US" altLang="ja-JP" sz="2400" b="0" i="0" u="none" strike="noStrike" dirty="0">
                        <a:solidFill>
                          <a:srgbClr val="000000"/>
                        </a:solidFill>
                        <a:effectLst/>
                        <a:latin typeface="ＭＳ Ｐゴシック"/>
                      </a:endParaRPr>
                    </a:p>
                  </a:txBody>
                  <a:tcPr marL="7146" marR="7146" marT="9525" marB="0" anchor="ct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790595" y="1484784"/>
            <a:ext cx="6571030" cy="523220"/>
          </a:xfrm>
          <a:prstGeom prst="rect">
            <a:avLst/>
          </a:prstGeom>
          <a:noFill/>
        </p:spPr>
        <p:txBody>
          <a:bodyPr wrap="none" rtlCol="0">
            <a:spAutoFit/>
          </a:bodyPr>
          <a:lstStyle/>
          <a:p>
            <a:r>
              <a:rPr kumimoji="1" lang="en-US" altLang="ja-JP" sz="2800" dirty="0"/>
              <a:t>NCPR</a:t>
            </a:r>
            <a:r>
              <a:rPr kumimoji="1" lang="ja-JP" altLang="en-US" sz="2800" dirty="0"/>
              <a:t>事業の年次推移（</a:t>
            </a:r>
            <a:r>
              <a:rPr kumimoji="1" lang="en-US" altLang="ja-JP" sz="2800" dirty="0"/>
              <a:t>2015</a:t>
            </a:r>
            <a:r>
              <a:rPr kumimoji="1" lang="ja-JP" altLang="en-US" sz="2800" dirty="0"/>
              <a:t>年</a:t>
            </a:r>
            <a:r>
              <a:rPr kumimoji="1" lang="en-US" altLang="ja-JP" sz="2800" dirty="0"/>
              <a:t>9</a:t>
            </a:r>
            <a:r>
              <a:rPr kumimoji="1" lang="ja-JP" altLang="en-US" sz="2800" dirty="0"/>
              <a:t>月末現在）</a:t>
            </a:r>
          </a:p>
        </p:txBody>
      </p:sp>
      <p:sp>
        <p:nvSpPr>
          <p:cNvPr id="7" name="タイトル 1"/>
          <p:cNvSpPr>
            <a:spLocks noGrp="1"/>
          </p:cNvSpPr>
          <p:nvPr>
            <p:ph type="title"/>
          </p:nvPr>
        </p:nvSpPr>
        <p:spPr/>
        <p:txBody>
          <a:bodyPr>
            <a:normAutofit/>
          </a:bodyPr>
          <a:lstStyle/>
          <a:p>
            <a:r>
              <a:rPr kumimoji="1" lang="ja-JP" altLang="en-US" sz="3600" dirty="0"/>
              <a:t>新生児蘇生法（</a:t>
            </a:r>
            <a:r>
              <a:rPr kumimoji="1" lang="en-US" altLang="ja-JP" sz="3600" dirty="0"/>
              <a:t>NCPR</a:t>
            </a:r>
            <a:r>
              <a:rPr kumimoji="1" lang="ja-JP" altLang="en-US" sz="3600" dirty="0"/>
              <a:t>）普及事業の</a:t>
            </a:r>
            <a:r>
              <a:rPr lang="ja-JP" altLang="en-US" sz="3600" dirty="0"/>
              <a:t>現在</a:t>
            </a:r>
            <a:endParaRPr kumimoji="1" lang="ja-JP" altLang="en-US" sz="3600"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120732202"/>
              </p:ext>
            </p:extLst>
          </p:nvPr>
        </p:nvGraphicFramePr>
        <p:xfrm>
          <a:off x="7542501" y="2132856"/>
          <a:ext cx="1152128" cy="3024336"/>
        </p:xfrm>
        <a:graphic>
          <a:graphicData uri="http://schemas.openxmlformats.org/drawingml/2006/table">
            <a:tbl>
              <a:tblPr>
                <a:tableStyleId>{69CF1AB2-1976-4502-BF36-3FF5EA218861}</a:tableStyleId>
              </a:tblPr>
              <a:tblGrid>
                <a:gridCol w="1152128">
                  <a:extLst>
                    <a:ext uri="{9D8B030D-6E8A-4147-A177-3AD203B41FA5}">
                      <a16:colId xmlns:a16="http://schemas.microsoft.com/office/drawing/2014/main" val="20000"/>
                    </a:ext>
                  </a:extLst>
                </a:gridCol>
              </a:tblGrid>
              <a:tr h="597065">
                <a:tc>
                  <a:txBody>
                    <a:bodyPr/>
                    <a:lstStyle/>
                    <a:p>
                      <a:pPr algn="ctr" fontAlgn="ctr"/>
                      <a:r>
                        <a:rPr lang="ja-JP" altLang="en-US" sz="1800" b="0" i="0" u="none" strike="noStrike" dirty="0">
                          <a:solidFill>
                            <a:srgbClr val="FF0000"/>
                          </a:solidFill>
                          <a:effectLst/>
                          <a:latin typeface="ＭＳ Ｐゴシック"/>
                        </a:rPr>
                        <a:t>累計</a:t>
                      </a:r>
                    </a:p>
                  </a:txBody>
                  <a:tcPr marL="7146" marR="7146" marT="9525" marB="0" anchor="ctr"/>
                </a:tc>
                <a:extLst>
                  <a:ext uri="{0D108BD9-81ED-4DB2-BD59-A6C34878D82A}">
                    <a16:rowId xmlns:a16="http://schemas.microsoft.com/office/drawing/2014/main" val="10000"/>
                  </a:ext>
                </a:extLst>
              </a:tr>
              <a:tr h="522432">
                <a:tc>
                  <a:txBody>
                    <a:bodyPr/>
                    <a:lstStyle/>
                    <a:p>
                      <a:pPr algn="ctr" fontAlgn="ctr"/>
                      <a:r>
                        <a:rPr lang="en-US" altLang="ja-JP" sz="2400" b="0" u="none" strike="noStrike" dirty="0">
                          <a:solidFill>
                            <a:srgbClr val="FF0000"/>
                          </a:solidFill>
                          <a:effectLst/>
                        </a:rPr>
                        <a:t>6940</a:t>
                      </a:r>
                      <a:endParaRPr lang="en-US" altLang="ja-JP" sz="2400" b="0" i="0" u="none" strike="noStrike" dirty="0">
                        <a:solidFill>
                          <a:srgbClr val="FF0000"/>
                        </a:solidFill>
                        <a:effectLst/>
                        <a:latin typeface="ＭＳ Ｐゴシック"/>
                      </a:endParaRPr>
                    </a:p>
                  </a:txBody>
                  <a:tcPr marL="7146" marR="7146" marT="9525" marB="0" anchor="ctr"/>
                </a:tc>
                <a:extLst>
                  <a:ext uri="{0D108BD9-81ED-4DB2-BD59-A6C34878D82A}">
                    <a16:rowId xmlns:a16="http://schemas.microsoft.com/office/drawing/2014/main" val="10001"/>
                  </a:ext>
                </a:extLst>
              </a:tr>
              <a:tr h="538016">
                <a:tc>
                  <a:txBody>
                    <a:bodyPr/>
                    <a:lstStyle/>
                    <a:p>
                      <a:pPr algn="ctr" fontAlgn="ctr"/>
                      <a:r>
                        <a:rPr lang="en-US" altLang="ja-JP" sz="2400" b="0" u="none" strike="noStrike" dirty="0">
                          <a:solidFill>
                            <a:srgbClr val="FF0000"/>
                          </a:solidFill>
                          <a:effectLst/>
                        </a:rPr>
                        <a:t>89681</a:t>
                      </a:r>
                      <a:endParaRPr lang="en-US" altLang="ja-JP" sz="2400" b="0" i="0" u="none" strike="noStrike" dirty="0">
                        <a:solidFill>
                          <a:srgbClr val="FF0000"/>
                        </a:solidFill>
                        <a:effectLst/>
                        <a:latin typeface="ＭＳ Ｐゴシック"/>
                      </a:endParaRPr>
                    </a:p>
                  </a:txBody>
                  <a:tcPr marL="7146" marR="7146" marT="9525" marB="0" anchor="ctr"/>
                </a:tc>
                <a:extLst>
                  <a:ext uri="{0D108BD9-81ED-4DB2-BD59-A6C34878D82A}">
                    <a16:rowId xmlns:a16="http://schemas.microsoft.com/office/drawing/2014/main" val="10002"/>
                  </a:ext>
                </a:extLst>
              </a:tr>
              <a:tr h="768595">
                <a:tc>
                  <a:txBody>
                    <a:bodyPr/>
                    <a:lstStyle/>
                    <a:p>
                      <a:pPr algn="ctr" fontAlgn="ctr"/>
                      <a:r>
                        <a:rPr lang="en-US" altLang="ja-JP" sz="2400" b="0" u="none" strike="noStrike" dirty="0">
                          <a:solidFill>
                            <a:srgbClr val="FF0000"/>
                          </a:solidFill>
                          <a:effectLst/>
                        </a:rPr>
                        <a:t>4210</a:t>
                      </a:r>
                      <a:endParaRPr lang="en-US" altLang="ja-JP" sz="2400" b="0" i="0" u="none" strike="noStrike" dirty="0">
                        <a:solidFill>
                          <a:srgbClr val="FF0000"/>
                        </a:solidFill>
                        <a:effectLst/>
                        <a:latin typeface="ＭＳ Ｐゴシック"/>
                      </a:endParaRPr>
                    </a:p>
                  </a:txBody>
                  <a:tcPr marL="7146" marR="7146" marT="9525" marB="0" anchor="ctr"/>
                </a:tc>
                <a:extLst>
                  <a:ext uri="{0D108BD9-81ED-4DB2-BD59-A6C34878D82A}">
                    <a16:rowId xmlns:a16="http://schemas.microsoft.com/office/drawing/2014/main" val="10003"/>
                  </a:ext>
                </a:extLst>
              </a:tr>
              <a:tr h="598228">
                <a:tc>
                  <a:txBody>
                    <a:bodyPr/>
                    <a:lstStyle/>
                    <a:p>
                      <a:pPr algn="ctr" fontAlgn="ctr"/>
                      <a:r>
                        <a:rPr lang="en-US" altLang="ja-JP" sz="2400" b="0" u="none" strike="noStrike" dirty="0">
                          <a:solidFill>
                            <a:srgbClr val="FF0000"/>
                          </a:solidFill>
                          <a:effectLst/>
                        </a:rPr>
                        <a:t>54803</a:t>
                      </a:r>
                      <a:endParaRPr lang="en-US" altLang="ja-JP" sz="2400" b="0" i="0" u="none" strike="noStrike" dirty="0">
                        <a:solidFill>
                          <a:srgbClr val="FF0000"/>
                        </a:solidFill>
                        <a:effectLst/>
                        <a:latin typeface="ＭＳ Ｐゴシック"/>
                      </a:endParaRPr>
                    </a:p>
                  </a:txBody>
                  <a:tcPr marL="7146" marR="7146"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224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724089" y="1898394"/>
            <a:ext cx="8139682" cy="4566246"/>
            <a:chOff x="965200" y="1743074"/>
            <a:chExt cx="10850083" cy="4566246"/>
          </a:xfrm>
        </p:grpSpPr>
        <p:graphicFrame>
          <p:nvGraphicFramePr>
            <p:cNvPr id="2" name="グラフ 1"/>
            <p:cNvGraphicFramePr>
              <a:graphicFrameLocks/>
            </p:cNvGraphicFramePr>
            <p:nvPr>
              <p:extLst>
                <p:ext uri="{D42A27DB-BD31-4B8C-83A1-F6EECF244321}">
                  <p14:modId xmlns:p14="http://schemas.microsoft.com/office/powerpoint/2010/main" val="4179890478"/>
                </p:ext>
              </p:extLst>
            </p:nvPr>
          </p:nvGraphicFramePr>
          <p:xfrm>
            <a:off x="965200" y="1743074"/>
            <a:ext cx="10258425" cy="4566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2962229117"/>
                </p:ext>
              </p:extLst>
            </p:nvPr>
          </p:nvGraphicFramePr>
          <p:xfrm>
            <a:off x="1451054" y="1881748"/>
            <a:ext cx="9865096" cy="370749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1109717" y="2166972"/>
              <a:ext cx="705566" cy="253916"/>
            </a:xfrm>
            <a:prstGeom prst="rect">
              <a:avLst/>
            </a:prstGeom>
            <a:noFill/>
          </p:spPr>
          <p:txBody>
            <a:bodyPr wrap="none" rtlCol="0">
              <a:spAutoFit/>
            </a:bodyPr>
            <a:lstStyle/>
            <a:p>
              <a:r>
                <a:rPr kumimoji="1" lang="en-US" altLang="ja-JP" sz="1050" dirty="0"/>
                <a:t>54803</a:t>
              </a:r>
              <a:endParaRPr kumimoji="1" lang="ja-JP" altLang="en-US" sz="1050" dirty="0"/>
            </a:p>
          </p:txBody>
        </p:sp>
      </p:grpSp>
      <p:sp>
        <p:nvSpPr>
          <p:cNvPr id="10" name="テキスト ボックス 9"/>
          <p:cNvSpPr txBox="1"/>
          <p:nvPr/>
        </p:nvSpPr>
        <p:spPr>
          <a:xfrm>
            <a:off x="790595" y="1484784"/>
            <a:ext cx="3472425" cy="523220"/>
          </a:xfrm>
          <a:prstGeom prst="rect">
            <a:avLst/>
          </a:prstGeom>
          <a:noFill/>
        </p:spPr>
        <p:txBody>
          <a:bodyPr wrap="none" rtlCol="0">
            <a:spAutoFit/>
          </a:bodyPr>
          <a:lstStyle/>
          <a:p>
            <a:r>
              <a:rPr kumimoji="1" lang="ja-JP" altLang="en-US" sz="2800" dirty="0"/>
              <a:t>Ａ，Ｂ認定者数の推移</a:t>
            </a:r>
          </a:p>
        </p:txBody>
      </p:sp>
      <p:sp>
        <p:nvSpPr>
          <p:cNvPr id="12" name="タイトル 1"/>
          <p:cNvSpPr txBox="1">
            <a:spLocks/>
          </p:cNvSpPr>
          <p:nvPr/>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a:t>新生児蘇生法（</a:t>
            </a:r>
            <a:r>
              <a:rPr lang="en-US" altLang="ja-JP" sz="3600"/>
              <a:t>NCPR</a:t>
            </a:r>
            <a:r>
              <a:rPr lang="ja-JP" altLang="en-US" sz="3600"/>
              <a:t>）普及事業の現在</a:t>
            </a:r>
            <a:endParaRPr lang="ja-JP" altLang="en-US" sz="3600"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6" name="直線コネクタ 1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33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制度改革の必要性</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a:t>NCPR</a:t>
            </a:r>
            <a:r>
              <a:rPr kumimoji="1" lang="ja-JP" altLang="en-US" dirty="0"/>
              <a:t>制度が普及し、講習会数、受講者数、認定者数などが安定化してきた。</a:t>
            </a:r>
            <a:endParaRPr kumimoji="1" lang="en-US" altLang="ja-JP" dirty="0"/>
          </a:p>
          <a:p>
            <a:r>
              <a:rPr lang="ja-JP" altLang="en-US" dirty="0"/>
              <a:t>新規認定は限られ、</a:t>
            </a:r>
            <a:r>
              <a:rPr lang="ja-JP" altLang="en-US" dirty="0">
                <a:solidFill>
                  <a:srgbClr val="FF0000"/>
                </a:solidFill>
              </a:rPr>
              <a:t>更新による資格維持</a:t>
            </a:r>
            <a:r>
              <a:rPr lang="ja-JP" altLang="en-US" dirty="0"/>
              <a:t>が重要な課題となる時期を迎えている。</a:t>
            </a:r>
            <a:endParaRPr lang="en-US" altLang="ja-JP" dirty="0"/>
          </a:p>
          <a:p>
            <a:r>
              <a:rPr kumimoji="1" lang="ja-JP" altLang="en-US" dirty="0"/>
              <a:t>普及した</a:t>
            </a:r>
            <a:r>
              <a:rPr kumimoji="1" lang="en-US" altLang="ja-JP" dirty="0"/>
              <a:t>NCPR</a:t>
            </a:r>
            <a:r>
              <a:rPr kumimoji="1" lang="ja-JP" altLang="en-US" dirty="0"/>
              <a:t>の</a:t>
            </a:r>
            <a:r>
              <a:rPr kumimoji="1" lang="en-US" altLang="ja-JP" dirty="0"/>
              <a:t>『</a:t>
            </a:r>
            <a:r>
              <a:rPr kumimoji="1" lang="ja-JP" altLang="en-US" dirty="0"/>
              <a:t>質</a:t>
            </a:r>
            <a:r>
              <a:rPr lang="ja-JP" altLang="en-US" dirty="0"/>
              <a:t>の維持</a:t>
            </a:r>
            <a:r>
              <a:rPr lang="en-US" altLang="ja-JP" dirty="0"/>
              <a:t>』</a:t>
            </a:r>
            <a:r>
              <a:rPr kumimoji="1" lang="ja-JP" altLang="en-US" dirty="0"/>
              <a:t>を目的とした制度が必要となる。</a:t>
            </a:r>
            <a:endParaRPr kumimoji="1" lang="en-US" altLang="ja-JP" dirty="0"/>
          </a:p>
          <a:p>
            <a:pPr marL="0" indent="0">
              <a:buNone/>
            </a:pPr>
            <a:r>
              <a:rPr lang="ja-JP" altLang="en-US" dirty="0"/>
              <a:t>　　　　→生涯教育として、実技講習強化など</a:t>
            </a:r>
            <a:endParaRPr lang="en-US" altLang="ja-JP" dirty="0"/>
          </a:p>
          <a:p>
            <a:pPr marL="0" indent="0">
              <a:buNone/>
            </a:pPr>
            <a:r>
              <a:rPr kumimoji="1" lang="ja-JP" altLang="en-US" dirty="0"/>
              <a:t>　　　　→認定期間短縮、更新の条件変更強化</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2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ja-JP" sz="3200" dirty="0"/>
              <a:t>修了認定有効期限と認定料・更新料の変更</a:t>
            </a:r>
            <a:endParaRPr kumimoji="1" lang="ja-JP" altLang="en-US" sz="3200" dirty="0"/>
          </a:p>
        </p:txBody>
      </p:sp>
      <p:graphicFrame>
        <p:nvGraphicFramePr>
          <p:cNvPr id="6" name="表 5"/>
          <p:cNvGraphicFramePr>
            <a:graphicFrameLocks noGrp="1"/>
          </p:cNvGraphicFramePr>
          <p:nvPr>
            <p:extLst>
              <p:ext uri="{D42A27DB-BD31-4B8C-83A1-F6EECF244321}">
                <p14:modId xmlns:p14="http://schemas.microsoft.com/office/powerpoint/2010/main" val="303722237"/>
              </p:ext>
            </p:extLst>
          </p:nvPr>
        </p:nvGraphicFramePr>
        <p:xfrm>
          <a:off x="251519" y="1771024"/>
          <a:ext cx="8640961" cy="4757002"/>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24227">
                  <a:extLst>
                    <a:ext uri="{9D8B030D-6E8A-4147-A177-3AD203B41FA5}">
                      <a16:colId xmlns:a16="http://schemas.microsoft.com/office/drawing/2014/main" val="20002"/>
                    </a:ext>
                  </a:extLst>
                </a:gridCol>
                <a:gridCol w="3848381">
                  <a:extLst>
                    <a:ext uri="{9D8B030D-6E8A-4147-A177-3AD203B41FA5}">
                      <a16:colId xmlns:a16="http://schemas.microsoft.com/office/drawing/2014/main" val="20003"/>
                    </a:ext>
                  </a:extLst>
                </a:gridCol>
              </a:tblGrid>
              <a:tr h="315601">
                <a:tc>
                  <a:txBody>
                    <a:bodyPr/>
                    <a:lstStyle/>
                    <a:p>
                      <a:pPr algn="ctr"/>
                      <a:r>
                        <a:rPr kumimoji="1" lang="ja-JP" altLang="en-US" sz="1600" dirty="0"/>
                        <a:t>改訂事項</a:t>
                      </a:r>
                    </a:p>
                  </a:txBody>
                  <a:tcPr marL="68598" marR="68598"/>
                </a:tc>
                <a:tc>
                  <a:txBody>
                    <a:bodyPr/>
                    <a:lstStyle/>
                    <a:p>
                      <a:pPr algn="ctr"/>
                      <a:r>
                        <a:rPr kumimoji="1" lang="ja-JP" altLang="en-US" sz="1600" dirty="0"/>
                        <a:t>現行</a:t>
                      </a:r>
                    </a:p>
                  </a:txBody>
                  <a:tcPr marL="68598" marR="68598"/>
                </a:tc>
                <a:tc>
                  <a:txBody>
                    <a:bodyPr/>
                    <a:lstStyle/>
                    <a:p>
                      <a:pPr algn="ctr"/>
                      <a:r>
                        <a:rPr kumimoji="1" lang="ja-JP" altLang="en-US" sz="1600" dirty="0"/>
                        <a:t>改訂後</a:t>
                      </a:r>
                    </a:p>
                  </a:txBody>
                  <a:tcPr marL="68598" marR="68598"/>
                </a:tc>
                <a:tc>
                  <a:txBody>
                    <a:bodyPr/>
                    <a:lstStyle/>
                    <a:p>
                      <a:pPr algn="ctr"/>
                      <a:r>
                        <a:rPr kumimoji="1" lang="ja-JP" altLang="en-US" sz="1600" dirty="0"/>
                        <a:t>備考</a:t>
                      </a:r>
                    </a:p>
                  </a:txBody>
                  <a:tcPr marL="68598" marR="68598"/>
                </a:tc>
                <a:extLst>
                  <a:ext uri="{0D108BD9-81ED-4DB2-BD59-A6C34878D82A}">
                    <a16:rowId xmlns:a16="http://schemas.microsoft.com/office/drawing/2014/main" val="10000"/>
                  </a:ext>
                </a:extLst>
              </a:tr>
              <a:tr h="1893605">
                <a:tc>
                  <a:txBody>
                    <a:bodyPr/>
                    <a:lstStyle/>
                    <a:p>
                      <a:pPr algn="ctr"/>
                      <a:endParaRPr kumimoji="1" lang="en-US" altLang="ja-JP" sz="1800" b="0" dirty="0"/>
                    </a:p>
                    <a:p>
                      <a:pPr algn="ctr"/>
                      <a:r>
                        <a:rPr kumimoji="1" lang="ja-JP" altLang="en-US" sz="1800" b="0" dirty="0"/>
                        <a:t>有効期限</a:t>
                      </a:r>
                    </a:p>
                  </a:txBody>
                  <a:tcPr marL="68598" marR="68598"/>
                </a:tc>
                <a:tc>
                  <a:txBody>
                    <a:bodyPr/>
                    <a:lstStyle/>
                    <a:p>
                      <a:pPr algn="ctr"/>
                      <a:endParaRPr kumimoji="1" lang="en-US" altLang="ja-JP" sz="1800" b="0" dirty="0"/>
                    </a:p>
                    <a:p>
                      <a:pPr algn="ctr"/>
                      <a:r>
                        <a:rPr kumimoji="1" lang="en-US" altLang="ja-JP" sz="1800" b="0" dirty="0"/>
                        <a:t>5</a:t>
                      </a:r>
                      <a:r>
                        <a:rPr kumimoji="1" lang="ja-JP" altLang="en-US" sz="1800" b="0" dirty="0"/>
                        <a:t>年</a:t>
                      </a:r>
                    </a:p>
                  </a:txBody>
                  <a:tcPr marL="68598" marR="6859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rgbClr val="FF0000"/>
                          </a:solidFill>
                        </a:rPr>
                        <a:t>3</a:t>
                      </a:r>
                      <a:r>
                        <a:rPr kumimoji="1" lang="ja-JP" altLang="en-US" sz="1800" b="0" dirty="0">
                          <a:solidFill>
                            <a:srgbClr val="FF0000"/>
                          </a:solidFill>
                        </a:rPr>
                        <a:t>年</a:t>
                      </a:r>
                    </a:p>
                  </a:txBody>
                  <a:tcPr marL="68598" marR="68598"/>
                </a:tc>
                <a:tc>
                  <a:txBody>
                    <a:bodyPr/>
                    <a:lstStyle/>
                    <a:p>
                      <a:pPr algn="l">
                        <a:spcAft>
                          <a:spcPts val="0"/>
                        </a:spcAft>
                      </a:pPr>
                      <a:r>
                        <a:rPr lang="en-US" altLang="ja-JP" sz="1800" b="0" kern="100" dirty="0">
                          <a:effectLst/>
                        </a:rPr>
                        <a:t>2016/4/30</a:t>
                      </a:r>
                      <a:r>
                        <a:rPr lang="ja-JP" altLang="en-US" sz="1800" b="0" kern="100" dirty="0">
                          <a:effectLst/>
                        </a:rPr>
                        <a:t>迄</a:t>
                      </a:r>
                      <a:r>
                        <a:rPr lang="ja-JP" altLang="ja-JP" sz="1800" b="0" kern="100" dirty="0">
                          <a:effectLst/>
                        </a:rPr>
                        <a:t>のコース受講者</a:t>
                      </a:r>
                      <a:endParaRPr lang="en-US" altLang="ja-JP" sz="1800" b="0" kern="100" dirty="0">
                        <a:effectLst/>
                      </a:endParaRPr>
                    </a:p>
                    <a:p>
                      <a:pPr algn="l">
                        <a:spcAft>
                          <a:spcPts val="0"/>
                        </a:spcAft>
                      </a:pPr>
                      <a:r>
                        <a:rPr lang="ja-JP" altLang="en-US" sz="1800" b="0" kern="100" dirty="0">
                          <a:effectLst/>
                        </a:rPr>
                        <a:t>　　　　　　　　　　　　</a:t>
                      </a:r>
                      <a:r>
                        <a:rPr lang="ja-JP" altLang="ja-JP" sz="1800" b="0" kern="100" dirty="0">
                          <a:effectLst/>
                        </a:rPr>
                        <a:t>⇒有効期限</a:t>
                      </a:r>
                      <a:r>
                        <a:rPr lang="en-US" altLang="ja-JP" sz="1800" b="0" kern="100" dirty="0">
                          <a:effectLst/>
                        </a:rPr>
                        <a:t>5</a:t>
                      </a:r>
                      <a:r>
                        <a:rPr lang="ja-JP" altLang="ja-JP" sz="1800" b="0" kern="100" dirty="0">
                          <a:effectLst/>
                        </a:rPr>
                        <a:t>年</a:t>
                      </a:r>
                    </a:p>
                    <a:p>
                      <a:pPr algn="l">
                        <a:spcAft>
                          <a:spcPts val="0"/>
                        </a:spcAft>
                      </a:pPr>
                      <a:r>
                        <a:rPr lang="en-US" altLang="ja-JP" sz="1800" b="0" kern="100" dirty="0">
                          <a:solidFill>
                            <a:srgbClr val="FF0000"/>
                          </a:solidFill>
                          <a:effectLst/>
                        </a:rPr>
                        <a:t>2016/5/1</a:t>
                      </a:r>
                      <a:r>
                        <a:rPr lang="ja-JP" altLang="ja-JP" sz="1800" b="0" kern="100" dirty="0">
                          <a:solidFill>
                            <a:srgbClr val="FF0000"/>
                          </a:solidFill>
                          <a:effectLst/>
                        </a:rPr>
                        <a:t>以降のコース受講者</a:t>
                      </a:r>
                      <a:endParaRPr lang="en-US" altLang="ja-JP" sz="1800" b="0" kern="100" dirty="0">
                        <a:solidFill>
                          <a:srgbClr val="FF0000"/>
                        </a:solidFill>
                        <a:effectLst/>
                      </a:endParaRPr>
                    </a:p>
                    <a:p>
                      <a:pPr algn="l">
                        <a:spcAft>
                          <a:spcPts val="0"/>
                        </a:spcAft>
                      </a:pPr>
                      <a:r>
                        <a:rPr lang="ja-JP" altLang="en-US" sz="1800" b="0" kern="100" dirty="0">
                          <a:solidFill>
                            <a:srgbClr val="FF0000"/>
                          </a:solidFill>
                          <a:effectLst/>
                        </a:rPr>
                        <a:t>　　　　　　　　　　　　</a:t>
                      </a:r>
                      <a:r>
                        <a:rPr lang="ja-JP" altLang="ja-JP" sz="1800" b="0" kern="100" dirty="0">
                          <a:solidFill>
                            <a:srgbClr val="FF0000"/>
                          </a:solidFill>
                          <a:effectLst/>
                        </a:rPr>
                        <a:t>⇒有効期限</a:t>
                      </a:r>
                      <a:r>
                        <a:rPr lang="en-US" altLang="ja-JP" sz="1800" b="0" kern="100" dirty="0">
                          <a:solidFill>
                            <a:srgbClr val="FF0000"/>
                          </a:solidFill>
                          <a:effectLst/>
                        </a:rPr>
                        <a:t>3</a:t>
                      </a:r>
                      <a:r>
                        <a:rPr lang="ja-JP" altLang="ja-JP" sz="1800" b="0" kern="100" dirty="0">
                          <a:solidFill>
                            <a:srgbClr val="FF0000"/>
                          </a:solidFill>
                          <a:effectLst/>
                        </a:rPr>
                        <a:t>年へ</a:t>
                      </a:r>
                    </a:p>
                    <a:p>
                      <a:pPr algn="l">
                        <a:spcAft>
                          <a:spcPts val="0"/>
                        </a:spcAft>
                      </a:pPr>
                      <a:r>
                        <a:rPr lang="en-US" altLang="ja-JP" sz="1800" b="0" kern="100" dirty="0">
                          <a:effectLst/>
                        </a:rPr>
                        <a:t> </a:t>
                      </a:r>
                      <a:r>
                        <a:rPr lang="ja-JP" altLang="ja-JP" sz="1800" b="0" kern="100" dirty="0">
                          <a:effectLst/>
                        </a:rPr>
                        <a:t>今お持ちの有効期限が</a:t>
                      </a:r>
                      <a:r>
                        <a:rPr lang="en-US" altLang="ja-JP" sz="1800" b="0" kern="100" dirty="0">
                          <a:effectLst/>
                        </a:rPr>
                        <a:t>5</a:t>
                      </a:r>
                      <a:r>
                        <a:rPr lang="ja-JP" altLang="ja-JP" sz="1800" b="0" kern="100" dirty="0">
                          <a:effectLst/>
                        </a:rPr>
                        <a:t>年の認定者は</a:t>
                      </a:r>
                      <a:r>
                        <a:rPr lang="ja-JP" altLang="ja-JP" sz="1800" b="0" kern="100" dirty="0">
                          <a:solidFill>
                            <a:srgbClr val="FF0000"/>
                          </a:solidFill>
                          <a:effectLst/>
                        </a:rPr>
                        <a:t>更新が来た時点で「有効期限</a:t>
                      </a:r>
                      <a:r>
                        <a:rPr lang="en-US" altLang="ja-JP" sz="1800" b="0" kern="100" dirty="0">
                          <a:solidFill>
                            <a:srgbClr val="FF0000"/>
                          </a:solidFill>
                          <a:effectLst/>
                        </a:rPr>
                        <a:t>3</a:t>
                      </a:r>
                      <a:r>
                        <a:rPr lang="ja-JP" altLang="ja-JP" sz="1800" b="0" kern="100" dirty="0">
                          <a:solidFill>
                            <a:srgbClr val="FF0000"/>
                          </a:solidFill>
                          <a:effectLst/>
                        </a:rPr>
                        <a:t>年」に切り替え</a:t>
                      </a:r>
                      <a:r>
                        <a:rPr lang="ja-JP" altLang="ja-JP" sz="1800" b="0" kern="100" dirty="0">
                          <a:effectLst/>
                        </a:rPr>
                        <a:t>になります</a:t>
                      </a:r>
                      <a:r>
                        <a:rPr lang="ja-JP" altLang="en-US" sz="1800" b="0" kern="100" dirty="0">
                          <a:effectLst/>
                        </a:rPr>
                        <a:t>。</a:t>
                      </a:r>
                      <a:endParaRPr lang="ja-JP" altLang="ja-JP" sz="1800" b="0" kern="100" dirty="0">
                        <a:effectLst/>
                        <a:latin typeface="Century"/>
                        <a:ea typeface="ＭＳ 明朝"/>
                        <a:cs typeface="Times New Roman"/>
                      </a:endParaRPr>
                    </a:p>
                  </a:txBody>
                  <a:tcPr marL="68598" marR="68598"/>
                </a:tc>
                <a:extLst>
                  <a:ext uri="{0D108BD9-81ED-4DB2-BD59-A6C34878D82A}">
                    <a16:rowId xmlns:a16="http://schemas.microsoft.com/office/drawing/2014/main" val="10001"/>
                  </a:ext>
                </a:extLst>
              </a:tr>
              <a:tr h="2410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800" b="0" kern="1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800" b="0" kern="100" dirty="0">
                          <a:effectLst/>
                        </a:rPr>
                        <a:t>認定料</a:t>
                      </a:r>
                      <a:r>
                        <a:rPr lang="ja-JP" altLang="en-US" sz="1800" b="0" kern="100" dirty="0">
                          <a:effectLst/>
                        </a:rPr>
                        <a:t>　　　　</a:t>
                      </a:r>
                      <a:r>
                        <a:rPr lang="ja-JP" altLang="ja-JP" sz="1800" b="0" kern="100" dirty="0">
                          <a:effectLst/>
                        </a:rPr>
                        <a:t>／更新料</a:t>
                      </a:r>
                      <a:endParaRPr lang="ja-JP" altLang="ja-JP" sz="1800" b="0" kern="100" dirty="0">
                        <a:effectLst/>
                        <a:latin typeface="Century"/>
                        <a:ea typeface="ＭＳ 明朝"/>
                        <a:cs typeface="Times New Roman"/>
                      </a:endParaRPr>
                    </a:p>
                    <a:p>
                      <a:pPr algn="ctr"/>
                      <a:endParaRPr kumimoji="1" lang="ja-JP" altLang="en-US" sz="1800" b="0" dirty="0"/>
                    </a:p>
                  </a:txBody>
                  <a:tcPr marL="68598" marR="68598"/>
                </a:tc>
                <a:tc>
                  <a:txBody>
                    <a:bodyPr/>
                    <a:lstStyle/>
                    <a:p>
                      <a:pPr algn="ctr">
                        <a:spcAft>
                          <a:spcPts val="0"/>
                        </a:spcAft>
                      </a:pPr>
                      <a:endParaRPr lang="en-US" altLang="ja-JP" sz="1800" b="0" kern="100" dirty="0">
                        <a:effectLst/>
                      </a:endParaRPr>
                    </a:p>
                    <a:p>
                      <a:pPr algn="ctr">
                        <a:spcAft>
                          <a:spcPts val="0"/>
                        </a:spcAft>
                      </a:pPr>
                      <a:r>
                        <a:rPr lang="en-US" altLang="ja-JP" sz="1800" b="0" kern="100" dirty="0">
                          <a:effectLst/>
                        </a:rPr>
                        <a:t>8000</a:t>
                      </a:r>
                      <a:r>
                        <a:rPr lang="ja-JP" altLang="ja-JP" sz="1800" b="0" kern="100" dirty="0">
                          <a:effectLst/>
                        </a:rPr>
                        <a:t>円</a:t>
                      </a:r>
                    </a:p>
                    <a:p>
                      <a:pPr algn="ctr">
                        <a:spcAft>
                          <a:spcPts val="0"/>
                        </a:spcAft>
                      </a:pPr>
                      <a:r>
                        <a:rPr lang="ja-JP" altLang="ja-JP" sz="1800" b="0" kern="100" dirty="0">
                          <a:effectLst/>
                        </a:rPr>
                        <a:t>（学会員医師・コメディカル他）</a:t>
                      </a:r>
                    </a:p>
                    <a:p>
                      <a:pPr algn="ctr">
                        <a:spcAft>
                          <a:spcPts val="0"/>
                        </a:spcAft>
                      </a:pPr>
                      <a:r>
                        <a:rPr lang="en-US" altLang="ja-JP" sz="1800" b="0" kern="100" dirty="0">
                          <a:effectLst/>
                        </a:rPr>
                        <a:t>15000</a:t>
                      </a:r>
                      <a:r>
                        <a:rPr lang="ja-JP" altLang="ja-JP" sz="1800" b="0" kern="100" dirty="0">
                          <a:effectLst/>
                        </a:rPr>
                        <a:t>円</a:t>
                      </a:r>
                    </a:p>
                    <a:p>
                      <a:pPr algn="ctr">
                        <a:spcAft>
                          <a:spcPts val="0"/>
                        </a:spcAft>
                      </a:pPr>
                      <a:r>
                        <a:rPr lang="ja-JP" altLang="ja-JP" sz="1800" b="0" kern="100" dirty="0">
                          <a:effectLst/>
                        </a:rPr>
                        <a:t>（非学会員医師）</a:t>
                      </a:r>
                      <a:endParaRPr lang="ja-JP" altLang="ja-JP" sz="1800" b="0" kern="100" dirty="0">
                        <a:effectLst/>
                        <a:latin typeface="Century"/>
                        <a:ea typeface="ＭＳ 明朝"/>
                        <a:cs typeface="Times New Roman"/>
                      </a:endParaRPr>
                    </a:p>
                    <a:p>
                      <a:pPr algn="l"/>
                      <a:endParaRPr kumimoji="1" lang="ja-JP" altLang="en-US" sz="1800" b="0" dirty="0"/>
                    </a:p>
                  </a:txBody>
                  <a:tcPr marL="68598" marR="68598"/>
                </a:tc>
                <a:tc>
                  <a:txBody>
                    <a:bodyPr/>
                    <a:lstStyle/>
                    <a:p>
                      <a:pPr algn="ctr">
                        <a:spcAft>
                          <a:spcPts val="0"/>
                        </a:spcAft>
                      </a:pPr>
                      <a:endParaRPr lang="en-US" altLang="ja-JP" sz="1800" b="0" kern="100" dirty="0">
                        <a:effectLst/>
                      </a:endParaRPr>
                    </a:p>
                    <a:p>
                      <a:pPr algn="ctr">
                        <a:spcAft>
                          <a:spcPts val="0"/>
                        </a:spcAft>
                      </a:pPr>
                      <a:r>
                        <a:rPr lang="en-US" altLang="ja-JP" sz="1800" b="0" kern="100" dirty="0">
                          <a:effectLst/>
                        </a:rPr>
                        <a:t>5000</a:t>
                      </a:r>
                      <a:r>
                        <a:rPr lang="ja-JP" altLang="ja-JP" sz="1800" b="0" kern="100" dirty="0">
                          <a:effectLst/>
                        </a:rPr>
                        <a:t>円</a:t>
                      </a:r>
                    </a:p>
                    <a:p>
                      <a:pPr algn="ctr">
                        <a:spcAft>
                          <a:spcPts val="0"/>
                        </a:spcAft>
                      </a:pPr>
                      <a:r>
                        <a:rPr lang="ja-JP" altLang="ja-JP" sz="1800" b="0" kern="100" dirty="0">
                          <a:effectLst/>
                        </a:rPr>
                        <a:t>（学会員医師・コメディカル他）</a:t>
                      </a:r>
                    </a:p>
                    <a:p>
                      <a:pPr algn="ctr">
                        <a:spcAft>
                          <a:spcPts val="0"/>
                        </a:spcAft>
                      </a:pPr>
                      <a:r>
                        <a:rPr lang="en-US" altLang="ja-JP" sz="1800" b="0" kern="100" dirty="0">
                          <a:effectLst/>
                        </a:rPr>
                        <a:t>10000</a:t>
                      </a:r>
                      <a:r>
                        <a:rPr lang="ja-JP" altLang="ja-JP" sz="1800" b="0" kern="100" dirty="0">
                          <a:effectLst/>
                        </a:rPr>
                        <a:t>円</a:t>
                      </a:r>
                    </a:p>
                    <a:p>
                      <a:pPr algn="ctr">
                        <a:spcAft>
                          <a:spcPts val="0"/>
                        </a:spcAft>
                      </a:pPr>
                      <a:r>
                        <a:rPr lang="ja-JP" altLang="ja-JP" sz="1800" b="0" kern="100" dirty="0">
                          <a:effectLst/>
                        </a:rPr>
                        <a:t>（非学会員医師）</a:t>
                      </a:r>
                      <a:endParaRPr lang="ja-JP" altLang="ja-JP" sz="1800" b="0" kern="100" dirty="0">
                        <a:effectLst/>
                        <a:latin typeface="Century"/>
                        <a:ea typeface="ＭＳ 明朝"/>
                        <a:cs typeface="Times New Roman"/>
                      </a:endParaRPr>
                    </a:p>
                    <a:p>
                      <a:pPr algn="l"/>
                      <a:endParaRPr kumimoji="1" lang="en-US" altLang="ja-JP" sz="1800" b="0" dirty="0"/>
                    </a:p>
                  </a:txBody>
                  <a:tcPr marL="68598" marR="68598"/>
                </a:tc>
                <a:tc>
                  <a:txBody>
                    <a:bodyPr/>
                    <a:lstStyle/>
                    <a:p>
                      <a:pPr algn="l">
                        <a:spcAft>
                          <a:spcPts val="0"/>
                        </a:spcAft>
                      </a:pPr>
                      <a:endParaRPr lang="en-US" altLang="ja-JP" sz="1800" b="0" kern="100" dirty="0">
                        <a:effectLst/>
                      </a:endParaRPr>
                    </a:p>
                    <a:p>
                      <a:pPr algn="l">
                        <a:spcAft>
                          <a:spcPts val="0"/>
                        </a:spcAft>
                      </a:pPr>
                      <a:r>
                        <a:rPr lang="ja-JP" altLang="ja-JP" sz="1800" b="0" kern="100" dirty="0">
                          <a:effectLst/>
                        </a:rPr>
                        <a:t>有効期限が</a:t>
                      </a:r>
                      <a:r>
                        <a:rPr lang="en-US" altLang="ja-JP" sz="1800" b="0" kern="100" dirty="0">
                          <a:effectLst/>
                        </a:rPr>
                        <a:t>3</a:t>
                      </a:r>
                      <a:r>
                        <a:rPr lang="ja-JP" altLang="ja-JP" sz="1800" b="0" kern="100" dirty="0">
                          <a:effectLst/>
                        </a:rPr>
                        <a:t>年になった方は認定料及び更新料は改訂後の金額へ変更となります。</a:t>
                      </a:r>
                    </a:p>
                    <a:p>
                      <a:pPr algn="l">
                        <a:spcAft>
                          <a:spcPts val="0"/>
                        </a:spcAft>
                      </a:pPr>
                      <a:endParaRPr lang="en-US" altLang="ja-JP" sz="1800" b="0" kern="100" dirty="0">
                        <a:effectLst/>
                      </a:endParaRPr>
                    </a:p>
                    <a:p>
                      <a:pPr algn="l">
                        <a:spcAft>
                          <a:spcPts val="0"/>
                        </a:spcAft>
                      </a:pPr>
                      <a:r>
                        <a:rPr lang="ja-JP" altLang="ja-JP" sz="1800" b="0" kern="100" dirty="0">
                          <a:effectLst/>
                        </a:rPr>
                        <a:t>※有効期限が</a:t>
                      </a:r>
                      <a:r>
                        <a:rPr lang="en-US" altLang="ja-JP" sz="1800" b="0" kern="100" dirty="0">
                          <a:effectLst/>
                        </a:rPr>
                        <a:t>5</a:t>
                      </a:r>
                      <a:r>
                        <a:rPr lang="ja-JP" altLang="ja-JP" sz="1800" b="0" kern="100" dirty="0">
                          <a:effectLst/>
                        </a:rPr>
                        <a:t>年（</a:t>
                      </a:r>
                      <a:r>
                        <a:rPr lang="en-US" altLang="ja-JP" sz="1800" b="0" kern="100" dirty="0">
                          <a:effectLst/>
                        </a:rPr>
                        <a:t>2016/4/30</a:t>
                      </a:r>
                      <a:r>
                        <a:rPr lang="ja-JP" altLang="ja-JP" sz="1800" b="0" kern="100" dirty="0">
                          <a:effectLst/>
                        </a:rPr>
                        <a:t>以前のコース受講者）は現行の金額となります。</a:t>
                      </a:r>
                      <a:endParaRPr kumimoji="1" lang="ja-JP" altLang="en-US" sz="1800" b="0" dirty="0"/>
                    </a:p>
                  </a:txBody>
                  <a:tcPr marL="68598" marR="68598"/>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790595" y="1237228"/>
            <a:ext cx="3366627" cy="523220"/>
          </a:xfrm>
          <a:prstGeom prst="rect">
            <a:avLst/>
          </a:prstGeom>
          <a:noFill/>
        </p:spPr>
        <p:txBody>
          <a:bodyPr wrap="none" rtlCol="0">
            <a:spAutoFit/>
          </a:bodyPr>
          <a:lstStyle/>
          <a:p>
            <a:r>
              <a:rPr kumimoji="1" lang="ja-JP" altLang="en-US" sz="2800" dirty="0"/>
              <a:t>すべての資格保持者</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30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4000" dirty="0"/>
              <a:t>更新に関する制度</a:t>
            </a:r>
            <a:r>
              <a:rPr lang="ja-JP" altLang="en-US" sz="4000" dirty="0"/>
              <a:t>変更</a:t>
            </a:r>
            <a:endParaRPr kumimoji="1" lang="ja-JP" altLang="en-US" sz="4000" dirty="0"/>
          </a:p>
        </p:txBody>
      </p:sp>
      <p:graphicFrame>
        <p:nvGraphicFramePr>
          <p:cNvPr id="6" name="表 5"/>
          <p:cNvGraphicFramePr>
            <a:graphicFrameLocks noGrp="1"/>
          </p:cNvGraphicFramePr>
          <p:nvPr>
            <p:extLst>
              <p:ext uri="{D42A27DB-BD31-4B8C-83A1-F6EECF244321}">
                <p14:modId xmlns:p14="http://schemas.microsoft.com/office/powerpoint/2010/main" val="1739497919"/>
              </p:ext>
            </p:extLst>
          </p:nvPr>
        </p:nvGraphicFramePr>
        <p:xfrm>
          <a:off x="539552" y="1914554"/>
          <a:ext cx="7992888" cy="2306534"/>
        </p:xfrm>
        <a:graphic>
          <a:graphicData uri="http://schemas.openxmlformats.org/drawingml/2006/table">
            <a:tbl>
              <a:tblPr firstRow="1" bandRow="1">
                <a:tableStyleId>{69CF1AB2-1976-4502-BF36-3FF5EA218861}</a:tableStyleId>
              </a:tblPr>
              <a:tblGrid>
                <a:gridCol w="1417179">
                  <a:extLst>
                    <a:ext uri="{9D8B030D-6E8A-4147-A177-3AD203B41FA5}">
                      <a16:colId xmlns:a16="http://schemas.microsoft.com/office/drawing/2014/main" val="20000"/>
                    </a:ext>
                  </a:extLst>
                </a:gridCol>
                <a:gridCol w="1391133">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3888432">
                  <a:extLst>
                    <a:ext uri="{9D8B030D-6E8A-4147-A177-3AD203B41FA5}">
                      <a16:colId xmlns:a16="http://schemas.microsoft.com/office/drawing/2014/main" val="20003"/>
                    </a:ext>
                  </a:extLst>
                </a:gridCol>
              </a:tblGrid>
              <a:tr h="362721">
                <a:tc>
                  <a:txBody>
                    <a:bodyPr/>
                    <a:lstStyle/>
                    <a:p>
                      <a:pPr algn="ctr"/>
                      <a:r>
                        <a:rPr kumimoji="1" lang="ja-JP" altLang="en-US" sz="1600" dirty="0"/>
                        <a:t>改訂事項</a:t>
                      </a:r>
                    </a:p>
                  </a:txBody>
                  <a:tcPr marL="68598" marR="68598"/>
                </a:tc>
                <a:tc>
                  <a:txBody>
                    <a:bodyPr/>
                    <a:lstStyle/>
                    <a:p>
                      <a:pPr algn="ctr"/>
                      <a:r>
                        <a:rPr kumimoji="1" lang="ja-JP" altLang="en-US" sz="1600" dirty="0"/>
                        <a:t>現行</a:t>
                      </a:r>
                    </a:p>
                  </a:txBody>
                  <a:tcPr marL="68598" marR="68598"/>
                </a:tc>
                <a:tc>
                  <a:txBody>
                    <a:bodyPr/>
                    <a:lstStyle/>
                    <a:p>
                      <a:pPr algn="ctr"/>
                      <a:r>
                        <a:rPr kumimoji="1" lang="ja-JP" altLang="en-US" sz="1600" dirty="0"/>
                        <a:t>改訂後</a:t>
                      </a:r>
                    </a:p>
                  </a:txBody>
                  <a:tcPr marL="68598" marR="68598"/>
                </a:tc>
                <a:tc>
                  <a:txBody>
                    <a:bodyPr/>
                    <a:lstStyle/>
                    <a:p>
                      <a:pPr algn="ctr"/>
                      <a:r>
                        <a:rPr kumimoji="1" lang="ja-JP" altLang="en-US" sz="1600" dirty="0"/>
                        <a:t>備考</a:t>
                      </a:r>
                    </a:p>
                  </a:txBody>
                  <a:tcPr marL="68598" marR="68598"/>
                </a:tc>
                <a:extLst>
                  <a:ext uri="{0D108BD9-81ED-4DB2-BD59-A6C34878D82A}">
                    <a16:rowId xmlns:a16="http://schemas.microsoft.com/office/drawing/2014/main" val="10000"/>
                  </a:ext>
                </a:extLst>
              </a:tr>
              <a:tr h="1943813">
                <a:tc>
                  <a:txBody>
                    <a:bodyPr/>
                    <a:lstStyle/>
                    <a:p>
                      <a:pPr algn="ctr"/>
                      <a:endParaRPr kumimoji="1" lang="en-US" altLang="ja-JP" dirty="0"/>
                    </a:p>
                    <a:p>
                      <a:pPr algn="ctr"/>
                      <a:r>
                        <a:rPr kumimoji="1" lang="ja-JP" altLang="en-US" dirty="0"/>
                        <a:t>更新手続き期間</a:t>
                      </a:r>
                      <a:endParaRPr kumimoji="1" lang="ja-JP" altLang="en-US" b="1" dirty="0"/>
                    </a:p>
                  </a:txBody>
                  <a:tcPr marL="68598" marR="68598"/>
                </a:tc>
                <a:tc>
                  <a:txBody>
                    <a:bodyPr/>
                    <a:lstStyle/>
                    <a:p>
                      <a:pPr algn="ctr"/>
                      <a:endParaRPr kumimoji="1" lang="en-US" altLang="ja-JP" dirty="0"/>
                    </a:p>
                    <a:p>
                      <a:pPr algn="ctr"/>
                      <a:r>
                        <a:rPr kumimoji="1" lang="ja-JP" altLang="en-US" dirty="0"/>
                        <a:t>有効期限の</a:t>
                      </a:r>
                      <a:r>
                        <a:rPr kumimoji="1" lang="en-US" altLang="ja-JP" dirty="0"/>
                        <a:t>4</a:t>
                      </a:r>
                      <a:r>
                        <a:rPr kumimoji="1" lang="ja-JP" altLang="en-US" dirty="0"/>
                        <a:t>か月前から</a:t>
                      </a:r>
                      <a:endParaRPr kumimoji="1" lang="ja-JP" altLang="en-US" b="1" dirty="0"/>
                    </a:p>
                  </a:txBody>
                  <a:tcPr marL="68598" marR="6859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FF0000"/>
                          </a:solidFill>
                        </a:rPr>
                        <a:t>有効期限の</a:t>
                      </a:r>
                      <a:r>
                        <a:rPr kumimoji="1" lang="en-US" altLang="ja-JP" dirty="0">
                          <a:solidFill>
                            <a:srgbClr val="FF0000"/>
                          </a:solidFill>
                        </a:rPr>
                        <a:t>1</a:t>
                      </a:r>
                      <a:r>
                        <a:rPr kumimoji="1" lang="ja-JP" altLang="en-US" dirty="0">
                          <a:solidFill>
                            <a:srgbClr val="FF0000"/>
                          </a:solidFill>
                        </a:rPr>
                        <a:t>年前から</a:t>
                      </a:r>
                    </a:p>
                    <a:p>
                      <a:pPr algn="ctr"/>
                      <a:endParaRPr kumimoji="1" lang="ja-JP" altLang="en-US" b="1" dirty="0"/>
                    </a:p>
                  </a:txBody>
                  <a:tcPr marL="68598" marR="68598"/>
                </a:tc>
                <a:tc>
                  <a:txBody>
                    <a:bodyPr/>
                    <a:lstStyle/>
                    <a:p>
                      <a:pPr algn="ctr"/>
                      <a:endParaRPr kumimoji="1" lang="en-US" altLang="ja-JP" dirty="0"/>
                    </a:p>
                    <a:p>
                      <a:pPr algn="l"/>
                      <a:r>
                        <a:rPr kumimoji="1" lang="ja-JP" altLang="en-US" dirty="0"/>
                        <a:t>有効期限の</a:t>
                      </a:r>
                      <a:r>
                        <a:rPr kumimoji="1" lang="en-US" altLang="ja-JP" dirty="0"/>
                        <a:t>1</a:t>
                      </a:r>
                      <a:r>
                        <a:rPr kumimoji="1" lang="ja-JP" altLang="en-US" dirty="0"/>
                        <a:t>年前になりましたら事務局からご案内を差し上げます。</a:t>
                      </a:r>
                      <a:endParaRPr kumimoji="1" lang="en-US" altLang="ja-JP" dirty="0"/>
                    </a:p>
                    <a:p>
                      <a:pPr algn="l"/>
                      <a:endParaRPr kumimoji="1" lang="en-US" altLang="ja-JP" dirty="0"/>
                    </a:p>
                    <a:p>
                      <a:pPr algn="l"/>
                      <a:r>
                        <a:rPr kumimoji="1" lang="ja-JP" altLang="en-US" dirty="0"/>
                        <a:t>＊住所変更。勤務先変更などがありましたら事務局までお知らせください。</a:t>
                      </a:r>
                      <a:endParaRPr kumimoji="1" lang="ja-JP" altLang="en-US" b="1" dirty="0"/>
                    </a:p>
                  </a:txBody>
                  <a:tcPr marL="68598" marR="68598"/>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790595" y="1340768"/>
            <a:ext cx="3366627" cy="523220"/>
          </a:xfrm>
          <a:prstGeom prst="rect">
            <a:avLst/>
          </a:prstGeom>
          <a:noFill/>
        </p:spPr>
        <p:txBody>
          <a:bodyPr wrap="none" rtlCol="0">
            <a:spAutoFit/>
          </a:bodyPr>
          <a:lstStyle/>
          <a:p>
            <a:r>
              <a:rPr kumimoji="1" lang="ja-JP" altLang="en-US" sz="2800" dirty="0"/>
              <a:t>すべての資格保持者</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84864" y="4509120"/>
            <a:ext cx="7043916" cy="923330"/>
          </a:xfrm>
          <a:prstGeom prst="rect">
            <a:avLst/>
          </a:prstGeom>
          <a:noFill/>
        </p:spPr>
        <p:txBody>
          <a:bodyPr wrap="none" rtlCol="0">
            <a:spAutoFit/>
          </a:bodyPr>
          <a:lstStyle/>
          <a:p>
            <a:r>
              <a:rPr kumimoji="1" lang="en-US" altLang="ja-JP" dirty="0"/>
              <a:t>※</a:t>
            </a:r>
            <a:r>
              <a:rPr kumimoji="1" lang="ja-JP" altLang="en-US" dirty="0"/>
              <a:t>ニュースレター</a:t>
            </a:r>
            <a:r>
              <a:rPr kumimoji="1" lang="en-US" altLang="ja-JP" dirty="0"/>
              <a:t>vol6</a:t>
            </a:r>
            <a:r>
              <a:rPr kumimoji="1" lang="ja-JP" altLang="en-US" dirty="0"/>
              <a:t>が</a:t>
            </a:r>
            <a:r>
              <a:rPr kumimoji="1" lang="en-US" altLang="ja-JP" dirty="0"/>
              <a:t>11</a:t>
            </a:r>
            <a:r>
              <a:rPr kumimoji="1" lang="ja-JP" altLang="en-US" dirty="0"/>
              <a:t>月中に発送されます。</a:t>
            </a:r>
            <a:endParaRPr kumimoji="1" lang="en-US" altLang="ja-JP" dirty="0"/>
          </a:p>
          <a:p>
            <a:r>
              <a:rPr kumimoji="1" lang="ja-JP" altLang="en-US" dirty="0"/>
              <a:t>　 ニュースレターにて上記更新手続き期間の変更を告知をした時点で、</a:t>
            </a:r>
            <a:endParaRPr kumimoji="1" lang="en-US" altLang="ja-JP" dirty="0"/>
          </a:p>
          <a:p>
            <a:r>
              <a:rPr kumimoji="1" lang="ja-JP" altLang="en-US" dirty="0">
                <a:solidFill>
                  <a:srgbClr val="FF0000"/>
                </a:solidFill>
              </a:rPr>
              <a:t>　 更新対象者には、</a:t>
            </a:r>
            <a:r>
              <a:rPr kumimoji="1" lang="en-US" altLang="ja-JP" dirty="0">
                <a:solidFill>
                  <a:srgbClr val="FF0000"/>
                </a:solidFill>
              </a:rPr>
              <a:t>｢</a:t>
            </a:r>
            <a:r>
              <a:rPr kumimoji="1" lang="ja-JP" altLang="en-US" dirty="0">
                <a:solidFill>
                  <a:srgbClr val="FF0000"/>
                </a:solidFill>
              </a:rPr>
              <a:t>更新の事前ご案内通知」を発送いたします。</a:t>
            </a:r>
          </a:p>
        </p:txBody>
      </p:sp>
    </p:spTree>
    <p:extLst>
      <p:ext uri="{BB962C8B-B14F-4D97-AF65-F5344CB8AC3E}">
        <p14:creationId xmlns:p14="http://schemas.microsoft.com/office/powerpoint/2010/main" val="78552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4000" dirty="0"/>
              <a:t>更新に関する制度</a:t>
            </a:r>
            <a:r>
              <a:rPr lang="ja-JP" altLang="en-US" sz="4000" dirty="0"/>
              <a:t>変更</a:t>
            </a:r>
            <a:endParaRPr kumimoji="1" lang="ja-JP" altLang="en-US" sz="4000" dirty="0"/>
          </a:p>
        </p:txBody>
      </p:sp>
      <p:graphicFrame>
        <p:nvGraphicFramePr>
          <p:cNvPr id="6" name="表 5"/>
          <p:cNvGraphicFramePr>
            <a:graphicFrameLocks noGrp="1"/>
          </p:cNvGraphicFramePr>
          <p:nvPr>
            <p:extLst>
              <p:ext uri="{D42A27DB-BD31-4B8C-83A1-F6EECF244321}">
                <p14:modId xmlns:p14="http://schemas.microsoft.com/office/powerpoint/2010/main" val="2188574973"/>
              </p:ext>
            </p:extLst>
          </p:nvPr>
        </p:nvGraphicFramePr>
        <p:xfrm>
          <a:off x="251519" y="1842546"/>
          <a:ext cx="8640961" cy="4692358"/>
        </p:xfrm>
        <a:graphic>
          <a:graphicData uri="http://schemas.openxmlformats.org/drawingml/2006/table">
            <a:tbl>
              <a:tblPr firstRow="1" bandRow="1">
                <a:tableStyleId>{69CF1AB2-1976-4502-BF36-3FF5EA218861}</a:tableStyleId>
              </a:tblPr>
              <a:tblGrid>
                <a:gridCol w="1075151">
                  <a:extLst>
                    <a:ext uri="{9D8B030D-6E8A-4147-A177-3AD203B41FA5}">
                      <a16:colId xmlns:a16="http://schemas.microsoft.com/office/drawing/2014/main" val="20000"/>
                    </a:ext>
                  </a:extLst>
                </a:gridCol>
                <a:gridCol w="2237218">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952328">
                  <a:extLst>
                    <a:ext uri="{9D8B030D-6E8A-4147-A177-3AD203B41FA5}">
                      <a16:colId xmlns:a16="http://schemas.microsoft.com/office/drawing/2014/main" val="20003"/>
                    </a:ext>
                  </a:extLst>
                </a:gridCol>
              </a:tblGrid>
              <a:tr h="291474">
                <a:tc>
                  <a:txBody>
                    <a:bodyPr/>
                    <a:lstStyle/>
                    <a:p>
                      <a:pPr algn="ctr"/>
                      <a:r>
                        <a:rPr kumimoji="1" lang="ja-JP" altLang="en-US" sz="1600" dirty="0"/>
                        <a:t>改訂事項</a:t>
                      </a:r>
                    </a:p>
                  </a:txBody>
                  <a:tcPr marL="68598" marR="68598"/>
                </a:tc>
                <a:tc>
                  <a:txBody>
                    <a:bodyPr/>
                    <a:lstStyle/>
                    <a:p>
                      <a:pPr algn="ctr"/>
                      <a:r>
                        <a:rPr kumimoji="1" lang="ja-JP" altLang="en-US" sz="1600" dirty="0"/>
                        <a:t>現行</a:t>
                      </a:r>
                    </a:p>
                  </a:txBody>
                  <a:tcPr marL="68598" marR="68598"/>
                </a:tc>
                <a:tc>
                  <a:txBody>
                    <a:bodyPr/>
                    <a:lstStyle/>
                    <a:p>
                      <a:pPr algn="ctr"/>
                      <a:r>
                        <a:rPr kumimoji="1" lang="ja-JP" altLang="en-US" sz="1600" dirty="0"/>
                        <a:t>改訂後</a:t>
                      </a:r>
                    </a:p>
                  </a:txBody>
                  <a:tcPr marL="68598" marR="68598"/>
                </a:tc>
                <a:tc>
                  <a:txBody>
                    <a:bodyPr/>
                    <a:lstStyle/>
                    <a:p>
                      <a:pPr algn="ctr"/>
                      <a:r>
                        <a:rPr kumimoji="1" lang="ja-JP" altLang="en-US" sz="1600" dirty="0"/>
                        <a:t>備考</a:t>
                      </a:r>
                    </a:p>
                  </a:txBody>
                  <a:tcPr marL="68598" marR="68598"/>
                </a:tc>
                <a:extLst>
                  <a:ext uri="{0D108BD9-81ED-4DB2-BD59-A6C34878D82A}">
                    <a16:rowId xmlns:a16="http://schemas.microsoft.com/office/drawing/2014/main" val="10000"/>
                  </a:ext>
                </a:extLst>
              </a:tr>
              <a:tr h="1796758">
                <a:tc>
                  <a:txBody>
                    <a:bodyPr/>
                    <a:lstStyle/>
                    <a:p>
                      <a:pPr algn="ctr"/>
                      <a:endParaRPr kumimoji="1" lang="en-US" altLang="ja-JP" sz="1800" b="0" dirty="0"/>
                    </a:p>
                    <a:p>
                      <a:pPr algn="ctr"/>
                      <a:r>
                        <a:rPr kumimoji="1" lang="ja-JP" altLang="en-US" sz="1800" b="0" dirty="0"/>
                        <a:t>更新のための必要実績</a:t>
                      </a:r>
                    </a:p>
                  </a:txBody>
                  <a:tcPr marL="68598" marR="68598"/>
                </a:tc>
                <a:tc>
                  <a:txBody>
                    <a:bodyPr/>
                    <a:lstStyle/>
                    <a:p>
                      <a:pPr algn="ctr"/>
                      <a:endParaRPr kumimoji="1" lang="en-US" altLang="ja-JP" sz="1800" b="0" dirty="0"/>
                    </a:p>
                    <a:p>
                      <a:pPr algn="l"/>
                      <a:r>
                        <a:rPr kumimoji="1" lang="en-US" altLang="ja-JP" sz="1800" b="0" dirty="0"/>
                        <a:t>5</a:t>
                      </a:r>
                      <a:r>
                        <a:rPr kumimoji="1" lang="ja-JP" altLang="en-US" sz="1800" b="0" dirty="0"/>
                        <a:t>年で</a:t>
                      </a:r>
                      <a:r>
                        <a:rPr kumimoji="1" lang="en-US" altLang="ja-JP" sz="1800" b="0" dirty="0"/>
                        <a:t>2</a:t>
                      </a:r>
                      <a:r>
                        <a:rPr kumimoji="1" lang="ja-JP" altLang="en-US" sz="1800" b="0" dirty="0"/>
                        <a:t>回以上のインストラクター実績、又は、講習会主催実績がある事</a:t>
                      </a:r>
                    </a:p>
                  </a:txBody>
                  <a:tcPr marL="68598" marR="6859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rgbClr val="FF0000"/>
                          </a:solidFill>
                        </a:rPr>
                        <a:t>3</a:t>
                      </a:r>
                      <a:r>
                        <a:rPr kumimoji="1" lang="ja-JP" altLang="en-US" sz="1800" b="0" dirty="0">
                          <a:solidFill>
                            <a:srgbClr val="FF0000"/>
                          </a:solidFill>
                        </a:rPr>
                        <a:t>年で</a:t>
                      </a:r>
                      <a:r>
                        <a:rPr kumimoji="1" lang="en-US" altLang="ja-JP" sz="1800" b="0" dirty="0">
                          <a:solidFill>
                            <a:srgbClr val="FF0000"/>
                          </a:solidFill>
                        </a:rPr>
                        <a:t>2</a:t>
                      </a:r>
                      <a:r>
                        <a:rPr kumimoji="1" lang="ja-JP" altLang="en-US" sz="1800" b="0" dirty="0">
                          <a:solidFill>
                            <a:srgbClr val="FF0000"/>
                          </a:solidFill>
                        </a:rPr>
                        <a:t>回以上</a:t>
                      </a:r>
                      <a:r>
                        <a:rPr kumimoji="1" lang="ja-JP" altLang="en-US" sz="1800" b="0" dirty="0"/>
                        <a:t>のインストラクター実績、又は、講習会主催実績がある事</a:t>
                      </a:r>
                    </a:p>
                    <a:p>
                      <a:pPr algn="ctr"/>
                      <a:endParaRPr kumimoji="1" lang="ja-JP" altLang="en-US" sz="1800" b="0" dirty="0"/>
                    </a:p>
                  </a:txBody>
                  <a:tcPr marL="68598" marR="68598"/>
                </a:tc>
                <a:tc>
                  <a:txBody>
                    <a:bodyPr/>
                    <a:lstStyle/>
                    <a:p>
                      <a:pPr algn="l"/>
                      <a:r>
                        <a:rPr kumimoji="1" lang="ja-JP" altLang="en-US" sz="1800" b="0" dirty="0"/>
                        <a:t>有効期限改訂に伴い必要実績も変更になります。</a:t>
                      </a:r>
                      <a:endParaRPr kumimoji="1" lang="en-US" altLang="ja-JP" sz="1800" b="0" dirty="0"/>
                    </a:p>
                    <a:p>
                      <a:pPr algn="l"/>
                      <a:r>
                        <a:rPr kumimoji="1" lang="ja-JP" altLang="en-US" sz="1800" b="0" dirty="0"/>
                        <a:t>＊実績の満たないインストラクターは専門コース（Ａ）の認定を残すことができます。事務局までご連絡ください。</a:t>
                      </a:r>
                    </a:p>
                  </a:txBody>
                  <a:tcPr marL="68598" marR="68598"/>
                </a:tc>
                <a:extLst>
                  <a:ext uri="{0D108BD9-81ED-4DB2-BD59-A6C34878D82A}">
                    <a16:rowId xmlns:a16="http://schemas.microsoft.com/office/drawing/2014/main" val="10001"/>
                  </a:ext>
                </a:extLst>
              </a:tr>
              <a:tr h="1796758">
                <a:tc>
                  <a:txBody>
                    <a:bodyPr/>
                    <a:lstStyle/>
                    <a:p>
                      <a:pPr algn="ctr"/>
                      <a:endParaRPr kumimoji="1" lang="en-US" altLang="ja-JP" sz="1800" b="0" dirty="0"/>
                    </a:p>
                    <a:p>
                      <a:pPr algn="ctr"/>
                      <a:r>
                        <a:rPr kumimoji="1" lang="ja-JP" altLang="en-US" sz="1800" b="0" dirty="0"/>
                        <a:t>更新のための履修について</a:t>
                      </a:r>
                    </a:p>
                  </a:txBody>
                  <a:tcPr marL="68598" marR="68598"/>
                </a:tc>
                <a:tc>
                  <a:txBody>
                    <a:bodyPr/>
                    <a:lstStyle/>
                    <a:p>
                      <a:pPr algn="l"/>
                      <a:r>
                        <a:rPr kumimoji="1" lang="ja-JP" altLang="en-US" sz="1800" b="0" dirty="0"/>
                        <a:t>①</a:t>
                      </a:r>
                      <a:r>
                        <a:rPr kumimoji="1" lang="en-US" altLang="ja-JP" sz="1800" b="0" dirty="0"/>
                        <a:t>e-</a:t>
                      </a:r>
                      <a:r>
                        <a:rPr kumimoji="1" lang="ja-JP" altLang="en-US" sz="1800" b="0" dirty="0"/>
                        <a:t>ラーニング</a:t>
                      </a:r>
                      <a:endParaRPr kumimoji="1" lang="en-US" altLang="ja-JP" sz="1800" b="0" dirty="0"/>
                    </a:p>
                    <a:p>
                      <a:pPr algn="l"/>
                      <a:r>
                        <a:rPr kumimoji="1" lang="ja-JP" altLang="en-US" sz="1800" b="0" dirty="0"/>
                        <a:t>②公認講習会で講義の聴講</a:t>
                      </a:r>
                      <a:endParaRPr kumimoji="1" lang="en-US" altLang="ja-JP" sz="1800" b="0" dirty="0"/>
                    </a:p>
                    <a:p>
                      <a:pPr algn="l"/>
                      <a:r>
                        <a:rPr kumimoji="1" lang="ja-JP" altLang="en-US" sz="1800" b="0" dirty="0"/>
                        <a:t>③トレーニングサイト開催のフォローアップコースの受講</a:t>
                      </a:r>
                      <a:endParaRPr kumimoji="1" lang="en-US" altLang="ja-JP" sz="1800" b="0" dirty="0"/>
                    </a:p>
                    <a:p>
                      <a:pPr algn="l"/>
                      <a:r>
                        <a:rPr kumimoji="1" lang="ja-JP" altLang="en-US" sz="1800" b="0" dirty="0"/>
                        <a:t>上記３つの内いずれかの履修を行うこと</a:t>
                      </a:r>
                    </a:p>
                  </a:txBody>
                  <a:tcPr marL="68598" marR="68598"/>
                </a:tc>
                <a:tc>
                  <a:txBody>
                    <a:bodyPr/>
                    <a:lstStyle/>
                    <a:p>
                      <a:pPr algn="l"/>
                      <a:r>
                        <a:rPr kumimoji="1" lang="ja-JP" altLang="en-US" sz="1800" b="0" dirty="0">
                          <a:solidFill>
                            <a:srgbClr val="FF0000"/>
                          </a:solidFill>
                        </a:rPr>
                        <a:t>認定期間（</a:t>
                      </a:r>
                      <a:r>
                        <a:rPr kumimoji="1" lang="en-US" altLang="ja-JP" sz="1800" b="0" dirty="0">
                          <a:solidFill>
                            <a:srgbClr val="FF0000"/>
                          </a:solidFill>
                        </a:rPr>
                        <a:t>3</a:t>
                      </a:r>
                      <a:r>
                        <a:rPr kumimoji="1" lang="ja-JP" altLang="en-US" sz="1800" b="0" dirty="0">
                          <a:solidFill>
                            <a:srgbClr val="FF0000"/>
                          </a:solidFill>
                        </a:rPr>
                        <a:t>年）の間</a:t>
                      </a:r>
                      <a:r>
                        <a:rPr kumimoji="1" lang="ja-JP" altLang="en-US" sz="1800" b="0" dirty="0"/>
                        <a:t>に</a:t>
                      </a:r>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t>トレーニングサイト開催の</a:t>
                      </a:r>
                      <a:r>
                        <a:rPr kumimoji="1" lang="ja-JP" altLang="en-US" sz="1800" b="0" dirty="0">
                          <a:solidFill>
                            <a:srgbClr val="FF0000"/>
                          </a:solidFill>
                        </a:rPr>
                        <a:t>フォローアップコースの受講</a:t>
                      </a:r>
                      <a:r>
                        <a:rPr kumimoji="1" lang="ja-JP" altLang="en-US" sz="1800" b="0" dirty="0"/>
                        <a:t>及び最新版ガイドラインへのアップデート</a:t>
                      </a:r>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t>＊</a:t>
                      </a:r>
                      <a:r>
                        <a:rPr kumimoji="1" lang="en-US" altLang="ja-JP" sz="1800" b="0" dirty="0"/>
                        <a:t>e</a:t>
                      </a:r>
                      <a:r>
                        <a:rPr kumimoji="1" lang="ja-JP" altLang="en-US" sz="1800" b="0" dirty="0"/>
                        <a:t>ラーニング、講義の聴講での更新は不可となります。</a:t>
                      </a:r>
                      <a:endParaRPr kumimoji="1" lang="en-US" altLang="ja-JP" sz="1800" b="0" dirty="0"/>
                    </a:p>
                  </a:txBody>
                  <a:tcPr marL="68598" marR="68598"/>
                </a:tc>
                <a:tc>
                  <a:txBody>
                    <a:bodyPr/>
                    <a:lstStyle/>
                    <a:p>
                      <a:pPr algn="ctr"/>
                      <a:endParaRPr kumimoji="1" lang="ja-JP" altLang="en-US" sz="1800" b="0" dirty="0"/>
                    </a:p>
                  </a:txBody>
                  <a:tcPr marL="68598" marR="68598"/>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790595" y="1268760"/>
            <a:ext cx="5394425" cy="523220"/>
          </a:xfrm>
          <a:prstGeom prst="rect">
            <a:avLst/>
          </a:prstGeom>
          <a:noFill/>
        </p:spPr>
        <p:txBody>
          <a:bodyPr wrap="none" rtlCol="0">
            <a:spAutoFit/>
          </a:bodyPr>
          <a:lstStyle/>
          <a:p>
            <a:r>
              <a:rPr kumimoji="1" lang="ja-JP" altLang="en-US" sz="2800" dirty="0"/>
              <a:t>専門コース（Ｉ認定）インストラクター</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44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4000" dirty="0"/>
              <a:t>更新に関する制度</a:t>
            </a:r>
            <a:r>
              <a:rPr lang="ja-JP" altLang="en-US" sz="4000" dirty="0"/>
              <a:t>変更</a:t>
            </a:r>
            <a:endParaRPr kumimoji="1" lang="ja-JP" altLang="en-US" sz="4000" dirty="0"/>
          </a:p>
        </p:txBody>
      </p:sp>
      <p:graphicFrame>
        <p:nvGraphicFramePr>
          <p:cNvPr id="6" name="表 5"/>
          <p:cNvGraphicFramePr>
            <a:graphicFrameLocks noGrp="1"/>
          </p:cNvGraphicFramePr>
          <p:nvPr>
            <p:extLst>
              <p:ext uri="{D42A27DB-BD31-4B8C-83A1-F6EECF244321}">
                <p14:modId xmlns:p14="http://schemas.microsoft.com/office/powerpoint/2010/main" val="3563841893"/>
              </p:ext>
            </p:extLst>
          </p:nvPr>
        </p:nvGraphicFramePr>
        <p:xfrm>
          <a:off x="251521" y="2306175"/>
          <a:ext cx="8640959" cy="3992880"/>
        </p:xfrm>
        <a:graphic>
          <a:graphicData uri="http://schemas.openxmlformats.org/drawingml/2006/table">
            <a:tbl>
              <a:tblPr firstRow="1" bandRow="1">
                <a:tableStyleId>{69CF1AB2-1976-4502-BF36-3FF5EA218861}</a:tableStyleId>
              </a:tblPr>
              <a:tblGrid>
                <a:gridCol w="1368151">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214655">
                  <a:extLst>
                    <a:ext uri="{9D8B030D-6E8A-4147-A177-3AD203B41FA5}">
                      <a16:colId xmlns:a16="http://schemas.microsoft.com/office/drawing/2014/main" val="20002"/>
                    </a:ext>
                  </a:extLst>
                </a:gridCol>
                <a:gridCol w="2753897">
                  <a:extLst>
                    <a:ext uri="{9D8B030D-6E8A-4147-A177-3AD203B41FA5}">
                      <a16:colId xmlns:a16="http://schemas.microsoft.com/office/drawing/2014/main" val="20003"/>
                    </a:ext>
                  </a:extLst>
                </a:gridCol>
              </a:tblGrid>
              <a:tr h="291474">
                <a:tc>
                  <a:txBody>
                    <a:bodyPr/>
                    <a:lstStyle/>
                    <a:p>
                      <a:pPr algn="ctr"/>
                      <a:r>
                        <a:rPr kumimoji="1" lang="ja-JP" altLang="en-US" sz="1600" dirty="0"/>
                        <a:t>改訂事項</a:t>
                      </a:r>
                    </a:p>
                  </a:txBody>
                  <a:tcPr marL="68598" marR="68598"/>
                </a:tc>
                <a:tc>
                  <a:txBody>
                    <a:bodyPr/>
                    <a:lstStyle/>
                    <a:p>
                      <a:pPr algn="ctr"/>
                      <a:r>
                        <a:rPr kumimoji="1" lang="ja-JP" altLang="en-US" sz="1600" dirty="0"/>
                        <a:t>現行</a:t>
                      </a:r>
                    </a:p>
                  </a:txBody>
                  <a:tcPr marL="68598" marR="68598"/>
                </a:tc>
                <a:tc>
                  <a:txBody>
                    <a:bodyPr/>
                    <a:lstStyle/>
                    <a:p>
                      <a:pPr algn="ctr"/>
                      <a:r>
                        <a:rPr kumimoji="1" lang="ja-JP" altLang="en-US" sz="1600" dirty="0"/>
                        <a:t>改訂後</a:t>
                      </a:r>
                    </a:p>
                  </a:txBody>
                  <a:tcPr marL="68598" marR="68598"/>
                </a:tc>
                <a:tc>
                  <a:txBody>
                    <a:bodyPr/>
                    <a:lstStyle/>
                    <a:p>
                      <a:pPr algn="ctr"/>
                      <a:r>
                        <a:rPr kumimoji="1" lang="ja-JP" altLang="en-US" sz="1600" dirty="0"/>
                        <a:t>備考</a:t>
                      </a:r>
                    </a:p>
                  </a:txBody>
                  <a:tcPr marL="68598" marR="68598"/>
                </a:tc>
                <a:extLst>
                  <a:ext uri="{0D108BD9-81ED-4DB2-BD59-A6C34878D82A}">
                    <a16:rowId xmlns:a16="http://schemas.microsoft.com/office/drawing/2014/main" val="10000"/>
                  </a:ext>
                </a:extLst>
              </a:tr>
              <a:tr h="1796758">
                <a:tc>
                  <a:txBody>
                    <a:bodyPr/>
                    <a:lstStyle/>
                    <a:p>
                      <a:pPr algn="ctr"/>
                      <a:endParaRPr kumimoji="1" lang="en-US" altLang="ja-JP" sz="1800" b="0"/>
                    </a:p>
                    <a:p>
                      <a:pPr algn="ctr"/>
                      <a:r>
                        <a:rPr kumimoji="1" lang="ja-JP" altLang="en-US" sz="1800" b="0"/>
                        <a:t>更新</a:t>
                      </a:r>
                      <a:r>
                        <a:rPr kumimoji="1" lang="ja-JP" altLang="en-US" sz="1800" b="0" dirty="0"/>
                        <a:t>のための履修について</a:t>
                      </a:r>
                    </a:p>
                  </a:txBody>
                  <a:tcPr marL="68598" marR="68598"/>
                </a:tc>
                <a:tc>
                  <a:txBody>
                    <a:bodyPr/>
                    <a:lstStyle/>
                    <a:p>
                      <a:pPr algn="l"/>
                      <a:endParaRPr kumimoji="1" lang="en-US" altLang="ja-JP" sz="1800" b="0" dirty="0"/>
                    </a:p>
                    <a:p>
                      <a:pPr algn="l"/>
                      <a:r>
                        <a:rPr kumimoji="1" lang="ja-JP" altLang="en-US" sz="1800" b="0" dirty="0"/>
                        <a:t>有効期限の</a:t>
                      </a:r>
                      <a:r>
                        <a:rPr kumimoji="1" lang="en-US" altLang="ja-JP" sz="1800" b="0" dirty="0"/>
                        <a:t>4</a:t>
                      </a:r>
                      <a:r>
                        <a:rPr kumimoji="1" lang="ja-JP" altLang="en-US" sz="1800" b="0" dirty="0"/>
                        <a:t>か月前から</a:t>
                      </a:r>
                      <a:endParaRPr kumimoji="1" lang="en-US" altLang="ja-JP" sz="1800" b="0" dirty="0"/>
                    </a:p>
                    <a:p>
                      <a:pPr algn="l"/>
                      <a:r>
                        <a:rPr kumimoji="1" lang="ja-JP" altLang="en-US" sz="1800" b="0" dirty="0"/>
                        <a:t>①</a:t>
                      </a:r>
                      <a:r>
                        <a:rPr kumimoji="1" lang="en-US" altLang="ja-JP" sz="1800" b="0" dirty="0"/>
                        <a:t>e</a:t>
                      </a:r>
                      <a:r>
                        <a:rPr kumimoji="1" lang="ja-JP" altLang="en-US" sz="1800" b="0" dirty="0"/>
                        <a:t>ラーニング</a:t>
                      </a:r>
                      <a:endParaRPr kumimoji="1" lang="en-US" altLang="ja-JP" sz="1800" b="0" dirty="0"/>
                    </a:p>
                    <a:p>
                      <a:pPr algn="l"/>
                      <a:r>
                        <a:rPr kumimoji="1" lang="ja-JP" altLang="en-US" sz="1800" b="0" dirty="0"/>
                        <a:t>②公認講習会で講義の聴講</a:t>
                      </a:r>
                      <a:endParaRPr kumimoji="1" lang="en-US" altLang="ja-JP" sz="1800" b="0" dirty="0"/>
                    </a:p>
                    <a:p>
                      <a:pPr algn="l"/>
                      <a:r>
                        <a:rPr kumimoji="1" lang="ja-JP" altLang="en-US" sz="1800" b="0" dirty="0"/>
                        <a:t>③スキルアップコース（Ｓコース）の受講</a:t>
                      </a:r>
                      <a:endParaRPr kumimoji="1" lang="en-US" altLang="ja-JP" sz="1800" b="0" dirty="0"/>
                    </a:p>
                    <a:p>
                      <a:pPr algn="l"/>
                      <a:endParaRPr kumimoji="1" lang="en-US" altLang="ja-JP" sz="1800" b="0" dirty="0"/>
                    </a:p>
                    <a:p>
                      <a:pPr algn="l"/>
                      <a:r>
                        <a:rPr kumimoji="1" lang="ja-JP" altLang="en-US" sz="1800" b="0" dirty="0"/>
                        <a:t>上記３つの内いずれかの履修を行うこと</a:t>
                      </a:r>
                    </a:p>
                  </a:txBody>
                  <a:tcPr marL="68598" marR="68598"/>
                </a:tc>
                <a:tc>
                  <a:txBody>
                    <a:bodyPr/>
                    <a:lstStyle/>
                    <a:p>
                      <a:pPr algn="l"/>
                      <a:endParaRPr kumimoji="1" lang="en-US" altLang="ja-JP" sz="1800" b="0" dirty="0"/>
                    </a:p>
                    <a:p>
                      <a:pPr algn="l"/>
                      <a:r>
                        <a:rPr kumimoji="1" lang="ja-JP" altLang="en-US" sz="1800" b="0" dirty="0"/>
                        <a:t>有効期限の</a:t>
                      </a:r>
                      <a:r>
                        <a:rPr kumimoji="1" lang="en-US" altLang="ja-JP" sz="1800" b="0" dirty="0"/>
                        <a:t>1</a:t>
                      </a:r>
                      <a:r>
                        <a:rPr kumimoji="1" lang="ja-JP" altLang="en-US" sz="1800" b="0" dirty="0"/>
                        <a:t>年前から</a:t>
                      </a:r>
                      <a:endParaRPr kumimoji="1" lang="en-US" altLang="ja-JP" sz="1800" b="0" dirty="0"/>
                    </a:p>
                    <a:p>
                      <a:pPr algn="l"/>
                      <a:r>
                        <a:rPr kumimoji="1" lang="ja-JP" altLang="en-US" sz="1800" b="0" dirty="0"/>
                        <a:t>①スキルアップコース（Ｓコース）の受講</a:t>
                      </a:r>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t>②</a:t>
                      </a:r>
                      <a:r>
                        <a:rPr kumimoji="1" lang="en-US" altLang="ja-JP" sz="1800" b="0" dirty="0"/>
                        <a:t>e</a:t>
                      </a:r>
                      <a:r>
                        <a:rPr kumimoji="1" lang="ja-JP" altLang="en-US" sz="1800" b="0" dirty="0"/>
                        <a:t>ラーニングの履修</a:t>
                      </a:r>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dirty="0"/>
                    </a:p>
                    <a:p>
                      <a:pPr algn="l"/>
                      <a:r>
                        <a:rPr kumimoji="1" lang="ja-JP" altLang="en-US" sz="1800" b="0" dirty="0"/>
                        <a:t>上記２つの内いずれかの履修を行うこと</a:t>
                      </a:r>
                      <a:endParaRPr kumimoji="1" lang="en-US" altLang="ja-JP" sz="1800" b="0" dirty="0"/>
                    </a:p>
                    <a:p>
                      <a:pPr algn="l"/>
                      <a:r>
                        <a:rPr kumimoji="1" lang="ja-JP" altLang="en-US" sz="1800" b="0" dirty="0"/>
                        <a:t>＊講義の聴講での更新は不可となります。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dirty="0"/>
                    </a:p>
                  </a:txBody>
                  <a:tcPr marL="68598" marR="68598"/>
                </a:tc>
                <a:tc>
                  <a:txBody>
                    <a:bodyPr/>
                    <a:lstStyle/>
                    <a:p>
                      <a:pPr algn="l"/>
                      <a:r>
                        <a:rPr kumimoji="1" lang="en-US" altLang="ja-JP" sz="1800" b="0" dirty="0">
                          <a:solidFill>
                            <a:srgbClr val="FF0000"/>
                          </a:solidFill>
                        </a:rPr>
                        <a:t>『</a:t>
                      </a:r>
                      <a:r>
                        <a:rPr kumimoji="1" lang="ja-JP" altLang="en-US" sz="1800" b="0" dirty="0">
                          <a:solidFill>
                            <a:srgbClr val="FF0000"/>
                          </a:solidFill>
                        </a:rPr>
                        <a:t>有効期限が</a:t>
                      </a:r>
                      <a:r>
                        <a:rPr kumimoji="1" lang="en-US" altLang="ja-JP" sz="1800" b="0" dirty="0">
                          <a:solidFill>
                            <a:srgbClr val="FF0000"/>
                          </a:solidFill>
                        </a:rPr>
                        <a:t>3</a:t>
                      </a:r>
                      <a:r>
                        <a:rPr kumimoji="1" lang="ja-JP" altLang="en-US" sz="1800" b="0" dirty="0">
                          <a:solidFill>
                            <a:srgbClr val="FF0000"/>
                          </a:solidFill>
                        </a:rPr>
                        <a:t>年</a:t>
                      </a:r>
                      <a:r>
                        <a:rPr kumimoji="1" lang="en-US" altLang="ja-JP" sz="1800" b="0" dirty="0">
                          <a:solidFill>
                            <a:srgbClr val="FF0000"/>
                          </a:solidFill>
                        </a:rPr>
                        <a:t>』</a:t>
                      </a:r>
                      <a:r>
                        <a:rPr kumimoji="1" lang="ja-JP" altLang="en-US" sz="1800" b="0" dirty="0">
                          <a:solidFill>
                            <a:srgbClr val="FF0000"/>
                          </a:solidFill>
                        </a:rPr>
                        <a:t>に切り替わった認定者からは順次①スキルアップコース（Ｓコース）の受講が必修</a:t>
                      </a:r>
                      <a:r>
                        <a:rPr kumimoji="1" lang="ja-JP" altLang="en-US" sz="1800" b="0" dirty="0"/>
                        <a:t>になります。</a:t>
                      </a:r>
                      <a:endParaRPr kumimoji="1" lang="en-US" altLang="ja-JP" sz="1800" b="0" dirty="0"/>
                    </a:p>
                    <a:p>
                      <a:pPr algn="l"/>
                      <a:r>
                        <a:rPr kumimoji="1" lang="ja-JP" altLang="en-US" sz="1800" b="0" dirty="0"/>
                        <a:t>一次コース（Ｊ認定）インストラクターはトレーニングサイト開催のフォローアップコースの受講でも更新が可能です。＊ただし、フォローアップコースには受講対象が「Ｉ」のみの場合があります。</a:t>
                      </a:r>
                    </a:p>
                  </a:txBody>
                  <a:tcPr marL="68598" marR="68598"/>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790595" y="1322765"/>
            <a:ext cx="7178568" cy="954107"/>
          </a:xfrm>
          <a:prstGeom prst="rect">
            <a:avLst/>
          </a:prstGeom>
          <a:noFill/>
        </p:spPr>
        <p:txBody>
          <a:bodyPr wrap="none" rtlCol="0">
            <a:spAutoFit/>
          </a:bodyPr>
          <a:lstStyle/>
          <a:p>
            <a:r>
              <a:rPr kumimoji="1" lang="ja-JP" altLang="en-US" sz="2800" dirty="0"/>
              <a:t>一次コース（Ｊ認定）インストラクター</a:t>
            </a:r>
            <a:endParaRPr kumimoji="1" lang="en-US" altLang="ja-JP" sz="2800" dirty="0"/>
          </a:p>
          <a:p>
            <a:r>
              <a:rPr kumimoji="1" lang="ja-JP" altLang="en-US" sz="2800" dirty="0"/>
              <a:t>専門コース（Ａ認定）、一次コース（Ｂ認定）の方</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83736" y="188640"/>
            <a:ext cx="7260672" cy="646331"/>
          </a:xfrm>
          <a:prstGeom prst="rect">
            <a:avLst/>
          </a:prstGeom>
        </p:spPr>
        <p:txBody>
          <a:bodyPr wrap="none">
            <a:spAutoFit/>
          </a:bodyPr>
          <a:lstStyle/>
          <a:p>
            <a:r>
              <a:rPr lang="en-US" altLang="ja-JP" sz="3600" dirty="0"/>
              <a:t>PICO</a:t>
            </a:r>
            <a:r>
              <a:rPr lang="ja-JP" altLang="en-US" sz="3600" dirty="0"/>
              <a:t>による課題と</a:t>
            </a:r>
            <a:r>
              <a:rPr lang="en-US" altLang="ja-JP" sz="3600" dirty="0"/>
              <a:t>2015</a:t>
            </a:r>
            <a:r>
              <a:rPr lang="ja-JP" altLang="en-US" sz="3600" dirty="0"/>
              <a:t>での採択状況</a:t>
            </a:r>
          </a:p>
        </p:txBody>
      </p:sp>
      <p:graphicFrame>
        <p:nvGraphicFramePr>
          <p:cNvPr id="3" name="表 2"/>
          <p:cNvGraphicFramePr>
            <a:graphicFrameLocks noGrp="1"/>
          </p:cNvGraphicFramePr>
          <p:nvPr>
            <p:extLst>
              <p:ext uri="{D42A27DB-BD31-4B8C-83A1-F6EECF244321}">
                <p14:modId xmlns:p14="http://schemas.microsoft.com/office/powerpoint/2010/main" val="2430423855"/>
              </p:ext>
            </p:extLst>
          </p:nvPr>
        </p:nvGraphicFramePr>
        <p:xfrm>
          <a:off x="323637" y="1268760"/>
          <a:ext cx="8640851" cy="4991268"/>
        </p:xfrm>
        <a:graphic>
          <a:graphicData uri="http://schemas.openxmlformats.org/drawingml/2006/table">
            <a:tbl>
              <a:tblPr/>
              <a:tblGrid>
                <a:gridCol w="476267">
                  <a:extLst>
                    <a:ext uri="{9D8B030D-6E8A-4147-A177-3AD203B41FA5}">
                      <a16:colId xmlns:a16="http://schemas.microsoft.com/office/drawing/2014/main" val="20000"/>
                    </a:ext>
                  </a:extLst>
                </a:gridCol>
                <a:gridCol w="6418270">
                  <a:extLst>
                    <a:ext uri="{9D8B030D-6E8A-4147-A177-3AD203B41FA5}">
                      <a16:colId xmlns:a16="http://schemas.microsoft.com/office/drawing/2014/main" val="20001"/>
                    </a:ext>
                  </a:extLst>
                </a:gridCol>
                <a:gridCol w="1746314">
                  <a:extLst>
                    <a:ext uri="{9D8B030D-6E8A-4147-A177-3AD203B41FA5}">
                      <a16:colId xmlns:a16="http://schemas.microsoft.com/office/drawing/2014/main" val="20002"/>
                    </a:ext>
                  </a:extLst>
                </a:gridCol>
              </a:tblGrid>
              <a:tr h="574422">
                <a:tc>
                  <a:txBody>
                    <a:bodyPr/>
                    <a:lstStyle/>
                    <a:p>
                      <a:pPr algn="l" fontAlgn="ctr"/>
                      <a:r>
                        <a:rPr lang="ja-JP" altLang="en-US" sz="2400" b="0" i="0" u="none" strike="noStrike" dirty="0">
                          <a:solidFill>
                            <a:srgbClr val="000000"/>
                          </a:solidFill>
                          <a:effectLst/>
                          <a:latin typeface="ＭＳ Ｐゴシック"/>
                        </a:rPr>
                        <a:t>　</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2400" b="0" i="0" u="none" strike="noStrike" dirty="0">
                          <a:solidFill>
                            <a:srgbClr val="000000"/>
                          </a:solidFill>
                          <a:effectLst/>
                          <a:latin typeface="ＭＳ Ｐゴシック"/>
                        </a:rPr>
                        <a:t>PICO</a:t>
                      </a:r>
                      <a:r>
                        <a:rPr lang="ja-JP" altLang="en-US" sz="2400" b="0" i="0" u="none" strike="noStrike" dirty="0">
                          <a:solidFill>
                            <a:srgbClr val="000000"/>
                          </a:solidFill>
                          <a:effectLst/>
                          <a:latin typeface="ＭＳ Ｐゴシック"/>
                        </a:rPr>
                        <a:t>課題</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a:solidFill>
                            <a:srgbClr val="000000"/>
                          </a:solidFill>
                          <a:effectLst/>
                          <a:latin typeface="ＭＳ Ｐゴシック"/>
                        </a:rPr>
                        <a:t>採択の有無</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4422">
                <a:tc>
                  <a:txBody>
                    <a:bodyPr/>
                    <a:lstStyle/>
                    <a:p>
                      <a:pPr algn="r" fontAlgn="ctr"/>
                      <a:r>
                        <a:rPr lang="en-US" altLang="ja-JP" sz="2400" b="0" i="0" u="none" strike="noStrike">
                          <a:solidFill>
                            <a:srgbClr val="000000"/>
                          </a:solidFill>
                          <a:effectLst/>
                          <a:latin typeface="ＭＳ Ｐゴシック"/>
                        </a:rPr>
                        <a:t>21</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2400" b="0" i="0" u="none" strike="noStrike" dirty="0">
                          <a:solidFill>
                            <a:schemeClr val="bg1">
                              <a:lumMod val="65000"/>
                            </a:schemeClr>
                          </a:solidFill>
                          <a:effectLst/>
                          <a:latin typeface="ＭＳ Ｐゴシック"/>
                        </a:rPr>
                        <a:t>資源が限られた環境での治療的低体温療法</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2400" b="0" i="0" u="none" strike="noStrike">
                          <a:solidFill>
                            <a:srgbClr val="000000"/>
                          </a:solidFill>
                          <a:effectLst/>
                          <a:latin typeface="ＭＳ Ｐゴシック"/>
                        </a:rPr>
                        <a:t>保留</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74422">
                <a:tc>
                  <a:txBody>
                    <a:bodyPr/>
                    <a:lstStyle/>
                    <a:p>
                      <a:pPr algn="r" fontAlgn="ctr"/>
                      <a:r>
                        <a:rPr lang="en-US" altLang="ja-JP" sz="2400" b="0" i="0" u="none" strike="noStrike">
                          <a:solidFill>
                            <a:srgbClr val="000000"/>
                          </a:solidFill>
                          <a:effectLst/>
                          <a:latin typeface="ＭＳ Ｐゴシック"/>
                        </a:rPr>
                        <a:t>22</a:t>
                      </a:r>
                    </a:p>
                  </a:txBody>
                  <a:tcPr marL="12700" marR="12700" marT="12700" marB="0" anchor="ctr">
                    <a:lnL>
                      <a:noFill/>
                    </a:lnL>
                    <a:lnR>
                      <a:noFill/>
                    </a:lnR>
                    <a:lnT>
                      <a:noFill/>
                    </a:lnT>
                    <a:lnB>
                      <a:noFill/>
                    </a:lnB>
                  </a:tcPr>
                </a:tc>
                <a:tc>
                  <a:txBody>
                    <a:bodyPr/>
                    <a:lstStyle/>
                    <a:p>
                      <a:pPr algn="l" fontAlgn="ctr"/>
                      <a:r>
                        <a:rPr lang="en-US" altLang="ja-JP" sz="2400" b="0" i="0" u="none" strike="noStrike" dirty="0">
                          <a:solidFill>
                            <a:srgbClr val="A6A6A6"/>
                          </a:solidFill>
                          <a:effectLst/>
                          <a:latin typeface="ＭＳ Ｐゴシック"/>
                        </a:rPr>
                        <a:t>25</a:t>
                      </a:r>
                      <a:r>
                        <a:rPr lang="ja-JP" altLang="en-US" sz="2400" b="0" i="0" u="none" strike="noStrike" dirty="0">
                          <a:solidFill>
                            <a:srgbClr val="A6A6A6"/>
                          </a:solidFill>
                          <a:effectLst/>
                          <a:latin typeface="ＭＳ Ｐゴシック"/>
                        </a:rPr>
                        <a:t>週未満の児の評価と転帰予測</a:t>
                      </a:r>
                    </a:p>
                  </a:txBody>
                  <a:tcPr marL="12700" marR="12700" marT="12700" marB="0" anchor="ctr">
                    <a:lnL>
                      <a:noFill/>
                    </a:lnL>
                    <a:lnR>
                      <a:noFill/>
                    </a:lnR>
                    <a:lnT>
                      <a:noFill/>
                    </a:lnT>
                    <a:lnB>
                      <a:noFill/>
                    </a:lnB>
                  </a:tcPr>
                </a:tc>
                <a:tc>
                  <a:txBody>
                    <a:bodyPr/>
                    <a:lstStyle/>
                    <a:p>
                      <a:pPr algn="l" fontAlgn="ctr"/>
                      <a:r>
                        <a:rPr lang="ja-JP" altLang="en-US" sz="2400" b="0" i="0" u="none" strike="noStrike">
                          <a:solidFill>
                            <a:srgbClr val="000000"/>
                          </a:solidFill>
                          <a:effectLst/>
                          <a:latin typeface="ＭＳ Ｐゴシック"/>
                        </a:rPr>
                        <a:t>保留</a:t>
                      </a:r>
                    </a:p>
                  </a:txBody>
                  <a:tcPr marL="12700" marR="12700" marT="12700" marB="0" anchor="ctr">
                    <a:lnL>
                      <a:noFill/>
                    </a:lnL>
                    <a:lnR>
                      <a:noFill/>
                    </a:lnR>
                    <a:lnT>
                      <a:noFill/>
                    </a:lnT>
                    <a:lnB>
                      <a:noFill/>
                    </a:lnB>
                  </a:tcPr>
                </a:tc>
                <a:extLst>
                  <a:ext uri="{0D108BD9-81ED-4DB2-BD59-A6C34878D82A}">
                    <a16:rowId xmlns:a16="http://schemas.microsoft.com/office/drawing/2014/main" val="10002"/>
                  </a:ext>
                </a:extLst>
              </a:tr>
              <a:tr h="708630">
                <a:tc>
                  <a:txBody>
                    <a:bodyPr/>
                    <a:lstStyle/>
                    <a:p>
                      <a:pPr algn="r" fontAlgn="ctr"/>
                      <a:r>
                        <a:rPr lang="en-US" altLang="ja-JP" sz="2400" b="0" i="0" u="none" strike="noStrike">
                          <a:solidFill>
                            <a:srgbClr val="000000"/>
                          </a:solidFill>
                          <a:effectLst/>
                          <a:latin typeface="ＭＳ Ｐゴシック"/>
                        </a:rPr>
                        <a:t>23</a:t>
                      </a:r>
                    </a:p>
                  </a:txBody>
                  <a:tcPr marL="12700" marR="12700" marT="12700" marB="0" anchor="ctr">
                    <a:lnL>
                      <a:noFill/>
                    </a:lnL>
                    <a:lnR>
                      <a:noFill/>
                    </a:lnR>
                    <a:lnT>
                      <a:noFill/>
                    </a:lnT>
                    <a:lnB>
                      <a:noFill/>
                    </a:lnB>
                  </a:tcPr>
                </a:tc>
                <a:tc>
                  <a:txBody>
                    <a:bodyPr/>
                    <a:lstStyle/>
                    <a:p>
                      <a:pPr algn="l" fontAlgn="ctr"/>
                      <a:r>
                        <a:rPr lang="ja-JP" altLang="en-US" sz="2400" b="0" i="0" u="none" strike="noStrike" dirty="0">
                          <a:solidFill>
                            <a:srgbClr val="000000"/>
                          </a:solidFill>
                          <a:effectLst/>
                          <a:latin typeface="ＭＳ Ｐゴシック"/>
                        </a:rPr>
                        <a:t>生後</a:t>
                      </a:r>
                      <a:r>
                        <a:rPr lang="en-US" altLang="ja-JP" sz="2400" b="0" i="0" u="none" strike="noStrike" dirty="0">
                          <a:solidFill>
                            <a:srgbClr val="000000"/>
                          </a:solidFill>
                          <a:effectLst/>
                          <a:latin typeface="ＭＳ Ｐゴシック"/>
                        </a:rPr>
                        <a:t>10</a:t>
                      </a:r>
                      <a:r>
                        <a:rPr lang="ja-JP" altLang="en-US" sz="2400" b="0" i="0" u="none" strike="noStrike" dirty="0">
                          <a:solidFill>
                            <a:srgbClr val="000000"/>
                          </a:solidFill>
                          <a:effectLst/>
                          <a:latin typeface="ＭＳ Ｐゴシック"/>
                        </a:rPr>
                        <a:t>分以上アプガースコア</a:t>
                      </a:r>
                      <a:r>
                        <a:rPr lang="en-US" altLang="ja-JP" sz="2400" b="0" i="0" u="none" strike="noStrike" dirty="0">
                          <a:solidFill>
                            <a:srgbClr val="000000"/>
                          </a:solidFill>
                          <a:effectLst/>
                          <a:latin typeface="ＭＳ Ｐゴシック"/>
                        </a:rPr>
                        <a:t>0</a:t>
                      </a:r>
                      <a:r>
                        <a:rPr lang="ja-JP" altLang="en-US" sz="2400" b="0" i="0" u="none" strike="noStrike" dirty="0">
                          <a:solidFill>
                            <a:srgbClr val="000000"/>
                          </a:solidFill>
                          <a:effectLst/>
                          <a:latin typeface="ＭＳ Ｐゴシック"/>
                        </a:rPr>
                        <a:t>が続く児への対応</a:t>
                      </a:r>
                    </a:p>
                  </a:txBody>
                  <a:tcPr marL="12700" marR="12700" marT="12700" marB="0" anchor="ctr">
                    <a:lnL>
                      <a:noFill/>
                    </a:lnL>
                    <a:lnR>
                      <a:noFill/>
                    </a:lnR>
                    <a:lnT>
                      <a:noFill/>
                    </a:lnT>
                    <a:lnB>
                      <a:noFill/>
                    </a:lnB>
                  </a:tcPr>
                </a:tc>
                <a:tc>
                  <a:txBody>
                    <a:bodyPr/>
                    <a:lstStyle/>
                    <a:p>
                      <a:pPr algn="l" fontAlgn="ctr"/>
                      <a:r>
                        <a:rPr lang="ja-JP" altLang="en-US" sz="2400" b="0" i="0" u="none" strike="noStrike">
                          <a:solidFill>
                            <a:srgbClr val="000000"/>
                          </a:solidFill>
                          <a:effectLst/>
                          <a:latin typeface="ＭＳ Ｐゴシック"/>
                        </a:rPr>
                        <a:t>新たな採用</a:t>
                      </a:r>
                    </a:p>
                  </a:txBody>
                  <a:tcPr marL="12700" marR="12700" marT="12700" marB="0" anchor="ctr">
                    <a:lnL>
                      <a:noFill/>
                    </a:lnL>
                    <a:lnR>
                      <a:noFill/>
                    </a:lnR>
                    <a:lnT>
                      <a:noFill/>
                    </a:lnT>
                    <a:lnB>
                      <a:noFill/>
                    </a:lnB>
                  </a:tcPr>
                </a:tc>
                <a:extLst>
                  <a:ext uri="{0D108BD9-81ED-4DB2-BD59-A6C34878D82A}">
                    <a16:rowId xmlns:a16="http://schemas.microsoft.com/office/drawing/2014/main" val="10003"/>
                  </a:ext>
                </a:extLst>
              </a:tr>
              <a:tr h="1410528">
                <a:tc>
                  <a:txBody>
                    <a:bodyPr/>
                    <a:lstStyle/>
                    <a:p>
                      <a:pPr algn="r" fontAlgn="ctr"/>
                      <a:r>
                        <a:rPr lang="en-US" altLang="ja-JP" sz="2400" b="0" i="0" u="none" strike="noStrike">
                          <a:solidFill>
                            <a:srgbClr val="000000"/>
                          </a:solidFill>
                          <a:effectLst/>
                          <a:latin typeface="ＭＳ Ｐゴシック"/>
                        </a:rPr>
                        <a:t>24</a:t>
                      </a:r>
                    </a:p>
                  </a:txBody>
                  <a:tcPr marL="12700" marR="12700" marT="12700" marB="0" anchor="ctr">
                    <a:lnL>
                      <a:noFill/>
                    </a:lnL>
                    <a:lnR>
                      <a:noFill/>
                    </a:lnR>
                    <a:lnT>
                      <a:noFill/>
                    </a:lnT>
                    <a:lnB>
                      <a:noFill/>
                    </a:lnB>
                  </a:tcPr>
                </a:tc>
                <a:tc>
                  <a:txBody>
                    <a:bodyPr/>
                    <a:lstStyle/>
                    <a:p>
                      <a:pPr algn="l" fontAlgn="ctr"/>
                      <a:r>
                        <a:rPr lang="ja-JP" altLang="en-US" sz="2400" b="0" i="0" u="none" strike="noStrike" dirty="0">
                          <a:solidFill>
                            <a:srgbClr val="A6A6A6"/>
                          </a:solidFill>
                          <a:effectLst/>
                          <a:latin typeface="ＭＳ Ｐゴシック"/>
                        </a:rPr>
                        <a:t>資源が限られた環境で人工呼吸を続けてもアプガースコア</a:t>
                      </a:r>
                      <a:r>
                        <a:rPr lang="en-US" altLang="ja-JP" sz="2400" b="0" i="0" u="none" strike="noStrike" dirty="0">
                          <a:solidFill>
                            <a:srgbClr val="A6A6A6"/>
                          </a:solidFill>
                          <a:effectLst/>
                          <a:latin typeface="ＭＳ Ｐゴシック"/>
                        </a:rPr>
                        <a:t>1</a:t>
                      </a:r>
                      <a:r>
                        <a:rPr lang="ja-JP" altLang="en-US" sz="2400" b="0" i="0" u="none" strike="noStrike" dirty="0">
                          <a:solidFill>
                            <a:srgbClr val="A6A6A6"/>
                          </a:solidFill>
                          <a:effectLst/>
                          <a:latin typeface="ＭＳ Ｐゴシック"/>
                        </a:rPr>
                        <a:t>から３が続き、自発呼吸の無い状況の</a:t>
                      </a:r>
                      <a:r>
                        <a:rPr lang="en-US" altLang="ja-JP" sz="2400" b="0" i="0" u="none" strike="noStrike" dirty="0">
                          <a:solidFill>
                            <a:srgbClr val="A6A6A6"/>
                          </a:solidFill>
                          <a:effectLst/>
                          <a:latin typeface="ＭＳ Ｐゴシック"/>
                        </a:rPr>
                        <a:t>34</a:t>
                      </a:r>
                      <a:r>
                        <a:rPr lang="ja-JP" altLang="en-US" sz="2400" b="0" i="0" u="none" strike="noStrike" dirty="0">
                          <a:solidFill>
                            <a:srgbClr val="A6A6A6"/>
                          </a:solidFill>
                          <a:effectLst/>
                          <a:latin typeface="ＭＳ Ｐゴシック"/>
                        </a:rPr>
                        <a:t>週以上の児の死亡</a:t>
                      </a:r>
                      <a:r>
                        <a:rPr lang="en-US" altLang="ja-JP" sz="2400" b="0" i="0" u="none" strike="noStrike" dirty="0">
                          <a:solidFill>
                            <a:srgbClr val="A6A6A6"/>
                          </a:solidFill>
                          <a:effectLst/>
                          <a:latin typeface="ＭＳ Ｐゴシック"/>
                        </a:rPr>
                        <a:t>/</a:t>
                      </a:r>
                      <a:r>
                        <a:rPr lang="ja-JP" altLang="en-US" sz="2400" b="0" i="0" u="none" strike="noStrike" dirty="0">
                          <a:solidFill>
                            <a:srgbClr val="A6A6A6"/>
                          </a:solidFill>
                          <a:effectLst/>
                          <a:latin typeface="ＭＳ Ｐゴシック"/>
                        </a:rPr>
                        <a:t>後遺症の転帰予測</a:t>
                      </a:r>
                    </a:p>
                  </a:txBody>
                  <a:tcPr marL="12700" marR="12700" marT="12700" marB="0" anchor="ctr">
                    <a:lnL>
                      <a:noFill/>
                    </a:lnL>
                    <a:lnR>
                      <a:noFill/>
                    </a:lnR>
                    <a:lnT>
                      <a:noFill/>
                    </a:lnT>
                    <a:lnB>
                      <a:noFill/>
                    </a:lnB>
                  </a:tcPr>
                </a:tc>
                <a:tc>
                  <a:txBody>
                    <a:bodyPr/>
                    <a:lstStyle/>
                    <a:p>
                      <a:pPr algn="l" fontAlgn="ctr"/>
                      <a:r>
                        <a:rPr lang="ja-JP" altLang="en-US" sz="2400" b="0" i="0" u="none" strike="noStrike" dirty="0">
                          <a:solidFill>
                            <a:srgbClr val="000000"/>
                          </a:solidFill>
                          <a:effectLst/>
                          <a:latin typeface="ＭＳ Ｐゴシック"/>
                        </a:rPr>
                        <a:t>保留</a:t>
                      </a:r>
                    </a:p>
                  </a:txBody>
                  <a:tcPr marL="12700" marR="12700" marT="12700" marB="0" anchor="ctr">
                    <a:lnL>
                      <a:noFill/>
                    </a:lnL>
                    <a:lnR>
                      <a:noFill/>
                    </a:lnR>
                    <a:lnT>
                      <a:noFill/>
                    </a:lnT>
                    <a:lnB>
                      <a:noFill/>
                    </a:lnB>
                  </a:tcPr>
                </a:tc>
                <a:extLst>
                  <a:ext uri="{0D108BD9-81ED-4DB2-BD59-A6C34878D82A}">
                    <a16:rowId xmlns:a16="http://schemas.microsoft.com/office/drawing/2014/main" val="10004"/>
                  </a:ext>
                </a:extLst>
              </a:tr>
              <a:tr h="574422">
                <a:tc>
                  <a:txBody>
                    <a:bodyPr/>
                    <a:lstStyle/>
                    <a:p>
                      <a:pPr algn="r" fontAlgn="ctr"/>
                      <a:r>
                        <a:rPr lang="en-US" altLang="ja-JP" sz="2400" b="0" i="0" u="none" strike="noStrike">
                          <a:solidFill>
                            <a:srgbClr val="000000"/>
                          </a:solidFill>
                          <a:effectLst/>
                          <a:latin typeface="ＭＳ Ｐゴシック"/>
                        </a:rPr>
                        <a:t>25</a:t>
                      </a:r>
                    </a:p>
                  </a:txBody>
                  <a:tcPr marL="12700" marR="12700" marT="12700" marB="0" anchor="ctr">
                    <a:lnL>
                      <a:noFill/>
                    </a:lnL>
                    <a:lnR>
                      <a:noFill/>
                    </a:lnR>
                    <a:lnT>
                      <a:noFill/>
                    </a:lnT>
                    <a:lnB>
                      <a:noFill/>
                    </a:lnB>
                  </a:tcPr>
                </a:tc>
                <a:tc>
                  <a:txBody>
                    <a:bodyPr/>
                    <a:lstStyle/>
                    <a:p>
                      <a:pPr algn="l" fontAlgn="ctr"/>
                      <a:r>
                        <a:rPr lang="ja-JP" altLang="en-US" sz="2400" b="0" i="0" u="none" strike="noStrike">
                          <a:solidFill>
                            <a:srgbClr val="000000"/>
                          </a:solidFill>
                          <a:effectLst/>
                          <a:latin typeface="ＭＳ Ｐゴシック"/>
                        </a:rPr>
                        <a:t>蘇生トレーニングの適切な頻度</a:t>
                      </a:r>
                    </a:p>
                  </a:txBody>
                  <a:tcPr marL="12700" marR="12700" marT="12700" marB="0" anchor="ctr">
                    <a:lnL>
                      <a:noFill/>
                    </a:lnL>
                    <a:lnR>
                      <a:noFill/>
                    </a:lnR>
                    <a:lnT>
                      <a:noFill/>
                    </a:lnT>
                    <a:lnB>
                      <a:noFill/>
                    </a:lnB>
                  </a:tcPr>
                </a:tc>
                <a:tc>
                  <a:txBody>
                    <a:bodyPr/>
                    <a:lstStyle/>
                    <a:p>
                      <a:pPr algn="l" fontAlgn="ctr"/>
                      <a:r>
                        <a:rPr lang="ja-JP" altLang="en-US" sz="2400" b="0" i="0" u="none" strike="noStrike" dirty="0">
                          <a:solidFill>
                            <a:srgbClr val="000000"/>
                          </a:solidFill>
                          <a:effectLst/>
                          <a:latin typeface="ＭＳ Ｐゴシック"/>
                        </a:rPr>
                        <a:t>新たな採用</a:t>
                      </a:r>
                    </a:p>
                  </a:txBody>
                  <a:tcPr marL="12700" marR="12700" marT="12700" marB="0" anchor="ctr">
                    <a:lnL>
                      <a:noFill/>
                    </a:lnL>
                    <a:lnR>
                      <a:noFill/>
                    </a:lnR>
                    <a:lnT>
                      <a:noFill/>
                    </a:lnT>
                    <a:lnB>
                      <a:noFill/>
                    </a:lnB>
                  </a:tcPr>
                </a:tc>
                <a:extLst>
                  <a:ext uri="{0D108BD9-81ED-4DB2-BD59-A6C34878D82A}">
                    <a16:rowId xmlns:a16="http://schemas.microsoft.com/office/drawing/2014/main" val="10005"/>
                  </a:ext>
                </a:extLst>
              </a:tr>
              <a:tr h="574422">
                <a:tc>
                  <a:txBody>
                    <a:bodyPr/>
                    <a:lstStyle/>
                    <a:p>
                      <a:pPr algn="r" fontAlgn="ctr"/>
                      <a:r>
                        <a:rPr lang="en-US" altLang="ja-JP" sz="2400" b="0" i="0" u="none" strike="noStrike" dirty="0">
                          <a:solidFill>
                            <a:srgbClr val="000000"/>
                          </a:solidFill>
                          <a:effectLst/>
                          <a:latin typeface="ＭＳ Ｐゴシック"/>
                        </a:rPr>
                        <a:t>26</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a:solidFill>
                            <a:srgbClr val="000000"/>
                          </a:solidFill>
                          <a:effectLst/>
                          <a:latin typeface="ＭＳ Ｐゴシック"/>
                        </a:rPr>
                        <a:t>新生児蘇生のインストラクター</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ＭＳ Ｐゴシック"/>
                        </a:rPr>
                        <a:t>新たな採用</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4880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3200" dirty="0"/>
              <a:t>インストラクター養成講習会に関する制度</a:t>
            </a:r>
            <a:r>
              <a:rPr lang="ja-JP" altLang="en-US" sz="3200" dirty="0"/>
              <a:t>変更</a:t>
            </a:r>
            <a:endParaRPr kumimoji="1" lang="ja-JP" altLang="en-US" sz="3200" dirty="0"/>
          </a:p>
        </p:txBody>
      </p:sp>
      <p:graphicFrame>
        <p:nvGraphicFramePr>
          <p:cNvPr id="6" name="表 5"/>
          <p:cNvGraphicFramePr>
            <a:graphicFrameLocks noGrp="1"/>
          </p:cNvGraphicFramePr>
          <p:nvPr>
            <p:extLst>
              <p:ext uri="{D42A27DB-BD31-4B8C-83A1-F6EECF244321}">
                <p14:modId xmlns:p14="http://schemas.microsoft.com/office/powerpoint/2010/main" val="587871588"/>
              </p:ext>
            </p:extLst>
          </p:nvPr>
        </p:nvGraphicFramePr>
        <p:xfrm>
          <a:off x="251520" y="1770539"/>
          <a:ext cx="8640960" cy="4187547"/>
        </p:xfrm>
        <a:graphic>
          <a:graphicData uri="http://schemas.openxmlformats.org/drawingml/2006/table">
            <a:tbl>
              <a:tblPr firstRow="1" bandRow="1">
                <a:tableStyleId>{69CF1AB2-1976-4502-BF36-3FF5EA218861}</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426701">
                  <a:extLst>
                    <a:ext uri="{9D8B030D-6E8A-4147-A177-3AD203B41FA5}">
                      <a16:colId xmlns:a16="http://schemas.microsoft.com/office/drawing/2014/main" val="20002"/>
                    </a:ext>
                  </a:extLst>
                </a:gridCol>
                <a:gridCol w="2541851">
                  <a:extLst>
                    <a:ext uri="{9D8B030D-6E8A-4147-A177-3AD203B41FA5}">
                      <a16:colId xmlns:a16="http://schemas.microsoft.com/office/drawing/2014/main" val="20003"/>
                    </a:ext>
                  </a:extLst>
                </a:gridCol>
              </a:tblGrid>
              <a:tr h="326476">
                <a:tc>
                  <a:txBody>
                    <a:bodyPr/>
                    <a:lstStyle/>
                    <a:p>
                      <a:pPr algn="ctr"/>
                      <a:r>
                        <a:rPr kumimoji="1" lang="ja-JP" altLang="en-US" sz="1600" dirty="0"/>
                        <a:t>改訂事項</a:t>
                      </a:r>
                    </a:p>
                  </a:txBody>
                  <a:tcPr marL="68598" marR="68598"/>
                </a:tc>
                <a:tc>
                  <a:txBody>
                    <a:bodyPr/>
                    <a:lstStyle/>
                    <a:p>
                      <a:pPr algn="ctr"/>
                      <a:r>
                        <a:rPr kumimoji="1" lang="ja-JP" altLang="en-US" sz="1600" dirty="0"/>
                        <a:t>現行</a:t>
                      </a:r>
                    </a:p>
                  </a:txBody>
                  <a:tcPr marL="68598" marR="68598"/>
                </a:tc>
                <a:tc>
                  <a:txBody>
                    <a:bodyPr/>
                    <a:lstStyle/>
                    <a:p>
                      <a:pPr algn="ctr"/>
                      <a:r>
                        <a:rPr kumimoji="1" lang="ja-JP" altLang="en-US" sz="1600" dirty="0"/>
                        <a:t>改訂後</a:t>
                      </a:r>
                    </a:p>
                  </a:txBody>
                  <a:tcPr marL="68598" marR="68598"/>
                </a:tc>
                <a:tc>
                  <a:txBody>
                    <a:bodyPr/>
                    <a:lstStyle/>
                    <a:p>
                      <a:pPr algn="ctr"/>
                      <a:r>
                        <a:rPr kumimoji="1" lang="ja-JP" altLang="en-US" sz="1600" dirty="0"/>
                        <a:t>備考</a:t>
                      </a:r>
                    </a:p>
                  </a:txBody>
                  <a:tcPr marL="68598" marR="68598"/>
                </a:tc>
                <a:extLst>
                  <a:ext uri="{0D108BD9-81ED-4DB2-BD59-A6C34878D82A}">
                    <a16:rowId xmlns:a16="http://schemas.microsoft.com/office/drawing/2014/main" val="10000"/>
                  </a:ext>
                </a:extLst>
              </a:tr>
              <a:tr h="2225970">
                <a:tc>
                  <a:txBody>
                    <a:bodyPr/>
                    <a:lstStyle/>
                    <a:p>
                      <a:pPr algn="ctr"/>
                      <a:endParaRPr kumimoji="1" lang="en-US" altLang="ja-JP" sz="1800" b="0" dirty="0"/>
                    </a:p>
                    <a:p>
                      <a:pPr algn="ctr"/>
                      <a:r>
                        <a:rPr kumimoji="1" lang="ja-JP" altLang="en-US" sz="1800" b="0" dirty="0"/>
                        <a:t>インストラクター養成講習会受講資格について</a:t>
                      </a:r>
                    </a:p>
                  </a:txBody>
                  <a:tcPr marL="68598" marR="68598"/>
                </a:tc>
                <a:tc>
                  <a:txBody>
                    <a:bodyPr/>
                    <a:lstStyle/>
                    <a:p>
                      <a:pPr algn="l"/>
                      <a:r>
                        <a:rPr kumimoji="1" lang="ja-JP" altLang="en-US" sz="1800" b="0" dirty="0"/>
                        <a:t>専門コース（Ａコース）修了認定及び最新版ガイドラインアップデート済みであること</a:t>
                      </a:r>
                    </a:p>
                  </a:txBody>
                  <a:tcPr marL="68598" marR="685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t>現行左記に加え、下記①②を受講資格に加える</a:t>
                      </a:r>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rgbClr val="FF0000"/>
                          </a:solidFill>
                        </a:rPr>
                        <a:t>①インストラクター補助実績が</a:t>
                      </a:r>
                      <a:r>
                        <a:rPr kumimoji="1" lang="en-US" altLang="ja-JP" sz="1800" b="0" dirty="0">
                          <a:solidFill>
                            <a:srgbClr val="FF0000"/>
                          </a:solidFill>
                        </a:rPr>
                        <a:t>2</a:t>
                      </a:r>
                      <a:r>
                        <a:rPr kumimoji="1" lang="ja-JP" altLang="en-US" sz="1800" b="0" dirty="0">
                          <a:solidFill>
                            <a:srgbClr val="FF0000"/>
                          </a:solidFill>
                        </a:rPr>
                        <a:t>回以上</a:t>
                      </a:r>
                      <a:r>
                        <a:rPr kumimoji="1" lang="ja-JP" altLang="en-US" sz="1800" b="0" dirty="0">
                          <a:solidFill>
                            <a:schemeClr val="tx1"/>
                          </a:solidFill>
                        </a:rPr>
                        <a:t>あること</a:t>
                      </a:r>
                      <a:endParaRPr kumimoji="1" lang="en-US" altLang="ja-JP" sz="18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rgbClr val="FF0000"/>
                          </a:solidFill>
                        </a:rPr>
                        <a:t>②インストラクター１名以上の推薦</a:t>
                      </a:r>
                      <a:r>
                        <a:rPr kumimoji="1" lang="ja-JP" altLang="en-US" sz="1800" b="0" dirty="0"/>
                        <a:t>があること</a:t>
                      </a:r>
                    </a:p>
                  </a:txBody>
                  <a:tcPr marL="68598" marR="68598"/>
                </a:tc>
                <a:tc>
                  <a:txBody>
                    <a:bodyPr/>
                    <a:lstStyle/>
                    <a:p>
                      <a:pPr algn="l"/>
                      <a:r>
                        <a:rPr kumimoji="1" lang="ja-JP" altLang="en-US" sz="1800" b="0" dirty="0"/>
                        <a:t>インストラクターの推薦必須化に伴い、</a:t>
                      </a:r>
                      <a:r>
                        <a:rPr kumimoji="1" lang="ja-JP" altLang="en-US" sz="1800" b="0" dirty="0">
                          <a:solidFill>
                            <a:srgbClr val="FF0000"/>
                          </a:solidFill>
                        </a:rPr>
                        <a:t>現行のコメディカルの方の受講の際の所属団体（看護協会・助産師会・助産学会等）からの推薦状は不要</a:t>
                      </a:r>
                      <a:r>
                        <a:rPr kumimoji="1" lang="ja-JP" altLang="en-US" sz="1800" b="0" dirty="0"/>
                        <a:t>になります。</a:t>
                      </a:r>
                    </a:p>
                  </a:txBody>
                  <a:tcPr marL="68598" marR="68598"/>
                </a:tc>
                <a:extLst>
                  <a:ext uri="{0D108BD9-81ED-4DB2-BD59-A6C34878D82A}">
                    <a16:rowId xmlns:a16="http://schemas.microsoft.com/office/drawing/2014/main" val="10001"/>
                  </a:ext>
                </a:extLst>
              </a:tr>
              <a:tr h="1626297">
                <a:tc>
                  <a:txBody>
                    <a:bodyPr/>
                    <a:lstStyle/>
                    <a:p>
                      <a:pPr algn="ctr"/>
                      <a:endParaRPr kumimoji="1" lang="en-US" altLang="ja-JP" sz="1800" b="0" dirty="0"/>
                    </a:p>
                    <a:p>
                      <a:pPr algn="ctr"/>
                      <a:r>
                        <a:rPr kumimoji="1" lang="ja-JP" altLang="en-US" sz="1800" b="0" dirty="0"/>
                        <a:t>インストラクター養成講習会受講料</a:t>
                      </a:r>
                    </a:p>
                  </a:txBody>
                  <a:tcPr marL="68598" marR="68598"/>
                </a:tc>
                <a:tc>
                  <a:txBody>
                    <a:bodyPr/>
                    <a:lstStyle/>
                    <a:p>
                      <a:pPr algn="l"/>
                      <a:endParaRPr kumimoji="1" lang="en-US" altLang="ja-JP" sz="1800" b="0" dirty="0"/>
                    </a:p>
                    <a:p>
                      <a:pPr algn="l"/>
                      <a:r>
                        <a:rPr kumimoji="1" lang="en-US" altLang="ja-JP" sz="1800" b="0" dirty="0"/>
                        <a:t>20000</a:t>
                      </a:r>
                      <a:r>
                        <a:rPr kumimoji="1" lang="ja-JP" altLang="en-US" sz="1800" b="0" dirty="0"/>
                        <a:t>円</a:t>
                      </a:r>
                      <a:endParaRPr kumimoji="1" lang="en-US" altLang="ja-JP" sz="1800" b="0" dirty="0"/>
                    </a:p>
                    <a:p>
                      <a:pPr algn="l"/>
                      <a:r>
                        <a:rPr kumimoji="1" lang="ja-JP" altLang="en-US" sz="1800" b="0" dirty="0"/>
                        <a:t>（インストラクターマニュアル付与）</a:t>
                      </a:r>
                    </a:p>
                  </a:txBody>
                  <a:tcPr marL="68598" marR="68598"/>
                </a:tc>
                <a:tc>
                  <a:txBody>
                    <a:bodyPr/>
                    <a:lstStyle/>
                    <a:p>
                      <a:pPr algn="l"/>
                      <a:endParaRPr kumimoji="1" lang="en-US" altLang="ja-JP" sz="1800" b="0" dirty="0"/>
                    </a:p>
                    <a:p>
                      <a:pPr algn="l"/>
                      <a:r>
                        <a:rPr kumimoji="1" lang="en-US" altLang="ja-JP" sz="1800" b="0" dirty="0"/>
                        <a:t>15000</a:t>
                      </a:r>
                      <a:r>
                        <a:rPr kumimoji="1" lang="ja-JP" altLang="en-US" sz="1800" b="0" dirty="0"/>
                        <a:t>円</a:t>
                      </a:r>
                      <a:endParaRPr kumimoji="1" lang="en-US" altLang="ja-JP" sz="1800" b="0" dirty="0"/>
                    </a:p>
                    <a:p>
                      <a:pPr algn="l"/>
                      <a:r>
                        <a:rPr kumimoji="1" lang="ja-JP" altLang="en-US" sz="1800" b="0" dirty="0"/>
                        <a:t>（インストラクターマニュアル付与はない）</a:t>
                      </a:r>
                    </a:p>
                    <a:p>
                      <a:pPr algn="l"/>
                      <a:endParaRPr kumimoji="1" lang="en-US" altLang="ja-JP" sz="1800" b="0" dirty="0"/>
                    </a:p>
                  </a:txBody>
                  <a:tcPr marL="68598" marR="68598"/>
                </a:tc>
                <a:tc>
                  <a:txBody>
                    <a:bodyPr/>
                    <a:lstStyle/>
                    <a:p>
                      <a:pPr algn="l"/>
                      <a:r>
                        <a:rPr kumimoji="1" lang="ja-JP" altLang="en-US" sz="1800" b="0" dirty="0"/>
                        <a:t>インストラクター補助実績の必須化に伴い、受講時のインストラクターマニュアル付与はなくなります。</a:t>
                      </a:r>
                    </a:p>
                  </a:txBody>
                  <a:tcPr marL="68598" marR="68598"/>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790595" y="1196752"/>
            <a:ext cx="4584909" cy="523220"/>
          </a:xfrm>
          <a:prstGeom prst="rect">
            <a:avLst/>
          </a:prstGeom>
          <a:noFill/>
        </p:spPr>
        <p:txBody>
          <a:bodyPr wrap="none" rtlCol="0">
            <a:spAutoFit/>
          </a:bodyPr>
          <a:lstStyle/>
          <a:p>
            <a:r>
              <a:rPr kumimoji="1" lang="ja-JP" altLang="en-US" sz="2800" dirty="0"/>
              <a:t>インストラクターを希望する方</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87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t>NCPR2015</a:t>
            </a:r>
            <a:r>
              <a:rPr kumimoji="1" lang="ja-JP" altLang="en-US" sz="4000" dirty="0"/>
              <a:t>版へのアップデート</a:t>
            </a:r>
          </a:p>
        </p:txBody>
      </p:sp>
      <p:sp>
        <p:nvSpPr>
          <p:cNvPr id="3" name="コンテンツ プレースホルダー 2"/>
          <p:cNvSpPr>
            <a:spLocks noGrp="1"/>
          </p:cNvSpPr>
          <p:nvPr>
            <p:ph idx="1"/>
          </p:nvPr>
        </p:nvSpPr>
        <p:spPr>
          <a:xfrm>
            <a:off x="457200" y="1268759"/>
            <a:ext cx="8229600" cy="5040561"/>
          </a:xfrm>
        </p:spPr>
        <p:txBody>
          <a:bodyPr>
            <a:noAutofit/>
          </a:bodyPr>
          <a:lstStyle/>
          <a:p>
            <a:pPr>
              <a:lnSpc>
                <a:spcPct val="110000"/>
              </a:lnSpc>
            </a:pPr>
            <a:r>
              <a:rPr lang="en-US" altLang="ja-JP" sz="2400" b="1" dirty="0">
                <a:solidFill>
                  <a:srgbClr val="FF33CC"/>
                </a:solidFill>
                <a:effectLst>
                  <a:outerShdw blurRad="38100" dist="38100" dir="2700000" algn="tl">
                    <a:srgbClr val="000000">
                      <a:alpha val="43137"/>
                    </a:srgbClr>
                  </a:outerShdw>
                </a:effectLst>
              </a:rPr>
              <a:t>NCPR2015</a:t>
            </a:r>
            <a:r>
              <a:rPr lang="ja-JP" altLang="en-US" sz="2400" b="1" dirty="0">
                <a:solidFill>
                  <a:srgbClr val="FF33CC"/>
                </a:solidFill>
                <a:effectLst>
                  <a:outerShdw blurRad="38100" dist="38100" dir="2700000" algn="tl">
                    <a:srgbClr val="000000">
                      <a:alpha val="43137"/>
                    </a:srgbClr>
                  </a:outerShdw>
                </a:effectLst>
              </a:rPr>
              <a:t>版へのアップデート要件</a:t>
            </a:r>
            <a:endParaRPr lang="en-US" altLang="ja-JP" sz="2400" b="1" dirty="0">
              <a:solidFill>
                <a:srgbClr val="FF33CC"/>
              </a:solidFill>
              <a:effectLst>
                <a:outerShdw blurRad="38100" dist="38100" dir="2700000" algn="tl">
                  <a:srgbClr val="000000">
                    <a:alpha val="43137"/>
                  </a:srgbClr>
                </a:outerShdw>
              </a:effectLst>
            </a:endParaRPr>
          </a:p>
          <a:p>
            <a:pPr marL="0" indent="0">
              <a:lnSpc>
                <a:spcPct val="110000"/>
              </a:lnSpc>
              <a:buNone/>
            </a:pPr>
            <a:r>
              <a:rPr lang="ja-JP" altLang="en-US" sz="2400" b="1" dirty="0">
                <a:solidFill>
                  <a:srgbClr val="FF33CC"/>
                </a:solidFill>
                <a:effectLst>
                  <a:outerShdw blurRad="38100" dist="38100" dir="2700000" algn="tl">
                    <a:srgbClr val="000000">
                      <a:alpha val="43137"/>
                    </a:srgbClr>
                  </a:outerShdw>
                </a:effectLst>
              </a:rPr>
              <a:t>　　　　　　　　　　　　　　　　　　　　　（インストラクター）</a:t>
            </a:r>
            <a:endParaRPr lang="en-US" altLang="ja-JP" sz="2400" b="1" dirty="0">
              <a:solidFill>
                <a:srgbClr val="FF33CC"/>
              </a:solidFill>
              <a:effectLst>
                <a:outerShdw blurRad="38100" dist="38100" dir="2700000" algn="tl">
                  <a:srgbClr val="000000">
                    <a:alpha val="43137"/>
                  </a:srgbClr>
                </a:outerShdw>
              </a:effectLst>
            </a:endParaRPr>
          </a:p>
          <a:p>
            <a:pPr marL="0" indent="0">
              <a:lnSpc>
                <a:spcPct val="110000"/>
              </a:lnSpc>
              <a:buNone/>
            </a:pPr>
            <a:endParaRPr lang="en-US" altLang="ja-JP" sz="2400" b="1" dirty="0">
              <a:solidFill>
                <a:srgbClr val="FF33CC"/>
              </a:solidFill>
              <a:effectLst>
                <a:outerShdw blurRad="38100" dist="38100" dir="2700000" algn="tl">
                  <a:srgbClr val="000000">
                    <a:alpha val="43137"/>
                  </a:srgbClr>
                </a:outerShdw>
              </a:effectLst>
            </a:endParaRPr>
          </a:p>
          <a:p>
            <a:pPr marL="0" indent="0">
              <a:lnSpc>
                <a:spcPct val="110000"/>
              </a:lnSpc>
              <a:buNone/>
            </a:pPr>
            <a:r>
              <a:rPr lang="ja-JP" altLang="en-US" sz="2400" dirty="0"/>
              <a:t>　①　</a:t>
            </a:r>
            <a:r>
              <a:rPr lang="ja-JP" altLang="ja-JP" sz="2400" dirty="0"/>
              <a:t>サイトの</a:t>
            </a:r>
            <a:r>
              <a:rPr lang="ja-JP" altLang="en-US" sz="2400" dirty="0"/>
              <a:t>フォローアップ</a:t>
            </a:r>
            <a:r>
              <a:rPr lang="ja-JP" altLang="ja-JP" sz="2400" dirty="0"/>
              <a:t>コース</a:t>
            </a:r>
            <a:r>
              <a:rPr lang="ja-JP" altLang="en-US" sz="2400" dirty="0"/>
              <a:t>受講</a:t>
            </a:r>
            <a:endParaRPr lang="en-US" altLang="ja-JP" sz="2400" dirty="0"/>
          </a:p>
          <a:p>
            <a:pPr marL="0" indent="0">
              <a:lnSpc>
                <a:spcPct val="110000"/>
              </a:lnSpc>
              <a:buNone/>
            </a:pPr>
            <a:endParaRPr lang="en-US" altLang="ja-JP" sz="2400" dirty="0"/>
          </a:p>
          <a:p>
            <a:pPr marL="0" indent="0">
              <a:lnSpc>
                <a:spcPct val="110000"/>
              </a:lnSpc>
              <a:buNone/>
            </a:pPr>
            <a:r>
              <a:rPr lang="ja-JP" altLang="en-US" sz="2400" dirty="0"/>
              <a:t>　②　</a:t>
            </a:r>
            <a:r>
              <a:rPr lang="en-US" altLang="ja-JP" sz="2400" dirty="0"/>
              <a:t>NCPR</a:t>
            </a:r>
            <a:r>
              <a:rPr lang="ja-JP" altLang="en-US" sz="2400" dirty="0"/>
              <a:t>委員会による学会時等の</a:t>
            </a:r>
            <a:r>
              <a:rPr lang="ja-JP" altLang="ja-JP" sz="2400" dirty="0"/>
              <a:t>講演会</a:t>
            </a:r>
            <a:r>
              <a:rPr lang="ja-JP" altLang="en-US" sz="2400" dirty="0"/>
              <a:t>を</a:t>
            </a:r>
            <a:r>
              <a:rPr lang="ja-JP" altLang="ja-JP" sz="2400" dirty="0"/>
              <a:t>聴講</a:t>
            </a:r>
            <a:endParaRPr lang="en-US" altLang="ja-JP" sz="2400" dirty="0"/>
          </a:p>
          <a:p>
            <a:pPr marL="0" indent="0">
              <a:lnSpc>
                <a:spcPct val="110000"/>
              </a:lnSpc>
              <a:buNone/>
            </a:pPr>
            <a:endParaRPr lang="en-US" altLang="ja-JP" sz="2400" dirty="0"/>
          </a:p>
          <a:p>
            <a:pPr marL="0" indent="0">
              <a:lnSpc>
                <a:spcPct val="110000"/>
              </a:lnSpc>
              <a:buNone/>
            </a:pPr>
            <a:r>
              <a:rPr lang="ja-JP" altLang="en-US" sz="2400" dirty="0"/>
              <a:t>　③　①又は②でアップデート後のインストラクターによる、</a:t>
            </a:r>
            <a:endParaRPr lang="en-US" altLang="ja-JP" sz="2400" dirty="0"/>
          </a:p>
          <a:p>
            <a:pPr marL="0" indent="0">
              <a:lnSpc>
                <a:spcPct val="110000"/>
              </a:lnSpc>
              <a:buNone/>
            </a:pPr>
            <a:r>
              <a:rPr lang="ja-JP" altLang="en-US" sz="2400" dirty="0"/>
              <a:t>　　　 </a:t>
            </a:r>
            <a:r>
              <a:rPr lang="en-US" altLang="ja-JP" sz="2400" dirty="0"/>
              <a:t>『</a:t>
            </a:r>
            <a:r>
              <a:rPr lang="ja-JP" altLang="en-US" sz="2400" dirty="0"/>
              <a:t>本アップデート説明会指定スライド</a:t>
            </a:r>
            <a:r>
              <a:rPr lang="en-US" altLang="ja-JP" sz="2400" dirty="0"/>
              <a:t>』</a:t>
            </a:r>
            <a:r>
              <a:rPr lang="ja-JP" altLang="en-US" sz="2400" dirty="0"/>
              <a:t>使用による講義受講</a:t>
            </a:r>
            <a:endParaRPr lang="en-US" altLang="ja-JP" sz="2400" dirty="0"/>
          </a:p>
          <a:p>
            <a:pPr marL="0" indent="0">
              <a:lnSpc>
                <a:spcPct val="110000"/>
              </a:lnSpc>
              <a:buNone/>
            </a:pPr>
            <a:r>
              <a:rPr lang="ja-JP" altLang="en-US" sz="2400" dirty="0"/>
              <a:t>　　　</a:t>
            </a:r>
            <a:endParaRPr lang="en-US" altLang="ja-JP" sz="2400" dirty="0">
              <a:solidFill>
                <a:srgbClr val="0070C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9" name="直線コネクタ 8"/>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12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t>NCPR2015</a:t>
            </a:r>
            <a:r>
              <a:rPr kumimoji="1" lang="ja-JP" altLang="en-US" sz="4000" dirty="0"/>
              <a:t>版へのアップデート</a:t>
            </a:r>
          </a:p>
        </p:txBody>
      </p:sp>
      <p:sp>
        <p:nvSpPr>
          <p:cNvPr id="3" name="コンテンツ プレースホルダー 2"/>
          <p:cNvSpPr>
            <a:spLocks noGrp="1"/>
          </p:cNvSpPr>
          <p:nvPr>
            <p:ph idx="1"/>
          </p:nvPr>
        </p:nvSpPr>
        <p:spPr>
          <a:xfrm>
            <a:off x="457200" y="1600204"/>
            <a:ext cx="8229600" cy="4853132"/>
          </a:xfrm>
        </p:spPr>
        <p:txBody>
          <a:bodyPr>
            <a:noAutofit/>
          </a:bodyPr>
          <a:lstStyle/>
          <a:p>
            <a:r>
              <a:rPr lang="en-US" altLang="ja-JP" sz="2800" dirty="0">
                <a:solidFill>
                  <a:srgbClr val="FF33CC"/>
                </a:solidFill>
                <a:effectLst>
                  <a:outerShdw blurRad="38100" dist="38100" dir="2700000" algn="tl">
                    <a:srgbClr val="000000">
                      <a:alpha val="43137"/>
                    </a:srgbClr>
                  </a:outerShdw>
                </a:effectLst>
              </a:rPr>
              <a:t>NCPR2015</a:t>
            </a:r>
            <a:r>
              <a:rPr lang="ja-JP" altLang="en-US" sz="2800" dirty="0">
                <a:solidFill>
                  <a:srgbClr val="FF33CC"/>
                </a:solidFill>
                <a:effectLst>
                  <a:outerShdw blurRad="38100" dist="38100" dir="2700000" algn="tl">
                    <a:srgbClr val="000000">
                      <a:alpha val="43137"/>
                    </a:srgbClr>
                  </a:outerShdw>
                </a:effectLst>
              </a:rPr>
              <a:t>版へのアップデート要件（Ａ，Ｂ認定者）</a:t>
            </a:r>
            <a:endParaRPr lang="en-US" altLang="ja-JP" sz="2800" dirty="0">
              <a:solidFill>
                <a:srgbClr val="FF33CC"/>
              </a:solidFill>
              <a:effectLst>
                <a:outerShdw blurRad="38100" dist="38100" dir="2700000" algn="tl">
                  <a:srgbClr val="000000">
                    <a:alpha val="43137"/>
                  </a:srgbClr>
                </a:outerShdw>
              </a:effectLst>
            </a:endParaRPr>
          </a:p>
          <a:p>
            <a:pPr marL="0" indent="0">
              <a:buNone/>
            </a:pPr>
            <a:r>
              <a:rPr lang="ja-JP" altLang="en-US" sz="2400" b="1" dirty="0"/>
              <a:t>①　</a:t>
            </a:r>
            <a:r>
              <a:rPr lang="ja-JP" altLang="en-US" sz="2400" b="1" dirty="0">
                <a:solidFill>
                  <a:srgbClr val="FF0000"/>
                </a:solidFill>
              </a:rPr>
              <a:t>アップデートした</a:t>
            </a:r>
            <a:r>
              <a:rPr lang="ja-JP" altLang="ja-JP" sz="2400" b="1" dirty="0">
                <a:solidFill>
                  <a:srgbClr val="FF0000"/>
                </a:solidFill>
              </a:rPr>
              <a:t>インスト</a:t>
            </a:r>
            <a:r>
              <a:rPr lang="ja-JP" altLang="en-US" sz="2400" b="1" dirty="0">
                <a:solidFill>
                  <a:srgbClr val="FF0000"/>
                </a:solidFill>
              </a:rPr>
              <a:t>ラクター</a:t>
            </a:r>
            <a:r>
              <a:rPr lang="ja-JP" altLang="ja-JP" sz="2400" b="1" dirty="0">
                <a:solidFill>
                  <a:srgbClr val="FF0000"/>
                </a:solidFill>
              </a:rPr>
              <a:t>より</a:t>
            </a:r>
            <a:r>
              <a:rPr lang="en-US" altLang="ja-JP" sz="2400" b="1" dirty="0">
                <a:solidFill>
                  <a:srgbClr val="FF0000"/>
                </a:solidFill>
              </a:rPr>
              <a:t>『</a:t>
            </a:r>
            <a:r>
              <a:rPr lang="ja-JP" altLang="en-US" sz="2400" b="1" dirty="0">
                <a:solidFill>
                  <a:srgbClr val="FF0000"/>
                </a:solidFill>
              </a:rPr>
              <a:t>アップデート説明会</a:t>
            </a:r>
            <a:endParaRPr lang="en-US" altLang="ja-JP" sz="2400" b="1" dirty="0">
              <a:solidFill>
                <a:srgbClr val="FF0000"/>
              </a:solidFill>
            </a:endParaRPr>
          </a:p>
          <a:p>
            <a:pPr marL="0" indent="0">
              <a:buNone/>
            </a:pPr>
            <a:r>
              <a:rPr lang="ja-JP" altLang="en-US" sz="2400" b="1" dirty="0">
                <a:solidFill>
                  <a:srgbClr val="FF0000"/>
                </a:solidFill>
              </a:rPr>
              <a:t>　　 指定スライド</a:t>
            </a:r>
            <a:r>
              <a:rPr lang="en-US" altLang="ja-JP" sz="2400" b="1" dirty="0">
                <a:solidFill>
                  <a:srgbClr val="FF0000"/>
                </a:solidFill>
              </a:rPr>
              <a:t>』</a:t>
            </a:r>
            <a:r>
              <a:rPr lang="ja-JP" altLang="en-US" sz="2400" b="1" dirty="0">
                <a:solidFill>
                  <a:srgbClr val="FF0000"/>
                </a:solidFill>
              </a:rPr>
              <a:t>使用による講義</a:t>
            </a:r>
            <a:r>
              <a:rPr lang="ja-JP" altLang="ja-JP" sz="2400" b="1" dirty="0">
                <a:solidFill>
                  <a:srgbClr val="FF0000"/>
                </a:solidFill>
              </a:rPr>
              <a:t>聴講</a:t>
            </a:r>
            <a:endParaRPr lang="en-US" altLang="ja-JP" sz="2400" b="1" dirty="0">
              <a:solidFill>
                <a:srgbClr val="FF0000"/>
              </a:solidFill>
            </a:endParaRPr>
          </a:p>
          <a:p>
            <a:pPr marL="0" indent="0">
              <a:buNone/>
            </a:pPr>
            <a:r>
              <a:rPr lang="en-US" altLang="ja-JP" sz="2400" b="1" dirty="0">
                <a:solidFill>
                  <a:srgbClr val="FF0000"/>
                </a:solidFill>
              </a:rPr>
              <a:t>      </a:t>
            </a:r>
            <a:r>
              <a:rPr lang="ja-JP" altLang="ja-JP" sz="2400" b="1" dirty="0">
                <a:solidFill>
                  <a:srgbClr val="FF0000"/>
                </a:solidFill>
              </a:rPr>
              <a:t>（</a:t>
            </a:r>
            <a:r>
              <a:rPr lang="en-US" altLang="ja-JP" sz="2400" b="1" dirty="0">
                <a:solidFill>
                  <a:srgbClr val="FF0000"/>
                </a:solidFill>
              </a:rPr>
              <a:t>2010</a:t>
            </a:r>
            <a:r>
              <a:rPr lang="ja-JP" altLang="en-US" sz="2400" b="1" dirty="0">
                <a:solidFill>
                  <a:srgbClr val="FF0000"/>
                </a:solidFill>
              </a:rPr>
              <a:t>年版</a:t>
            </a:r>
            <a:r>
              <a:rPr lang="en-US" altLang="ja-JP" sz="2400" b="1" dirty="0">
                <a:solidFill>
                  <a:srgbClr val="FF0000"/>
                </a:solidFill>
              </a:rPr>
              <a:t>ABS</a:t>
            </a:r>
            <a:r>
              <a:rPr lang="ja-JP" altLang="ja-JP" sz="2400" b="1" dirty="0">
                <a:solidFill>
                  <a:srgbClr val="FF0000"/>
                </a:solidFill>
              </a:rPr>
              <a:t>コース</a:t>
            </a:r>
            <a:r>
              <a:rPr lang="ja-JP" altLang="en-US" sz="2400" b="1" dirty="0">
                <a:solidFill>
                  <a:srgbClr val="FF0000"/>
                </a:solidFill>
              </a:rPr>
              <a:t>に</a:t>
            </a:r>
            <a:r>
              <a:rPr lang="ja-JP" altLang="ja-JP" sz="2400" b="1" dirty="0">
                <a:solidFill>
                  <a:srgbClr val="FF0000"/>
                </a:solidFill>
              </a:rPr>
              <a:t>付随</a:t>
            </a:r>
            <a:r>
              <a:rPr lang="ja-JP" altLang="en-US" sz="2400" b="1" dirty="0">
                <a:solidFill>
                  <a:srgbClr val="FF0000"/>
                </a:solidFill>
              </a:rPr>
              <a:t>、又は</a:t>
            </a:r>
            <a:r>
              <a:rPr lang="ja-JP" altLang="ja-JP" sz="2400" b="1" dirty="0">
                <a:solidFill>
                  <a:srgbClr val="FF0000"/>
                </a:solidFill>
              </a:rPr>
              <a:t>単独</a:t>
            </a:r>
            <a:r>
              <a:rPr lang="ja-JP" altLang="en-US" sz="2400" b="1" dirty="0">
                <a:solidFill>
                  <a:srgbClr val="FF0000"/>
                </a:solidFill>
              </a:rPr>
              <a:t>の説明会も共に可</a:t>
            </a:r>
            <a:r>
              <a:rPr lang="ja-JP" altLang="ja-JP" sz="2400" b="1" dirty="0">
                <a:solidFill>
                  <a:srgbClr val="FF0000"/>
                </a:solidFill>
              </a:rPr>
              <a:t>）</a:t>
            </a:r>
            <a:endParaRPr lang="en-US" altLang="ja-JP" sz="2400" b="1" dirty="0">
              <a:solidFill>
                <a:srgbClr val="FF0000"/>
              </a:solidFill>
            </a:endParaRPr>
          </a:p>
          <a:p>
            <a:pPr marL="0" indent="0">
              <a:buNone/>
            </a:pPr>
            <a:endParaRPr lang="en-US" altLang="ja-JP" sz="2400" b="1" dirty="0"/>
          </a:p>
          <a:p>
            <a:pPr marL="0" indent="0">
              <a:buNone/>
            </a:pPr>
            <a:r>
              <a:rPr lang="ja-JP" altLang="en-US" sz="2400" b="1" dirty="0"/>
              <a:t>②　</a:t>
            </a:r>
            <a:r>
              <a:rPr lang="en-US" altLang="ja-JP" sz="2400" b="1" dirty="0"/>
              <a:t>NCPR</a:t>
            </a:r>
            <a:r>
              <a:rPr lang="ja-JP" altLang="en-US" sz="2400" b="1" dirty="0"/>
              <a:t>委員会による学会時等の</a:t>
            </a:r>
            <a:r>
              <a:rPr lang="ja-JP" altLang="ja-JP" sz="2400" b="1" dirty="0"/>
              <a:t>講演会</a:t>
            </a:r>
            <a:r>
              <a:rPr lang="ja-JP" altLang="en-US" sz="2400" b="1" dirty="0"/>
              <a:t>を</a:t>
            </a:r>
            <a:r>
              <a:rPr lang="ja-JP" altLang="ja-JP" sz="2400" b="1" dirty="0"/>
              <a:t>聴講</a:t>
            </a:r>
            <a:endParaRPr lang="en-US" altLang="ja-JP" sz="2400" b="1" dirty="0"/>
          </a:p>
          <a:p>
            <a:pPr marL="0" indent="0">
              <a:buNone/>
            </a:pPr>
            <a:endParaRPr lang="en-US" altLang="ja-JP" sz="2400" b="1" dirty="0"/>
          </a:p>
          <a:p>
            <a:pPr marL="0" indent="0">
              <a:buNone/>
            </a:pPr>
            <a:r>
              <a:rPr lang="ja-JP" altLang="en-US" sz="2400" b="1" dirty="0"/>
              <a:t>③　</a:t>
            </a:r>
            <a:r>
              <a:rPr lang="en-US" altLang="ja-JP" sz="2400" b="1" dirty="0"/>
              <a:t>NCPR2015</a:t>
            </a:r>
            <a:r>
              <a:rPr lang="ja-JP" altLang="ja-JP" sz="2400" b="1" dirty="0"/>
              <a:t>版が開始後（</a:t>
            </a:r>
            <a:r>
              <a:rPr lang="en-US" altLang="ja-JP" sz="2400" b="1" dirty="0"/>
              <a:t>2016/4</a:t>
            </a:r>
            <a:r>
              <a:rPr lang="ja-JP" altLang="ja-JP" sz="2400" b="1" dirty="0"/>
              <a:t>から）は、</a:t>
            </a:r>
            <a:r>
              <a:rPr lang="en-US" altLang="ja-JP" sz="2400" b="1" dirty="0"/>
              <a:t>2015</a:t>
            </a:r>
            <a:r>
              <a:rPr lang="ja-JP" altLang="ja-JP" sz="2400" b="1" dirty="0"/>
              <a:t>版</a:t>
            </a:r>
            <a:r>
              <a:rPr lang="en-US" altLang="ja-JP" sz="2400" b="1" dirty="0"/>
              <a:t>ABS</a:t>
            </a:r>
            <a:r>
              <a:rPr lang="ja-JP" altLang="en-US" sz="2400" b="1" dirty="0"/>
              <a:t>コース</a:t>
            </a:r>
            <a:endParaRPr lang="en-US" altLang="ja-JP" sz="2400" b="1" dirty="0"/>
          </a:p>
          <a:p>
            <a:pPr marL="0" indent="0">
              <a:buNone/>
            </a:pPr>
            <a:r>
              <a:rPr lang="en-US" altLang="ja-JP" sz="2400" b="1" dirty="0"/>
              <a:t>       </a:t>
            </a:r>
            <a:r>
              <a:rPr lang="ja-JP" altLang="ja-JP" sz="2400" b="1" dirty="0"/>
              <a:t>の講義部分</a:t>
            </a:r>
            <a:r>
              <a:rPr lang="ja-JP" altLang="en-US" sz="2400" b="1" dirty="0"/>
              <a:t>の</a:t>
            </a:r>
            <a:r>
              <a:rPr lang="ja-JP" altLang="ja-JP" sz="2400" b="1" dirty="0"/>
              <a:t>聴講</a:t>
            </a:r>
            <a:endParaRPr lang="en-US" altLang="ja-JP" sz="2400" b="1" dirty="0"/>
          </a:p>
          <a:p>
            <a:pPr marL="0" indent="0">
              <a:buNone/>
            </a:pPr>
            <a:endParaRPr lang="ja-JP" altLang="ja-JP" sz="2400"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9" name="直線コネクタ 8"/>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59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今後のタイムスケジュール</a:t>
            </a:r>
            <a:endParaRPr kumimoji="1" lang="ja-JP" altLang="en-US" sz="40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12" name="直線コネクタ 11"/>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67544" y="2265839"/>
            <a:ext cx="1204432" cy="923330"/>
          </a:xfrm>
          <a:prstGeom prst="rect">
            <a:avLst/>
          </a:prstGeom>
          <a:noFill/>
          <a:ln>
            <a:solidFill>
              <a:schemeClr val="tx1"/>
            </a:solidFill>
          </a:ln>
        </p:spPr>
        <p:txBody>
          <a:bodyPr wrap="none" rtlCol="0">
            <a:spAutoFit/>
          </a:bodyPr>
          <a:lstStyle/>
          <a:p>
            <a:pPr algn="ctr"/>
            <a:r>
              <a:rPr kumimoji="1" lang="en-US" altLang="ja-JP" dirty="0"/>
              <a:t>ILCOR2015</a:t>
            </a:r>
          </a:p>
          <a:p>
            <a:pPr algn="ctr"/>
            <a:r>
              <a:rPr kumimoji="1" lang="en-US" altLang="ja-JP" dirty="0"/>
              <a:t>JRC2015</a:t>
            </a:r>
          </a:p>
          <a:p>
            <a:pPr algn="ctr"/>
            <a:r>
              <a:rPr kumimoji="1" lang="ja-JP" altLang="en-US" dirty="0"/>
              <a:t>発表</a:t>
            </a:r>
          </a:p>
        </p:txBody>
      </p:sp>
      <p:sp>
        <p:nvSpPr>
          <p:cNvPr id="6" name="テキスト ボックス 5"/>
          <p:cNvSpPr txBox="1"/>
          <p:nvPr/>
        </p:nvSpPr>
        <p:spPr>
          <a:xfrm>
            <a:off x="1922666" y="2248027"/>
            <a:ext cx="1440160" cy="934363"/>
          </a:xfrm>
          <a:prstGeom prst="rect">
            <a:avLst/>
          </a:prstGeom>
          <a:solidFill>
            <a:schemeClr val="accent3">
              <a:lumMod val="20000"/>
              <a:lumOff val="80000"/>
            </a:schemeClr>
          </a:solidFill>
          <a:ln>
            <a:solidFill>
              <a:schemeClr val="tx1"/>
            </a:solidFill>
          </a:ln>
        </p:spPr>
        <p:txBody>
          <a:bodyPr wrap="square" rtlCol="0">
            <a:spAutoFit/>
          </a:bodyPr>
          <a:lstStyle/>
          <a:p>
            <a:pPr algn="ctr"/>
            <a:r>
              <a:rPr kumimoji="1" lang="ja-JP" altLang="en-US" dirty="0"/>
              <a:t>サイト長会議</a:t>
            </a:r>
            <a:endParaRPr kumimoji="1" lang="en-US" altLang="ja-JP" dirty="0"/>
          </a:p>
          <a:p>
            <a:pPr algn="ctr"/>
            <a:r>
              <a:rPr kumimoji="1" lang="en-US" altLang="ja-JP" dirty="0"/>
              <a:t>NCPR2015</a:t>
            </a:r>
            <a:r>
              <a:rPr kumimoji="1" lang="ja-JP" altLang="en-US" dirty="0"/>
              <a:t>版説明会</a:t>
            </a:r>
          </a:p>
        </p:txBody>
      </p:sp>
      <p:sp>
        <p:nvSpPr>
          <p:cNvPr id="7" name="テキスト ボックス 6"/>
          <p:cNvSpPr txBox="1"/>
          <p:nvPr/>
        </p:nvSpPr>
        <p:spPr>
          <a:xfrm>
            <a:off x="5220071" y="2542838"/>
            <a:ext cx="1861407" cy="646331"/>
          </a:xfrm>
          <a:prstGeom prst="rect">
            <a:avLst/>
          </a:prstGeom>
          <a:noFill/>
          <a:ln>
            <a:solidFill>
              <a:schemeClr val="tx1"/>
            </a:solidFill>
          </a:ln>
        </p:spPr>
        <p:txBody>
          <a:bodyPr wrap="none" rtlCol="0">
            <a:spAutoFit/>
          </a:bodyPr>
          <a:lstStyle/>
          <a:p>
            <a:pPr algn="ctr"/>
            <a:r>
              <a:rPr kumimoji="1" lang="en-US" altLang="ja-JP" dirty="0"/>
              <a:t>NCPR2015</a:t>
            </a:r>
            <a:r>
              <a:rPr kumimoji="1" lang="ja-JP" altLang="en-US" dirty="0"/>
              <a:t>講習会</a:t>
            </a:r>
            <a:endParaRPr kumimoji="1" lang="en-US" altLang="ja-JP" dirty="0"/>
          </a:p>
          <a:p>
            <a:pPr algn="ctr"/>
            <a:r>
              <a:rPr kumimoji="1" lang="ja-JP" altLang="en-US" dirty="0"/>
              <a:t>開始</a:t>
            </a:r>
          </a:p>
        </p:txBody>
      </p:sp>
      <p:sp>
        <p:nvSpPr>
          <p:cNvPr id="13" name="テキスト ボックス 12"/>
          <p:cNvSpPr txBox="1"/>
          <p:nvPr/>
        </p:nvSpPr>
        <p:spPr>
          <a:xfrm>
            <a:off x="3647778" y="2132856"/>
            <a:ext cx="1284262" cy="1477328"/>
          </a:xfrm>
          <a:prstGeom prst="rect">
            <a:avLst/>
          </a:prstGeom>
          <a:noFill/>
          <a:ln>
            <a:solidFill>
              <a:schemeClr val="tx1"/>
            </a:solidFill>
          </a:ln>
        </p:spPr>
        <p:txBody>
          <a:bodyPr wrap="square" rtlCol="0">
            <a:spAutoFit/>
          </a:bodyPr>
          <a:lstStyle/>
          <a:p>
            <a:pPr algn="ctr"/>
            <a:r>
              <a:rPr kumimoji="1" lang="en-US" altLang="ja-JP" dirty="0"/>
              <a:t>NCPR2010+2015 Up Date</a:t>
            </a:r>
          </a:p>
          <a:p>
            <a:pPr algn="ctr"/>
            <a:r>
              <a:rPr kumimoji="1" lang="ja-JP" altLang="en-US" dirty="0"/>
              <a:t>講習会　　開始</a:t>
            </a:r>
          </a:p>
        </p:txBody>
      </p:sp>
      <p:sp>
        <p:nvSpPr>
          <p:cNvPr id="8" name="テキスト ボックス 7"/>
          <p:cNvSpPr txBox="1"/>
          <p:nvPr/>
        </p:nvSpPr>
        <p:spPr>
          <a:xfrm>
            <a:off x="7380312" y="2532869"/>
            <a:ext cx="1393330" cy="646331"/>
          </a:xfrm>
          <a:prstGeom prst="rect">
            <a:avLst/>
          </a:prstGeom>
          <a:solidFill>
            <a:schemeClr val="accent5">
              <a:lumMod val="20000"/>
              <a:lumOff val="80000"/>
            </a:schemeClr>
          </a:solidFill>
          <a:ln>
            <a:solidFill>
              <a:srgbClr val="0070C0"/>
            </a:solidFill>
          </a:ln>
        </p:spPr>
        <p:txBody>
          <a:bodyPr wrap="none" rtlCol="0">
            <a:spAutoFit/>
          </a:bodyPr>
          <a:lstStyle/>
          <a:p>
            <a:pPr algn="ctr"/>
            <a:r>
              <a:rPr kumimoji="1" lang="en-US" altLang="ja-JP" dirty="0"/>
              <a:t>NCPR</a:t>
            </a:r>
            <a:r>
              <a:rPr kumimoji="1" lang="ja-JP" altLang="en-US" dirty="0"/>
              <a:t>新制度</a:t>
            </a:r>
            <a:endParaRPr kumimoji="1" lang="en-US" altLang="ja-JP" dirty="0"/>
          </a:p>
          <a:p>
            <a:pPr algn="ctr"/>
            <a:r>
              <a:rPr kumimoji="1" lang="ja-JP" altLang="en-US" dirty="0"/>
              <a:t>スタート</a:t>
            </a:r>
          </a:p>
        </p:txBody>
      </p:sp>
      <p:sp>
        <p:nvSpPr>
          <p:cNvPr id="9" name="テキスト ボックス 8"/>
          <p:cNvSpPr txBox="1"/>
          <p:nvPr/>
        </p:nvSpPr>
        <p:spPr>
          <a:xfrm>
            <a:off x="4716016" y="4448145"/>
            <a:ext cx="1952779" cy="646331"/>
          </a:xfrm>
          <a:prstGeom prst="rect">
            <a:avLst/>
          </a:prstGeom>
          <a:solidFill>
            <a:srgbClr val="FFDDFF"/>
          </a:solidFill>
          <a:ln>
            <a:solidFill>
              <a:srgbClr val="FF0000"/>
            </a:solidFill>
          </a:ln>
        </p:spPr>
        <p:txBody>
          <a:bodyPr wrap="none" rtlCol="0">
            <a:spAutoFit/>
          </a:bodyPr>
          <a:lstStyle/>
          <a:p>
            <a:pPr algn="ctr"/>
            <a:r>
              <a:rPr kumimoji="1" lang="en-US" altLang="ja-JP" dirty="0"/>
              <a:t>NCPR2015</a:t>
            </a:r>
            <a:r>
              <a:rPr kumimoji="1" lang="ja-JP" altLang="en-US" dirty="0"/>
              <a:t>テキスト</a:t>
            </a:r>
            <a:endParaRPr kumimoji="1" lang="en-US" altLang="ja-JP" dirty="0"/>
          </a:p>
          <a:p>
            <a:pPr algn="ctr"/>
            <a:r>
              <a:rPr kumimoji="1" lang="ja-JP" altLang="en-US" dirty="0"/>
              <a:t>発売開始</a:t>
            </a:r>
          </a:p>
        </p:txBody>
      </p:sp>
      <p:sp>
        <p:nvSpPr>
          <p:cNvPr id="14" name="テキスト ボックス 13"/>
          <p:cNvSpPr txBox="1"/>
          <p:nvPr/>
        </p:nvSpPr>
        <p:spPr>
          <a:xfrm>
            <a:off x="5116208" y="5241974"/>
            <a:ext cx="2685351" cy="923330"/>
          </a:xfrm>
          <a:prstGeom prst="rect">
            <a:avLst/>
          </a:prstGeom>
          <a:solidFill>
            <a:srgbClr val="FFDDFF"/>
          </a:solidFill>
          <a:ln>
            <a:solidFill>
              <a:srgbClr val="FF0000"/>
            </a:solidFill>
          </a:ln>
        </p:spPr>
        <p:txBody>
          <a:bodyPr wrap="none" rtlCol="0">
            <a:spAutoFit/>
          </a:bodyPr>
          <a:lstStyle/>
          <a:p>
            <a:pPr algn="ctr"/>
            <a:r>
              <a:rPr kumimoji="1" lang="en-US" altLang="ja-JP" dirty="0"/>
              <a:t>NCPR2015</a:t>
            </a:r>
            <a:r>
              <a:rPr kumimoji="1" lang="ja-JP" altLang="en-US" dirty="0"/>
              <a:t>インストラクター</a:t>
            </a:r>
            <a:endParaRPr kumimoji="1" lang="en-US" altLang="ja-JP" dirty="0"/>
          </a:p>
          <a:p>
            <a:pPr algn="ctr"/>
            <a:r>
              <a:rPr kumimoji="1" lang="ja-JP" altLang="en-US" dirty="0"/>
              <a:t>マニュアル、その他教材</a:t>
            </a:r>
            <a:endParaRPr kumimoji="1" lang="en-US" altLang="ja-JP" dirty="0"/>
          </a:p>
          <a:p>
            <a:pPr algn="ctr"/>
            <a:r>
              <a:rPr kumimoji="1" lang="ja-JP" altLang="en-US" dirty="0"/>
              <a:t>発売開始</a:t>
            </a:r>
          </a:p>
        </p:txBody>
      </p:sp>
      <p:sp>
        <p:nvSpPr>
          <p:cNvPr id="15" name="テキスト ボックス 14"/>
          <p:cNvSpPr txBox="1"/>
          <p:nvPr/>
        </p:nvSpPr>
        <p:spPr>
          <a:xfrm>
            <a:off x="3180692" y="4618380"/>
            <a:ext cx="1526380" cy="338554"/>
          </a:xfrm>
          <a:prstGeom prst="rect">
            <a:avLst/>
          </a:prstGeom>
          <a:noFill/>
        </p:spPr>
        <p:txBody>
          <a:bodyPr wrap="none" rtlCol="0">
            <a:spAutoFit/>
          </a:bodyPr>
          <a:lstStyle/>
          <a:p>
            <a:r>
              <a:rPr kumimoji="1" lang="en-US" altLang="ja-JP" sz="1600" dirty="0"/>
              <a:t>2016</a:t>
            </a:r>
            <a:r>
              <a:rPr kumimoji="1" lang="ja-JP" altLang="en-US" sz="1600" dirty="0"/>
              <a:t>年</a:t>
            </a:r>
            <a:r>
              <a:rPr kumimoji="1" lang="en-US" altLang="ja-JP" sz="1600" dirty="0"/>
              <a:t>3</a:t>
            </a:r>
            <a:r>
              <a:rPr kumimoji="1" lang="ja-JP" altLang="en-US" sz="1600" dirty="0"/>
              <a:t>月下旬</a:t>
            </a:r>
          </a:p>
        </p:txBody>
      </p:sp>
      <p:sp>
        <p:nvSpPr>
          <p:cNvPr id="16" name="テキスト ボックス 15"/>
          <p:cNvSpPr txBox="1"/>
          <p:nvPr/>
        </p:nvSpPr>
        <p:spPr>
          <a:xfrm>
            <a:off x="4007343" y="5538718"/>
            <a:ext cx="1116011" cy="338554"/>
          </a:xfrm>
          <a:prstGeom prst="rect">
            <a:avLst/>
          </a:prstGeom>
          <a:noFill/>
        </p:spPr>
        <p:txBody>
          <a:bodyPr wrap="none" rtlCol="0">
            <a:spAutoFit/>
          </a:bodyPr>
          <a:lstStyle/>
          <a:p>
            <a:r>
              <a:rPr kumimoji="1" lang="en-US" altLang="ja-JP" sz="1600" dirty="0"/>
              <a:t>2016</a:t>
            </a:r>
            <a:r>
              <a:rPr kumimoji="1" lang="ja-JP" altLang="en-US" sz="1600" dirty="0"/>
              <a:t>年</a:t>
            </a:r>
            <a:r>
              <a:rPr kumimoji="1" lang="en-US" altLang="ja-JP" sz="1600" dirty="0"/>
              <a:t>4</a:t>
            </a:r>
            <a:r>
              <a:rPr kumimoji="1" lang="ja-JP" altLang="en-US" sz="1600" dirty="0"/>
              <a:t>月</a:t>
            </a:r>
          </a:p>
        </p:txBody>
      </p:sp>
      <p:sp>
        <p:nvSpPr>
          <p:cNvPr id="17" name="テキスト ボックス 16"/>
          <p:cNvSpPr txBox="1"/>
          <p:nvPr/>
        </p:nvSpPr>
        <p:spPr>
          <a:xfrm>
            <a:off x="333551" y="3197210"/>
            <a:ext cx="1472418" cy="584775"/>
          </a:xfrm>
          <a:prstGeom prst="rect">
            <a:avLst/>
          </a:prstGeom>
          <a:noFill/>
        </p:spPr>
        <p:txBody>
          <a:bodyPr wrap="square" rtlCol="0">
            <a:spAutoFit/>
          </a:bodyPr>
          <a:lstStyle/>
          <a:p>
            <a:pPr algn="ctr"/>
            <a:r>
              <a:rPr kumimoji="1" lang="en-US" altLang="ja-JP" sz="1600" dirty="0"/>
              <a:t>2015</a:t>
            </a:r>
            <a:r>
              <a:rPr kumimoji="1" lang="ja-JP" altLang="en-US" sz="1600" dirty="0"/>
              <a:t>年　　　　　</a:t>
            </a:r>
            <a:r>
              <a:rPr kumimoji="1" lang="en-US" altLang="ja-JP" sz="1600" dirty="0"/>
              <a:t>10</a:t>
            </a:r>
            <a:r>
              <a:rPr kumimoji="1" lang="ja-JP" altLang="en-US" sz="1600" dirty="0"/>
              <a:t>月</a:t>
            </a:r>
            <a:r>
              <a:rPr kumimoji="1" lang="en-US" altLang="ja-JP" sz="1600" dirty="0"/>
              <a:t>15/16</a:t>
            </a:r>
            <a:r>
              <a:rPr kumimoji="1" lang="ja-JP" altLang="en-US" sz="1600" dirty="0"/>
              <a:t>日　　　　　　　　　　　　　　　　　　　　　　　　　　　　　　　　　　　　　　　</a:t>
            </a:r>
          </a:p>
        </p:txBody>
      </p:sp>
      <p:sp>
        <p:nvSpPr>
          <p:cNvPr id="18" name="テキスト ボックス 17"/>
          <p:cNvSpPr txBox="1"/>
          <p:nvPr/>
        </p:nvSpPr>
        <p:spPr>
          <a:xfrm>
            <a:off x="1906537" y="3197210"/>
            <a:ext cx="1472418" cy="584775"/>
          </a:xfrm>
          <a:prstGeom prst="rect">
            <a:avLst/>
          </a:prstGeom>
          <a:noFill/>
        </p:spPr>
        <p:txBody>
          <a:bodyPr wrap="square" rtlCol="0">
            <a:spAutoFit/>
          </a:bodyPr>
          <a:lstStyle/>
          <a:p>
            <a:pPr algn="ctr"/>
            <a:r>
              <a:rPr kumimoji="1" lang="en-US" altLang="ja-JP" sz="1600" dirty="0"/>
              <a:t>2015</a:t>
            </a:r>
            <a:r>
              <a:rPr kumimoji="1" lang="ja-JP" altLang="en-US" sz="1600" dirty="0"/>
              <a:t>年　　　　　</a:t>
            </a:r>
            <a:r>
              <a:rPr kumimoji="1" lang="en-US" altLang="ja-JP" sz="1600" dirty="0"/>
              <a:t>11</a:t>
            </a:r>
            <a:r>
              <a:rPr kumimoji="1" lang="ja-JP" altLang="en-US" sz="1600" dirty="0"/>
              <a:t>月</a:t>
            </a:r>
            <a:r>
              <a:rPr kumimoji="1" lang="en-US" altLang="ja-JP" sz="1600" dirty="0"/>
              <a:t>4</a:t>
            </a:r>
            <a:r>
              <a:rPr kumimoji="1" lang="ja-JP" altLang="en-US" sz="1600" dirty="0"/>
              <a:t>日　　　　　　　　　　　　　　　　　　　　　　　　　　　　　　　　　　　　　　　</a:t>
            </a:r>
          </a:p>
        </p:txBody>
      </p:sp>
      <p:sp>
        <p:nvSpPr>
          <p:cNvPr id="19" name="テキスト ボックス 18"/>
          <p:cNvSpPr txBox="1"/>
          <p:nvPr/>
        </p:nvSpPr>
        <p:spPr>
          <a:xfrm>
            <a:off x="5414565" y="3197210"/>
            <a:ext cx="1472418" cy="584775"/>
          </a:xfrm>
          <a:prstGeom prst="rect">
            <a:avLst/>
          </a:prstGeom>
          <a:noFill/>
        </p:spPr>
        <p:txBody>
          <a:bodyPr wrap="square" rtlCol="0">
            <a:spAutoFit/>
          </a:bodyPr>
          <a:lstStyle/>
          <a:p>
            <a:pPr algn="ctr"/>
            <a:r>
              <a:rPr kumimoji="1" lang="en-US" altLang="ja-JP" sz="1600" dirty="0"/>
              <a:t>2016</a:t>
            </a:r>
            <a:r>
              <a:rPr kumimoji="1" lang="ja-JP" altLang="en-US" sz="1600" dirty="0"/>
              <a:t>年　　　　　</a:t>
            </a:r>
            <a:r>
              <a:rPr kumimoji="1" lang="en-US" altLang="ja-JP" sz="1600" dirty="0"/>
              <a:t>4</a:t>
            </a:r>
            <a:r>
              <a:rPr kumimoji="1" lang="ja-JP" altLang="en-US" sz="1600" dirty="0"/>
              <a:t>月</a:t>
            </a:r>
            <a:r>
              <a:rPr kumimoji="1" lang="en-US" altLang="ja-JP" sz="1600" dirty="0"/>
              <a:t>1</a:t>
            </a:r>
            <a:r>
              <a:rPr kumimoji="1" lang="ja-JP" altLang="en-US" sz="1600" dirty="0"/>
              <a:t>日　　　　　　　　　　　　　　　　　　　　　　　　　　　　　　　　　　　　　　　</a:t>
            </a:r>
          </a:p>
        </p:txBody>
      </p:sp>
      <p:sp>
        <p:nvSpPr>
          <p:cNvPr id="20" name="テキスト ボックス 19"/>
          <p:cNvSpPr txBox="1"/>
          <p:nvPr/>
        </p:nvSpPr>
        <p:spPr>
          <a:xfrm>
            <a:off x="7340768" y="3197210"/>
            <a:ext cx="1472418" cy="584775"/>
          </a:xfrm>
          <a:prstGeom prst="rect">
            <a:avLst/>
          </a:prstGeom>
          <a:noFill/>
        </p:spPr>
        <p:txBody>
          <a:bodyPr wrap="square" rtlCol="0">
            <a:spAutoFit/>
          </a:bodyPr>
          <a:lstStyle/>
          <a:p>
            <a:pPr algn="ctr"/>
            <a:r>
              <a:rPr kumimoji="1" lang="en-US" altLang="ja-JP" sz="1600" dirty="0"/>
              <a:t>2016</a:t>
            </a:r>
            <a:r>
              <a:rPr kumimoji="1" lang="ja-JP" altLang="en-US" sz="1600" dirty="0"/>
              <a:t>年　　　　　</a:t>
            </a:r>
            <a:r>
              <a:rPr kumimoji="1" lang="en-US" altLang="ja-JP" sz="1600" dirty="0"/>
              <a:t>5</a:t>
            </a:r>
            <a:r>
              <a:rPr kumimoji="1" lang="ja-JP" altLang="en-US" sz="1600" dirty="0"/>
              <a:t>月</a:t>
            </a:r>
            <a:r>
              <a:rPr kumimoji="1" lang="en-US" altLang="ja-JP" sz="1600" dirty="0"/>
              <a:t>1</a:t>
            </a:r>
            <a:r>
              <a:rPr kumimoji="1" lang="ja-JP" altLang="en-US" sz="1600" dirty="0"/>
              <a:t>日　　　　　　　　　　　　　　　　　　　　　　　　　　　　　　　　　　　　　　　</a:t>
            </a:r>
          </a:p>
        </p:txBody>
      </p:sp>
    </p:spTree>
    <p:extLst>
      <p:ext uri="{BB962C8B-B14F-4D97-AF65-F5344CB8AC3E}">
        <p14:creationId xmlns:p14="http://schemas.microsoft.com/office/powerpoint/2010/main" val="42302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542548" y="260648"/>
            <a:ext cx="6125796" cy="707886"/>
          </a:xfrm>
          <a:prstGeom prst="rect">
            <a:avLst/>
          </a:prstGeom>
        </p:spPr>
        <p:txBody>
          <a:bodyPr wrap="none">
            <a:spAutoFit/>
          </a:bodyPr>
          <a:lstStyle/>
          <a:p>
            <a:r>
              <a:rPr lang="ja-JP" altLang="en-US" sz="4000" dirty="0"/>
              <a:t>アルゴリズム改訂コンセプト</a:t>
            </a:r>
          </a:p>
        </p:txBody>
      </p:sp>
      <p:sp>
        <p:nvSpPr>
          <p:cNvPr id="7" name="サブタイトル 2"/>
          <p:cNvSpPr>
            <a:spLocks noGrp="1"/>
          </p:cNvSpPr>
          <p:nvPr>
            <p:ph type="subTitle" idx="1"/>
          </p:nvPr>
        </p:nvSpPr>
        <p:spPr>
          <a:xfrm>
            <a:off x="395536" y="1781636"/>
            <a:ext cx="8269100" cy="4167644"/>
          </a:xfrm>
        </p:spPr>
        <p:txBody>
          <a:bodyPr rtlCol="0">
            <a:normAutofit fontScale="77500" lnSpcReduction="20000"/>
          </a:bodyPr>
          <a:lstStyle/>
          <a:p>
            <a:pPr algn="l"/>
            <a:r>
              <a:rPr lang="en-US" altLang="en-US" dirty="0"/>
              <a:t>　</a:t>
            </a:r>
            <a:r>
              <a:rPr lang="ja-JP" altLang="en-US" sz="4200" dirty="0">
                <a:solidFill>
                  <a:srgbClr val="000000"/>
                </a:solidFill>
              </a:rPr>
              <a:t>蘇生に立ち会う医療従事者が誰であっても</a:t>
            </a:r>
            <a:endParaRPr lang="en-US" altLang="ja-JP" sz="4200" dirty="0">
              <a:solidFill>
                <a:srgbClr val="000000"/>
              </a:solidFill>
            </a:endParaRPr>
          </a:p>
          <a:p>
            <a:pPr algn="l"/>
            <a:r>
              <a:rPr lang="ja-JP" altLang="en-US" sz="4200" u="sng" dirty="0">
                <a:solidFill>
                  <a:srgbClr val="FF0000"/>
                </a:solidFill>
              </a:rPr>
              <a:t>遅延なき</a:t>
            </a:r>
            <a:r>
              <a:rPr lang="ja-JP" altLang="en-US" sz="4200" u="sng" dirty="0">
                <a:solidFill>
                  <a:srgbClr val="008000"/>
                </a:solidFill>
              </a:rPr>
              <a:t>有効な</a:t>
            </a:r>
            <a:r>
              <a:rPr lang="ja-JP" altLang="en-US" sz="4200" u="sng" dirty="0">
                <a:solidFill>
                  <a:srgbClr val="FF0000"/>
                </a:solidFill>
              </a:rPr>
              <a:t>人工呼吸</a:t>
            </a:r>
            <a:r>
              <a:rPr lang="ja-JP" altLang="en-US" sz="4200" dirty="0">
                <a:solidFill>
                  <a:srgbClr val="000000"/>
                </a:solidFill>
              </a:rPr>
              <a:t>が実践でき、</a:t>
            </a:r>
            <a:endParaRPr lang="en-US" altLang="ja-JP" sz="4200" dirty="0">
              <a:solidFill>
                <a:srgbClr val="000000"/>
              </a:solidFill>
            </a:endParaRPr>
          </a:p>
          <a:p>
            <a:pPr algn="l"/>
            <a:r>
              <a:rPr lang="ja-JP" altLang="en-US" sz="4200" dirty="0">
                <a:solidFill>
                  <a:srgbClr val="000000"/>
                </a:solidFill>
              </a:rPr>
              <a:t>質の高い安全な医療が担保されることを</a:t>
            </a:r>
            <a:endParaRPr lang="en-US" altLang="ja-JP" sz="4200" dirty="0">
              <a:solidFill>
                <a:srgbClr val="000000"/>
              </a:solidFill>
            </a:endParaRPr>
          </a:p>
          <a:p>
            <a:pPr algn="l"/>
            <a:r>
              <a:rPr lang="ja-JP" altLang="en-US" sz="4200" dirty="0">
                <a:solidFill>
                  <a:srgbClr val="000000"/>
                </a:solidFill>
              </a:rPr>
              <a:t>主眼としている。</a:t>
            </a:r>
            <a:endParaRPr lang="en-US" altLang="ja-JP" sz="4200" dirty="0">
              <a:solidFill>
                <a:srgbClr val="000000"/>
              </a:solidFill>
            </a:endParaRPr>
          </a:p>
          <a:p>
            <a:pPr algn="l">
              <a:tabLst>
                <a:tab pos="4927600" algn="l"/>
              </a:tabLst>
            </a:pPr>
            <a:r>
              <a:rPr lang="ja-JP" altLang="en-US" sz="4200" dirty="0">
                <a:solidFill>
                  <a:srgbClr val="000000"/>
                </a:solidFill>
              </a:rPr>
              <a:t>　特に</a:t>
            </a:r>
            <a:r>
              <a:rPr lang="ja-JP" altLang="en-US" sz="4200" b="1" u="sng" dirty="0">
                <a:solidFill>
                  <a:srgbClr val="000000"/>
                </a:solidFill>
              </a:rPr>
              <a:t>生後</a:t>
            </a:r>
            <a:r>
              <a:rPr lang="en-US" altLang="ja-JP" sz="4200" b="1" u="sng" dirty="0">
                <a:solidFill>
                  <a:srgbClr val="000000"/>
                </a:solidFill>
              </a:rPr>
              <a:t>60</a:t>
            </a:r>
            <a:r>
              <a:rPr lang="ja-JP" altLang="en-US" sz="4200" b="1" u="sng" dirty="0">
                <a:solidFill>
                  <a:srgbClr val="000000"/>
                </a:solidFill>
              </a:rPr>
              <a:t>秒以内</a:t>
            </a:r>
            <a:r>
              <a:rPr lang="ja-JP" altLang="en-US" sz="4200" dirty="0">
                <a:solidFill>
                  <a:srgbClr val="000000"/>
                </a:solidFill>
              </a:rPr>
              <a:t>の行動は、</a:t>
            </a:r>
            <a:r>
              <a:rPr lang="ja-JP" altLang="en-US" sz="4200" dirty="0">
                <a:solidFill>
                  <a:srgbClr val="FF0000"/>
                </a:solidFill>
              </a:rPr>
              <a:t>遅延なく</a:t>
            </a:r>
            <a:endParaRPr lang="en-US" altLang="ja-JP" sz="4200" dirty="0">
              <a:solidFill>
                <a:srgbClr val="FF0000"/>
              </a:solidFill>
            </a:endParaRPr>
          </a:p>
          <a:p>
            <a:pPr algn="l"/>
            <a:r>
              <a:rPr lang="ja-JP" altLang="en-US" sz="4200" dirty="0">
                <a:solidFill>
                  <a:srgbClr val="FF0000"/>
                </a:solidFill>
              </a:rPr>
              <a:t>人工呼吸</a:t>
            </a:r>
            <a:r>
              <a:rPr lang="ja-JP" altLang="en-US" sz="4200" dirty="0">
                <a:solidFill>
                  <a:srgbClr val="000000"/>
                </a:solidFill>
              </a:rPr>
              <a:t>をするための流れであり、</a:t>
            </a:r>
            <a:endParaRPr lang="en-US" altLang="ja-JP" sz="4200" dirty="0">
              <a:solidFill>
                <a:srgbClr val="000000"/>
              </a:solidFill>
            </a:endParaRPr>
          </a:p>
          <a:p>
            <a:pPr algn="l"/>
            <a:r>
              <a:rPr lang="ja-JP" altLang="en-US" sz="4200" dirty="0">
                <a:solidFill>
                  <a:srgbClr val="000000"/>
                </a:solidFill>
              </a:rPr>
              <a:t>その中で行う初期処置は、</a:t>
            </a:r>
            <a:r>
              <a:rPr lang="ja-JP" altLang="en-US" sz="4200" dirty="0">
                <a:solidFill>
                  <a:srgbClr val="008000"/>
                </a:solidFill>
              </a:rPr>
              <a:t>有効な</a:t>
            </a:r>
            <a:r>
              <a:rPr lang="ja-JP" altLang="en-US" sz="4200" dirty="0">
                <a:solidFill>
                  <a:srgbClr val="FF0000"/>
                </a:solidFill>
              </a:rPr>
              <a:t>人工呼吸</a:t>
            </a:r>
            <a:r>
              <a:rPr lang="ja-JP" altLang="en-US" sz="4200" dirty="0">
                <a:solidFill>
                  <a:srgbClr val="000000"/>
                </a:solidFill>
              </a:rPr>
              <a:t>を</a:t>
            </a:r>
            <a:endParaRPr lang="en-US" altLang="ja-JP" sz="4200" dirty="0">
              <a:solidFill>
                <a:srgbClr val="000000"/>
              </a:solidFill>
            </a:endParaRPr>
          </a:p>
          <a:p>
            <a:pPr algn="l"/>
            <a:r>
              <a:rPr lang="ja-JP" altLang="en-US" sz="4200" dirty="0">
                <a:solidFill>
                  <a:srgbClr val="000000"/>
                </a:solidFill>
              </a:rPr>
              <a:t>開始するための準備の一面である。</a:t>
            </a:r>
          </a:p>
        </p:txBody>
      </p:sp>
    </p:spTree>
    <p:extLst>
      <p:ext uri="{BB962C8B-B14F-4D97-AF65-F5344CB8AC3E}">
        <p14:creationId xmlns:p14="http://schemas.microsoft.com/office/powerpoint/2010/main" val="88345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826417"/>
            <a:ext cx="4286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7" name="図形グループ 6"/>
          <p:cNvGrpSpPr/>
          <p:nvPr/>
        </p:nvGrpSpPr>
        <p:grpSpPr>
          <a:xfrm>
            <a:off x="2877710" y="2472260"/>
            <a:ext cx="1436057" cy="3776133"/>
            <a:chOff x="2877710" y="2472260"/>
            <a:chExt cx="1436057" cy="3776133"/>
          </a:xfrm>
        </p:grpSpPr>
        <p:sp>
          <p:nvSpPr>
            <p:cNvPr id="8" name="屈折矢印 7"/>
            <p:cNvSpPr/>
            <p:nvPr/>
          </p:nvSpPr>
          <p:spPr>
            <a:xfrm rot="10800000">
              <a:off x="3640667" y="2726260"/>
              <a:ext cx="673100" cy="352213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77710" y="2472260"/>
              <a:ext cx="575733" cy="3170099"/>
            </a:xfrm>
            <a:prstGeom prst="rect">
              <a:avLst/>
            </a:prstGeom>
            <a:solidFill>
              <a:srgbClr val="FFFF00"/>
            </a:solidFill>
          </p:spPr>
          <p:txBody>
            <a:bodyPr wrap="square" rtlCol="0">
              <a:spAutoFit/>
            </a:bodyPr>
            <a:lstStyle/>
            <a:p>
              <a:r>
                <a:rPr lang="ja-JP" altLang="en-US" sz="4000" dirty="0">
                  <a:solidFill>
                    <a:srgbClr val="000000"/>
                  </a:solidFill>
                </a:rPr>
                <a:t>救命の流れ</a:t>
              </a:r>
            </a:p>
          </p:txBody>
        </p:sp>
      </p:grpSp>
      <p:grpSp>
        <p:nvGrpSpPr>
          <p:cNvPr id="10" name="図形グループ 9"/>
          <p:cNvGrpSpPr/>
          <p:nvPr/>
        </p:nvGrpSpPr>
        <p:grpSpPr>
          <a:xfrm>
            <a:off x="4961467" y="2394966"/>
            <a:ext cx="1557868" cy="3046988"/>
            <a:chOff x="4961467" y="2394966"/>
            <a:chExt cx="1557868" cy="3046988"/>
          </a:xfrm>
        </p:grpSpPr>
        <p:sp>
          <p:nvSpPr>
            <p:cNvPr id="11" name="屈折矢印 10"/>
            <p:cNvSpPr/>
            <p:nvPr/>
          </p:nvSpPr>
          <p:spPr>
            <a:xfrm rot="10800000" flipH="1">
              <a:off x="4961467" y="2726258"/>
              <a:ext cx="643466" cy="193040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49921" y="2394966"/>
              <a:ext cx="669414" cy="3046988"/>
            </a:xfrm>
            <a:prstGeom prst="rect">
              <a:avLst/>
            </a:prstGeom>
            <a:solidFill>
              <a:srgbClr val="FFFF00"/>
            </a:solidFill>
          </p:spPr>
          <p:txBody>
            <a:bodyPr wrap="square">
              <a:spAutoFit/>
            </a:bodyPr>
            <a:lstStyle/>
            <a:p>
              <a:r>
                <a:rPr lang="ja-JP" altLang="en-US" sz="3200" dirty="0">
                  <a:solidFill>
                    <a:srgbClr val="000000"/>
                  </a:solidFill>
                </a:rPr>
                <a:t>安定化の流れ</a:t>
              </a:r>
            </a:p>
          </p:txBody>
        </p:sp>
      </p:grpSp>
      <p:sp>
        <p:nvSpPr>
          <p:cNvPr id="13" name="左矢印 12"/>
          <p:cNvSpPr/>
          <p:nvPr/>
        </p:nvSpPr>
        <p:spPr>
          <a:xfrm rot="16200000">
            <a:off x="3915835" y="1769525"/>
            <a:ext cx="1337731" cy="5757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73200" y="118531"/>
            <a:ext cx="6760986" cy="707886"/>
          </a:xfrm>
          <a:prstGeom prst="rect">
            <a:avLst/>
          </a:prstGeom>
          <a:noFill/>
        </p:spPr>
        <p:txBody>
          <a:bodyPr wrap="none" rtlCol="0">
            <a:spAutoFit/>
          </a:bodyPr>
          <a:lstStyle/>
          <a:p>
            <a:r>
              <a:rPr kumimoji="1" lang="en-US" altLang="ja-JP" sz="4000" dirty="0"/>
              <a:t>NCPR</a:t>
            </a:r>
            <a:r>
              <a:rPr kumimoji="1" lang="ja-JP" altLang="en-US" sz="4000" dirty="0"/>
              <a:t>アルゴリズムのコンセプト</a:t>
            </a:r>
          </a:p>
        </p:txBody>
      </p:sp>
    </p:spTree>
    <p:extLst>
      <p:ext uri="{BB962C8B-B14F-4D97-AF65-F5344CB8AC3E}">
        <p14:creationId xmlns:p14="http://schemas.microsoft.com/office/powerpoint/2010/main" val="333586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p:tgtEl>
                                          <p:spTgt spid="10"/>
                                        </p:tgtEl>
                                        <p:attrNameLst>
                                          <p:attrName>ppt_y</p:attrName>
                                        </p:attrNameLst>
                                      </p:cBhvr>
                                      <p:tavLst>
                                        <p:tav tm="0">
                                          <p:val>
                                            <p:strVal val="#ppt_y-#ppt_h*1.125000"/>
                                          </p:val>
                                        </p:tav>
                                        <p:tav tm="100000">
                                          <p:val>
                                            <p:strVal val="#ppt_y"/>
                                          </p:val>
                                        </p:tav>
                                      </p:tavLst>
                                    </p:anim>
                                    <p:animEffect transition="in" filter="wipe(dow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810" y="332656"/>
            <a:ext cx="4568379" cy="60911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0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810" y="239398"/>
            <a:ext cx="4568379" cy="60911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35696" y="2204864"/>
            <a:ext cx="491240" cy="369332"/>
          </a:xfrm>
          <a:prstGeom prst="rect">
            <a:avLst/>
          </a:prstGeom>
          <a:noFill/>
        </p:spPr>
        <p:txBody>
          <a:bodyPr wrap="none" rtlCol="0">
            <a:spAutoFit/>
          </a:bodyPr>
          <a:lstStyle/>
          <a:p>
            <a:r>
              <a:rPr lang="en-US" altLang="ja-JP" b="1" dirty="0">
                <a:solidFill>
                  <a:srgbClr val="FF0000"/>
                </a:solidFill>
              </a:rPr>
              <a:t>①</a:t>
            </a:r>
            <a:endParaRPr kumimoji="1" lang="ja-JP" altLang="en-US" b="1" dirty="0">
              <a:solidFill>
                <a:srgbClr val="FF0000"/>
              </a:solidFill>
            </a:endParaRPr>
          </a:p>
        </p:txBody>
      </p:sp>
      <p:sp>
        <p:nvSpPr>
          <p:cNvPr id="8" name="テキスト ボックス 7"/>
          <p:cNvSpPr txBox="1"/>
          <p:nvPr/>
        </p:nvSpPr>
        <p:spPr>
          <a:xfrm>
            <a:off x="2677796" y="1287295"/>
            <a:ext cx="417102" cy="369332"/>
          </a:xfrm>
          <a:prstGeom prst="rect">
            <a:avLst/>
          </a:prstGeom>
          <a:noFill/>
        </p:spPr>
        <p:txBody>
          <a:bodyPr wrap="none" rtlCol="0">
            <a:spAutoFit/>
          </a:bodyPr>
          <a:lstStyle/>
          <a:p>
            <a:r>
              <a:rPr kumimoji="1" lang="en-US" altLang="ja-JP" b="1" dirty="0">
                <a:solidFill>
                  <a:srgbClr val="FF0000"/>
                </a:solidFill>
              </a:rPr>
              <a:t>②</a:t>
            </a:r>
            <a:endParaRPr kumimoji="1" lang="ja-JP" altLang="en-US" b="1" dirty="0">
              <a:solidFill>
                <a:srgbClr val="FF0000"/>
              </a:solidFill>
            </a:endParaRPr>
          </a:p>
        </p:txBody>
      </p:sp>
      <p:cxnSp>
        <p:nvCxnSpPr>
          <p:cNvPr id="9" name="直線コネクタ 8"/>
          <p:cNvCxnSpPr/>
          <p:nvPr/>
        </p:nvCxnSpPr>
        <p:spPr>
          <a:xfrm>
            <a:off x="3355124" y="3276262"/>
            <a:ext cx="10801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2771800" y="3104585"/>
            <a:ext cx="417102" cy="369332"/>
          </a:xfrm>
          <a:prstGeom prst="rect">
            <a:avLst/>
          </a:prstGeom>
          <a:noFill/>
        </p:spPr>
        <p:txBody>
          <a:bodyPr wrap="none" rtlCol="0">
            <a:spAutoFit/>
          </a:bodyPr>
          <a:lstStyle/>
          <a:p>
            <a:r>
              <a:rPr kumimoji="1" lang="en-US" altLang="ja-JP" b="1" dirty="0">
                <a:solidFill>
                  <a:srgbClr val="FF0000"/>
                </a:solidFill>
              </a:rPr>
              <a:t>③</a:t>
            </a:r>
            <a:endParaRPr kumimoji="1" lang="ja-JP" altLang="en-US" b="1" dirty="0">
              <a:solidFill>
                <a:srgbClr val="FF0000"/>
              </a:solidFill>
            </a:endParaRPr>
          </a:p>
        </p:txBody>
      </p:sp>
      <p:sp>
        <p:nvSpPr>
          <p:cNvPr id="11" name="テキスト ボックス 10"/>
          <p:cNvSpPr txBox="1"/>
          <p:nvPr/>
        </p:nvSpPr>
        <p:spPr>
          <a:xfrm>
            <a:off x="2469155" y="3949634"/>
            <a:ext cx="417102" cy="369332"/>
          </a:xfrm>
          <a:prstGeom prst="rect">
            <a:avLst/>
          </a:prstGeom>
          <a:noFill/>
        </p:spPr>
        <p:txBody>
          <a:bodyPr wrap="none" rtlCol="0">
            <a:spAutoFit/>
          </a:bodyPr>
          <a:lstStyle/>
          <a:p>
            <a:r>
              <a:rPr kumimoji="1" lang="en-US" altLang="ja-JP" b="1" dirty="0">
                <a:solidFill>
                  <a:srgbClr val="FF0000"/>
                </a:solidFill>
              </a:rPr>
              <a:t>④</a:t>
            </a:r>
            <a:endParaRPr kumimoji="1" lang="ja-JP" altLang="en-US" b="1" dirty="0">
              <a:solidFill>
                <a:srgbClr val="FF0000"/>
              </a:solidFill>
            </a:endParaRPr>
          </a:p>
        </p:txBody>
      </p:sp>
      <p:cxnSp>
        <p:nvCxnSpPr>
          <p:cNvPr id="12" name="直線コネクタ 11"/>
          <p:cNvCxnSpPr/>
          <p:nvPr/>
        </p:nvCxnSpPr>
        <p:spPr>
          <a:xfrm>
            <a:off x="2886347" y="4134300"/>
            <a:ext cx="93755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771800" y="4367536"/>
            <a:ext cx="417102" cy="369332"/>
          </a:xfrm>
          <a:prstGeom prst="rect">
            <a:avLst/>
          </a:prstGeom>
          <a:noFill/>
        </p:spPr>
        <p:txBody>
          <a:bodyPr wrap="none" rtlCol="0">
            <a:spAutoFit/>
          </a:bodyPr>
          <a:lstStyle/>
          <a:p>
            <a:r>
              <a:rPr kumimoji="1" lang="en-US" altLang="ja-JP" b="1" dirty="0">
                <a:solidFill>
                  <a:srgbClr val="FF0000"/>
                </a:solidFill>
              </a:rPr>
              <a:t>⑤</a:t>
            </a:r>
            <a:endParaRPr kumimoji="1" lang="ja-JP" altLang="en-US" b="1" dirty="0">
              <a:solidFill>
                <a:srgbClr val="FF0000"/>
              </a:solidFill>
            </a:endParaRPr>
          </a:p>
        </p:txBody>
      </p:sp>
      <p:sp>
        <p:nvSpPr>
          <p:cNvPr id="14" name="テキスト ボックス 13"/>
          <p:cNvSpPr txBox="1"/>
          <p:nvPr/>
        </p:nvSpPr>
        <p:spPr>
          <a:xfrm>
            <a:off x="2545394" y="5573943"/>
            <a:ext cx="417102" cy="369332"/>
          </a:xfrm>
          <a:prstGeom prst="rect">
            <a:avLst/>
          </a:prstGeom>
          <a:noFill/>
        </p:spPr>
        <p:txBody>
          <a:bodyPr wrap="none" rtlCol="0">
            <a:spAutoFit/>
          </a:bodyPr>
          <a:lstStyle/>
          <a:p>
            <a:r>
              <a:rPr kumimoji="1" lang="en-US" altLang="ja-JP" b="1" dirty="0">
                <a:solidFill>
                  <a:srgbClr val="FF0000"/>
                </a:solidFill>
              </a:rPr>
              <a:t>⑥</a:t>
            </a:r>
            <a:endParaRPr kumimoji="1" lang="ja-JP" altLang="en-US" b="1" dirty="0">
              <a:solidFill>
                <a:srgbClr val="FF0000"/>
              </a:solidFill>
            </a:endParaRPr>
          </a:p>
        </p:txBody>
      </p:sp>
      <p:cxnSp>
        <p:nvCxnSpPr>
          <p:cNvPr id="15" name="直線コネクタ 14"/>
          <p:cNvCxnSpPr/>
          <p:nvPr/>
        </p:nvCxnSpPr>
        <p:spPr>
          <a:xfrm>
            <a:off x="3094898" y="5758609"/>
            <a:ext cx="4173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325264"/>
      </p:ext>
    </p:extLst>
  </p:cSld>
  <p:clrMapOvr>
    <a:masterClrMapping/>
  </p:clrMapOvr>
</p:sld>
</file>

<file path=ppt/theme/theme1.xml><?xml version="1.0" encoding="utf-8"?>
<a:theme xmlns:a="http://schemas.openxmlformats.org/drawingml/2006/main" name="NCPRスライド背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NCPRスライド背景.pptx</Template>
  <TotalTime>487</TotalTime>
  <Words>3153</Words>
  <Application>Microsoft Office PowerPoint</Application>
  <PresentationFormat>画面に合わせる (4:3)</PresentationFormat>
  <Paragraphs>660</Paragraphs>
  <Slides>53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53</vt:i4>
      </vt:variant>
    </vt:vector>
  </HeadingPairs>
  <TitlesOfParts>
    <vt:vector size="60" baseType="lpstr">
      <vt:lpstr>ＭＳ Ｐゴシック</vt:lpstr>
      <vt:lpstr>ＭＳ 明朝</vt:lpstr>
      <vt:lpstr>Arial</vt:lpstr>
      <vt:lpstr>Calibri</vt:lpstr>
      <vt:lpstr>Century</vt:lpstr>
      <vt:lpstr>Times New Roman</vt:lpstr>
      <vt:lpstr>NCPRスライド背景</vt:lpstr>
      <vt:lpstr>日本版新生児蘇生法ガイドライン2015改正点のポイント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2015年版アルゴリズム変更点</vt:lpstr>
      <vt:lpstr>PowerPoint プレゼンテーション</vt:lpstr>
      <vt:lpstr>分娩室での体温維持</vt:lpstr>
      <vt:lpstr>PowerPoint プレゼンテーション</vt:lpstr>
      <vt:lpstr>PowerPoint プレゼンテーション</vt:lpstr>
      <vt:lpstr>心拍確認における ECGとパルスオキシメータまたは聴診の比較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新生児蘇生法（NCPR）普及事業の歩み①</vt:lpstr>
      <vt:lpstr>新生児蘇生法（NCPR）普及事業の歩み②</vt:lpstr>
      <vt:lpstr>新生児蘇生法（NCPR）普及事業の現在</vt:lpstr>
      <vt:lpstr>PowerPoint プレゼンテーション</vt:lpstr>
      <vt:lpstr>制度改革の必要性</vt:lpstr>
      <vt:lpstr>修了認定有効期限と認定料・更新料の変更</vt:lpstr>
      <vt:lpstr>更新に関する制度変更</vt:lpstr>
      <vt:lpstr>更新に関する制度変更</vt:lpstr>
      <vt:lpstr>更新に関する制度変更</vt:lpstr>
      <vt:lpstr>インストラクター養成講習会に関する制度変更</vt:lpstr>
      <vt:lpstr>NCPR2015版へのアップデート</vt:lpstr>
      <vt:lpstr>NCPR2015版へのアップデート</vt:lpstr>
      <vt:lpstr>今後のタイムスケジュール</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HP-USER01</dc:creator>
  <cp:lastModifiedBy>中谷彰</cp:lastModifiedBy>
  <cp:revision>71</cp:revision>
  <cp:lastPrinted>2015-10-28T01:57:54Z</cp:lastPrinted>
  <dcterms:created xsi:type="dcterms:W3CDTF">2015-10-26T01:51:50Z</dcterms:created>
  <dcterms:modified xsi:type="dcterms:W3CDTF">2016-02-29T03:05:22Z</dcterms:modified>
</cp:coreProperties>
</file>