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98" r:id="rId5"/>
    <p:sldId id="299" r:id="rId6"/>
    <p:sldId id="300" r:id="rId7"/>
    <p:sldId id="264" r:id="rId8"/>
    <p:sldId id="301" r:id="rId9"/>
    <p:sldId id="266" r:id="rId10"/>
    <p:sldId id="302" r:id="rId11"/>
    <p:sldId id="303" r:id="rId12"/>
    <p:sldId id="269" r:id="rId13"/>
    <p:sldId id="271" r:id="rId14"/>
    <p:sldId id="304" r:id="rId15"/>
    <p:sldId id="305" r:id="rId16"/>
    <p:sldId id="274" r:id="rId17"/>
    <p:sldId id="306" r:id="rId18"/>
    <p:sldId id="275" r:id="rId19"/>
    <p:sldId id="276" r:id="rId20"/>
    <p:sldId id="277" r:id="rId21"/>
    <p:sldId id="278" r:id="rId22"/>
    <p:sldId id="280" r:id="rId23"/>
    <p:sldId id="281" r:id="rId24"/>
    <p:sldId id="282" r:id="rId25"/>
    <p:sldId id="283" r:id="rId26"/>
    <p:sldId id="284" r:id="rId27"/>
    <p:sldId id="285" r:id="rId28"/>
    <p:sldId id="286" r:id="rId29"/>
    <p:sldId id="288"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2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95BACA7-54FA-4FCC-8254-A872E88C6B43}" type="datetimeFigureOut">
              <a:rPr kumimoji="1" lang="ja-JP" altLang="en-US" smtClean="0"/>
              <a:t>2015/11/4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62C20A-1176-4ED3-A868-AD8E54EC1B41}" type="slidenum">
              <a:rPr kumimoji="1" lang="ja-JP" altLang="en-US" smtClean="0"/>
              <a:t>‹#›</a:t>
            </a:fld>
            <a:endParaRPr kumimoji="1" lang="ja-JP" altLang="en-US"/>
          </a:p>
        </p:txBody>
      </p:sp>
    </p:spTree>
    <p:extLst>
      <p:ext uri="{BB962C8B-B14F-4D97-AF65-F5344CB8AC3E}">
        <p14:creationId xmlns:p14="http://schemas.microsoft.com/office/powerpoint/2010/main" val="2912140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95BACA7-54FA-4FCC-8254-A872E88C6B43}" type="datetimeFigureOut">
              <a:rPr kumimoji="1" lang="ja-JP" altLang="en-US" smtClean="0"/>
              <a:t>2015/11/4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62C20A-1176-4ED3-A868-AD8E54EC1B41}" type="slidenum">
              <a:rPr kumimoji="1" lang="ja-JP" altLang="en-US" smtClean="0"/>
              <a:t>‹#›</a:t>
            </a:fld>
            <a:endParaRPr kumimoji="1" lang="ja-JP" altLang="en-US"/>
          </a:p>
        </p:txBody>
      </p:sp>
    </p:spTree>
    <p:extLst>
      <p:ext uri="{BB962C8B-B14F-4D97-AF65-F5344CB8AC3E}">
        <p14:creationId xmlns:p14="http://schemas.microsoft.com/office/powerpoint/2010/main" val="2414980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95BACA7-54FA-4FCC-8254-A872E88C6B43}" type="datetimeFigureOut">
              <a:rPr kumimoji="1" lang="ja-JP" altLang="en-US" smtClean="0"/>
              <a:t>2015/11/4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62C20A-1176-4ED3-A868-AD8E54EC1B41}" type="slidenum">
              <a:rPr kumimoji="1" lang="ja-JP" altLang="en-US" smtClean="0"/>
              <a:t>‹#›</a:t>
            </a:fld>
            <a:endParaRPr kumimoji="1" lang="ja-JP" altLang="en-US"/>
          </a:p>
        </p:txBody>
      </p:sp>
    </p:spTree>
    <p:extLst>
      <p:ext uri="{BB962C8B-B14F-4D97-AF65-F5344CB8AC3E}">
        <p14:creationId xmlns:p14="http://schemas.microsoft.com/office/powerpoint/2010/main" val="557334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95BACA7-54FA-4FCC-8254-A872E88C6B43}" type="datetimeFigureOut">
              <a:rPr kumimoji="1" lang="ja-JP" altLang="en-US" smtClean="0"/>
              <a:t>2015/11/4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62C20A-1176-4ED3-A868-AD8E54EC1B41}" type="slidenum">
              <a:rPr kumimoji="1" lang="ja-JP" altLang="en-US" smtClean="0"/>
              <a:t>‹#›</a:t>
            </a:fld>
            <a:endParaRPr kumimoji="1" lang="ja-JP" altLang="en-US"/>
          </a:p>
        </p:txBody>
      </p:sp>
    </p:spTree>
    <p:extLst>
      <p:ext uri="{BB962C8B-B14F-4D97-AF65-F5344CB8AC3E}">
        <p14:creationId xmlns:p14="http://schemas.microsoft.com/office/powerpoint/2010/main" val="312984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95BACA7-54FA-4FCC-8254-A872E88C6B43}" type="datetimeFigureOut">
              <a:rPr kumimoji="1" lang="ja-JP" altLang="en-US" smtClean="0"/>
              <a:t>2015/11/4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162C20A-1176-4ED3-A868-AD8E54EC1B41}" type="slidenum">
              <a:rPr kumimoji="1" lang="ja-JP" altLang="en-US" smtClean="0"/>
              <a:t>‹#›</a:t>
            </a:fld>
            <a:endParaRPr kumimoji="1" lang="ja-JP" altLang="en-US"/>
          </a:p>
        </p:txBody>
      </p:sp>
    </p:spTree>
    <p:extLst>
      <p:ext uri="{BB962C8B-B14F-4D97-AF65-F5344CB8AC3E}">
        <p14:creationId xmlns:p14="http://schemas.microsoft.com/office/powerpoint/2010/main" val="2420873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95BACA7-54FA-4FCC-8254-A872E88C6B43}" type="datetimeFigureOut">
              <a:rPr kumimoji="1" lang="ja-JP" altLang="en-US" smtClean="0"/>
              <a:t>2015/11/4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62C20A-1176-4ED3-A868-AD8E54EC1B41}" type="slidenum">
              <a:rPr kumimoji="1" lang="ja-JP" altLang="en-US" smtClean="0"/>
              <a:t>‹#›</a:t>
            </a:fld>
            <a:endParaRPr kumimoji="1" lang="ja-JP" altLang="en-US"/>
          </a:p>
        </p:txBody>
      </p:sp>
    </p:spTree>
    <p:extLst>
      <p:ext uri="{BB962C8B-B14F-4D97-AF65-F5344CB8AC3E}">
        <p14:creationId xmlns:p14="http://schemas.microsoft.com/office/powerpoint/2010/main" val="747557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95BACA7-54FA-4FCC-8254-A872E88C6B43}" type="datetimeFigureOut">
              <a:rPr kumimoji="1" lang="ja-JP" altLang="en-US" smtClean="0"/>
              <a:t>2015/11/4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162C20A-1176-4ED3-A868-AD8E54EC1B41}" type="slidenum">
              <a:rPr kumimoji="1" lang="ja-JP" altLang="en-US" smtClean="0"/>
              <a:t>‹#›</a:t>
            </a:fld>
            <a:endParaRPr kumimoji="1" lang="ja-JP" altLang="en-US"/>
          </a:p>
        </p:txBody>
      </p:sp>
    </p:spTree>
    <p:extLst>
      <p:ext uri="{BB962C8B-B14F-4D97-AF65-F5344CB8AC3E}">
        <p14:creationId xmlns:p14="http://schemas.microsoft.com/office/powerpoint/2010/main" val="879087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95BACA7-54FA-4FCC-8254-A872E88C6B43}" type="datetimeFigureOut">
              <a:rPr kumimoji="1" lang="ja-JP" altLang="en-US" smtClean="0"/>
              <a:t>2015/11/4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162C20A-1176-4ED3-A868-AD8E54EC1B41}" type="slidenum">
              <a:rPr kumimoji="1" lang="ja-JP" altLang="en-US" smtClean="0"/>
              <a:t>‹#›</a:t>
            </a:fld>
            <a:endParaRPr kumimoji="1" lang="ja-JP" altLang="en-US"/>
          </a:p>
        </p:txBody>
      </p:sp>
    </p:spTree>
    <p:extLst>
      <p:ext uri="{BB962C8B-B14F-4D97-AF65-F5344CB8AC3E}">
        <p14:creationId xmlns:p14="http://schemas.microsoft.com/office/powerpoint/2010/main" val="1150138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95BACA7-54FA-4FCC-8254-A872E88C6B43}" type="datetimeFigureOut">
              <a:rPr kumimoji="1" lang="ja-JP" altLang="en-US" smtClean="0"/>
              <a:t>2015/11/4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162C20A-1176-4ED3-A868-AD8E54EC1B41}" type="slidenum">
              <a:rPr kumimoji="1" lang="ja-JP" altLang="en-US" smtClean="0"/>
              <a:t>‹#›</a:t>
            </a:fld>
            <a:endParaRPr kumimoji="1" lang="ja-JP" altLang="en-US"/>
          </a:p>
        </p:txBody>
      </p:sp>
    </p:spTree>
    <p:extLst>
      <p:ext uri="{BB962C8B-B14F-4D97-AF65-F5344CB8AC3E}">
        <p14:creationId xmlns:p14="http://schemas.microsoft.com/office/powerpoint/2010/main" val="267467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95BACA7-54FA-4FCC-8254-A872E88C6B43}" type="datetimeFigureOut">
              <a:rPr kumimoji="1" lang="ja-JP" altLang="en-US" smtClean="0"/>
              <a:t>2015/11/4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62C20A-1176-4ED3-A868-AD8E54EC1B41}" type="slidenum">
              <a:rPr kumimoji="1" lang="ja-JP" altLang="en-US" smtClean="0"/>
              <a:t>‹#›</a:t>
            </a:fld>
            <a:endParaRPr kumimoji="1" lang="ja-JP" altLang="en-US"/>
          </a:p>
        </p:txBody>
      </p:sp>
    </p:spTree>
    <p:extLst>
      <p:ext uri="{BB962C8B-B14F-4D97-AF65-F5344CB8AC3E}">
        <p14:creationId xmlns:p14="http://schemas.microsoft.com/office/powerpoint/2010/main" val="382184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95BACA7-54FA-4FCC-8254-A872E88C6B43}" type="datetimeFigureOut">
              <a:rPr kumimoji="1" lang="ja-JP" altLang="en-US" smtClean="0"/>
              <a:t>2015/11/4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162C20A-1176-4ED3-A868-AD8E54EC1B41}" type="slidenum">
              <a:rPr kumimoji="1" lang="ja-JP" altLang="en-US" smtClean="0"/>
              <a:t>‹#›</a:t>
            </a:fld>
            <a:endParaRPr kumimoji="1" lang="ja-JP" altLang="en-US"/>
          </a:p>
        </p:txBody>
      </p:sp>
    </p:spTree>
    <p:extLst>
      <p:ext uri="{BB962C8B-B14F-4D97-AF65-F5344CB8AC3E}">
        <p14:creationId xmlns:p14="http://schemas.microsoft.com/office/powerpoint/2010/main" val="127236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BACA7-54FA-4FCC-8254-A872E88C6B43}" type="datetimeFigureOut">
              <a:rPr kumimoji="1" lang="ja-JP" altLang="en-US" smtClean="0"/>
              <a:t>2015/11/4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2C20A-1176-4ED3-A868-AD8E54EC1B41}" type="slidenum">
              <a:rPr kumimoji="1" lang="ja-JP" altLang="en-US" smtClean="0"/>
              <a:t>‹#›</a:t>
            </a:fld>
            <a:endParaRPr kumimoji="1" lang="ja-JP" altLang="en-US"/>
          </a:p>
        </p:txBody>
      </p:sp>
    </p:spTree>
    <p:extLst>
      <p:ext uri="{BB962C8B-B14F-4D97-AF65-F5344CB8AC3E}">
        <p14:creationId xmlns:p14="http://schemas.microsoft.com/office/powerpoint/2010/main" val="3030791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6.tiff"/></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tiff"/></Relationships>
</file>

<file path=ppt/slides/_rels/slide1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tif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323528" y="2060849"/>
            <a:ext cx="8134672" cy="1539602"/>
          </a:xfrm>
        </p:spPr>
        <p:txBody>
          <a:bodyPr/>
          <a:lstStyle/>
          <a:p>
            <a:r>
              <a:rPr lang="ja-JP" altLang="en-US" dirty="0"/>
              <a:t>日本版新生児蘇生法ガイドライン</a:t>
            </a:r>
            <a:r>
              <a:rPr lang="en-US" altLang="ja-JP" dirty="0"/>
              <a:t>2015</a:t>
            </a:r>
            <a:r>
              <a:rPr lang="ja-JP" altLang="en-US" dirty="0"/>
              <a:t>改正点のポイント</a:t>
            </a:r>
            <a:endParaRPr lang="ja-JP" altLang="en-US" dirty="0">
              <a:latin typeface="Calibri" charset="0"/>
              <a:ea typeface="ＭＳ Ｐゴシック" charset="0"/>
            </a:endParaRPr>
          </a:p>
        </p:txBody>
      </p:sp>
      <p:sp>
        <p:nvSpPr>
          <p:cNvPr id="2" name="正方形/長方形 1"/>
          <p:cNvSpPr/>
          <p:nvPr/>
        </p:nvSpPr>
        <p:spPr>
          <a:xfrm>
            <a:off x="1835696" y="4221088"/>
            <a:ext cx="6048672" cy="1631216"/>
          </a:xfrm>
          <a:prstGeom prst="rect">
            <a:avLst/>
          </a:prstGeom>
        </p:spPr>
        <p:txBody>
          <a:bodyPr wrap="square">
            <a:spAutoFit/>
          </a:bodyPr>
          <a:lstStyle/>
          <a:p>
            <a:pPr algn="ctr"/>
            <a:r>
              <a:rPr lang="ja-JP" altLang="en-US" sz="3200" dirty="0"/>
              <a:t>日本周産期・新生児医学会</a:t>
            </a:r>
            <a:endParaRPr lang="en-US" altLang="ja-JP" sz="3200" dirty="0"/>
          </a:p>
          <a:p>
            <a:pPr algn="ctr"/>
            <a:r>
              <a:rPr lang="ja-JP" altLang="en-US" sz="3200" dirty="0"/>
              <a:t>新生児</a:t>
            </a:r>
            <a:r>
              <a:rPr lang="ja-JP" altLang="en-US" sz="3200" dirty="0" smtClean="0"/>
              <a:t>蘇生法委員会</a:t>
            </a:r>
            <a:endParaRPr lang="ja-JP" altLang="en-US" sz="3200" dirty="0"/>
          </a:p>
          <a:p>
            <a:endParaRPr lang="ja-JP" altLang="en-US" dirty="0"/>
          </a:p>
          <a:p>
            <a:pPr fontAlgn="auto">
              <a:spcAft>
                <a:spcPts val="0"/>
              </a:spcAft>
              <a:buFont typeface="Arial"/>
              <a:buNone/>
              <a:defRPr/>
            </a:pPr>
            <a:endParaRPr lang="ja-JP" altLang="en-US" dirty="0"/>
          </a:p>
        </p:txBody>
      </p:sp>
    </p:spTree>
    <p:extLst>
      <p:ext uri="{BB962C8B-B14F-4D97-AF65-F5344CB8AC3E}">
        <p14:creationId xmlns:p14="http://schemas.microsoft.com/office/powerpoint/2010/main" val="3308975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187" y="1248785"/>
            <a:ext cx="4064531" cy="4916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364991" y="371017"/>
            <a:ext cx="6860171"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4000" b="0" i="0" u="none" strike="noStrike" kern="0" cap="none" spc="0" normalizeH="0" baseline="0" noProof="0" dirty="0">
                <a:ln>
                  <a:noFill/>
                </a:ln>
                <a:solidFill>
                  <a:sysClr val="windowText" lastClr="000000"/>
                </a:solidFill>
                <a:effectLst/>
                <a:uLnTx/>
                <a:uFillTx/>
              </a:rPr>
              <a:t>生後</a:t>
            </a:r>
            <a:r>
              <a:rPr kumimoji="0" lang="en-US" altLang="ja-JP" sz="4000" b="0" i="0" u="none" strike="noStrike" kern="0" cap="none" spc="0" normalizeH="0" baseline="0" noProof="0" dirty="0">
                <a:ln>
                  <a:noFill/>
                </a:ln>
                <a:solidFill>
                  <a:sysClr val="windowText" lastClr="000000"/>
                </a:solidFill>
                <a:effectLst/>
                <a:uLnTx/>
                <a:uFillTx/>
              </a:rPr>
              <a:t>60</a:t>
            </a:r>
            <a:r>
              <a:rPr kumimoji="0" lang="ja-JP" altLang="en-US" sz="4000" b="0" i="0" u="none" strike="noStrike" kern="0" cap="none" spc="0" normalizeH="0" baseline="0" noProof="0" dirty="0">
                <a:ln>
                  <a:noFill/>
                </a:ln>
                <a:solidFill>
                  <a:sysClr val="windowText" lastClr="000000"/>
                </a:solidFill>
                <a:effectLst/>
                <a:uLnTx/>
                <a:uFillTx/>
              </a:rPr>
              <a:t>秒以内の時間軸の表示 </a:t>
            </a:r>
            <a:endParaRPr kumimoji="0" lang="en-US" altLang="ja-JP" sz="4000" b="0" i="0" u="none" strike="noStrike" kern="0" cap="none" spc="0" normalizeH="0" baseline="0" noProof="0" dirty="0">
              <a:ln>
                <a:noFill/>
              </a:ln>
              <a:solidFill>
                <a:sysClr val="windowText" lastClr="000000"/>
              </a:solidFill>
              <a:effectLst/>
              <a:uLnTx/>
              <a:uFillTx/>
            </a:endParaRPr>
          </a:p>
        </p:txBody>
      </p:sp>
      <p:sp>
        <p:nvSpPr>
          <p:cNvPr id="6" name="テキスト ボックス 5"/>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7" name="直線コネクタ 6"/>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grpSp>
        <p:nvGrpSpPr>
          <p:cNvPr id="20" name="グループ化 19"/>
          <p:cNvGrpSpPr/>
          <p:nvPr/>
        </p:nvGrpSpPr>
        <p:grpSpPr>
          <a:xfrm>
            <a:off x="323528" y="1508094"/>
            <a:ext cx="4471549" cy="4657210"/>
            <a:chOff x="-684584" y="1486307"/>
            <a:chExt cx="4572887" cy="4944658"/>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84" y="1486307"/>
              <a:ext cx="4213429" cy="4922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正方形/長方形 13"/>
            <p:cNvSpPr/>
            <p:nvPr/>
          </p:nvSpPr>
          <p:spPr>
            <a:xfrm>
              <a:off x="3047957" y="3669564"/>
              <a:ext cx="720080" cy="273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131840" y="1905336"/>
              <a:ext cx="636197" cy="252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012332" y="3959526"/>
              <a:ext cx="875971" cy="187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339752" y="4581128"/>
              <a:ext cx="1068245" cy="1827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591401" y="4415073"/>
              <a:ext cx="576064" cy="190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043608" y="6385246"/>
              <a:ext cx="72008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p:cNvSpPr txBox="1"/>
          <p:nvPr/>
        </p:nvSpPr>
        <p:spPr>
          <a:xfrm>
            <a:off x="451764" y="1537628"/>
            <a:ext cx="1167908"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1" i="0" u="none" strike="noStrike" kern="0" cap="none" spc="0" normalizeH="0" baseline="0" noProof="0" dirty="0" smtClean="0">
                <a:ln>
                  <a:noFill/>
                </a:ln>
                <a:solidFill>
                  <a:sysClr val="windowText" lastClr="000000"/>
                </a:solidFill>
                <a:effectLst/>
                <a:uLnTx/>
                <a:uFillTx/>
              </a:rPr>
              <a:t>NCPR2010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smtClean="0">
                <a:ln>
                  <a:noFill/>
                </a:ln>
                <a:solidFill>
                  <a:sysClr val="windowText" lastClr="000000"/>
                </a:solidFill>
                <a:effectLst/>
                <a:uLnTx/>
                <a:uFillTx/>
              </a:rPr>
              <a:t>アルゴリズム</a:t>
            </a:r>
            <a:endParaRPr kumimoji="1" lang="ja-JP" altLang="en-US" sz="1400" b="1" i="0" u="none" strike="noStrike" kern="0" cap="none" spc="0" normalizeH="0" baseline="0" noProof="0" dirty="0">
              <a:ln>
                <a:noFill/>
              </a:ln>
              <a:solidFill>
                <a:sysClr val="windowText" lastClr="000000"/>
              </a:solidFill>
              <a:effectLst/>
              <a:uLnTx/>
              <a:uFillTx/>
            </a:endParaRPr>
          </a:p>
        </p:txBody>
      </p:sp>
      <p:sp>
        <p:nvSpPr>
          <p:cNvPr id="26" name="円/楕円 25"/>
          <p:cNvSpPr/>
          <p:nvPr/>
        </p:nvSpPr>
        <p:spPr>
          <a:xfrm>
            <a:off x="1554912" y="4505122"/>
            <a:ext cx="1009228" cy="532991"/>
          </a:xfrm>
          <a:prstGeom prst="ellipse">
            <a:avLst/>
          </a:prstGeom>
          <a:noFill/>
          <a:ln w="57150" cap="flat" cmpd="sng" algn="ctr">
            <a:solidFill>
              <a:srgbClr val="C0504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sp>
        <p:nvSpPr>
          <p:cNvPr id="27" name="円/楕円 26"/>
          <p:cNvSpPr/>
          <p:nvPr/>
        </p:nvSpPr>
        <p:spPr>
          <a:xfrm>
            <a:off x="5868438" y="4419488"/>
            <a:ext cx="1656184" cy="720080"/>
          </a:xfrm>
          <a:prstGeom prst="ellipse">
            <a:avLst/>
          </a:prstGeom>
          <a:noFill/>
          <a:ln w="57150" cap="flat" cmpd="sng" algn="ctr">
            <a:solidFill>
              <a:srgbClr val="C0504D"/>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alibri"/>
              <a:ea typeface="ＭＳ Ｐゴシック"/>
              <a:cs typeface="+mn-cs"/>
            </a:endParaRPr>
          </a:p>
        </p:txBody>
      </p:sp>
      <p:cxnSp>
        <p:nvCxnSpPr>
          <p:cNvPr id="28" name="直線コネクタ 27"/>
          <p:cNvCxnSpPr>
            <a:endCxn id="27" idx="2"/>
          </p:cNvCxnSpPr>
          <p:nvPr/>
        </p:nvCxnSpPr>
        <p:spPr>
          <a:xfrm>
            <a:off x="2791910" y="4763706"/>
            <a:ext cx="3076528" cy="15822"/>
          </a:xfrm>
          <a:prstGeom prst="line">
            <a:avLst/>
          </a:prstGeom>
          <a:noFill/>
          <a:ln w="57150" cap="flat" cmpd="sng" algn="ctr">
            <a:solidFill>
              <a:srgbClr val="FF0000"/>
            </a:solidFill>
            <a:prstDash val="solid"/>
            <a:headEnd type="none"/>
            <a:tailEnd type="triangle"/>
          </a:ln>
          <a:effectLst>
            <a:outerShdw blurRad="40000" dist="20000" dir="5400000" rotWithShape="0">
              <a:srgbClr val="000000">
                <a:alpha val="38000"/>
              </a:srgbClr>
            </a:outerShdw>
          </a:effectLst>
        </p:spPr>
      </p:cxnSp>
      <p:sp>
        <p:nvSpPr>
          <p:cNvPr id="32" name="テキスト ボックス 31"/>
          <p:cNvSpPr txBox="1"/>
          <p:nvPr/>
        </p:nvSpPr>
        <p:spPr>
          <a:xfrm>
            <a:off x="1736253" y="6165304"/>
            <a:ext cx="565731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smtClean="0">
                <a:ln>
                  <a:noFill/>
                </a:ln>
                <a:solidFill>
                  <a:srgbClr val="FF0000"/>
                </a:solidFill>
                <a:effectLst/>
                <a:uLnTx/>
                <a:uFillTx/>
              </a:rPr>
              <a:t>人工呼吸の開始は遅くとも</a:t>
            </a:r>
            <a:r>
              <a:rPr kumimoji="1" lang="en-US" altLang="ja-JP" sz="2400" b="0" i="0" u="none" strike="noStrike" kern="0" cap="none" spc="0" normalizeH="0" baseline="0" noProof="0" dirty="0" smtClean="0">
                <a:ln>
                  <a:noFill/>
                </a:ln>
                <a:solidFill>
                  <a:srgbClr val="FF0000"/>
                </a:solidFill>
                <a:effectLst/>
                <a:uLnTx/>
                <a:uFillTx/>
              </a:rPr>
              <a:t>60</a:t>
            </a:r>
            <a:r>
              <a:rPr kumimoji="1" lang="ja-JP" altLang="en-US" sz="2400" b="0" i="0" u="none" strike="noStrike" kern="0" cap="none" spc="0" normalizeH="0" baseline="0" noProof="0" dirty="0" smtClean="0">
                <a:ln>
                  <a:noFill/>
                </a:ln>
                <a:solidFill>
                  <a:srgbClr val="FF0000"/>
                </a:solidFill>
                <a:effectLst/>
                <a:uLnTx/>
                <a:uFillTx/>
              </a:rPr>
              <a:t>秒以内に　！</a:t>
            </a:r>
            <a:endParaRPr kumimoji="1" lang="ja-JP" altLang="en-US" sz="2400" b="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3136088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21230"/>
            <a:ext cx="4064531" cy="4916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図形グループ 28"/>
          <p:cNvGrpSpPr/>
          <p:nvPr/>
        </p:nvGrpSpPr>
        <p:grpSpPr>
          <a:xfrm>
            <a:off x="4716016" y="2039318"/>
            <a:ext cx="3970911" cy="1742257"/>
            <a:chOff x="4711849" y="1985021"/>
            <a:chExt cx="3970911" cy="1742257"/>
          </a:xfrm>
        </p:grpSpPr>
        <p:pic>
          <p:nvPicPr>
            <p:cNvPr id="20" name="図 19" descr="丸32010.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849" y="2306574"/>
              <a:ext cx="3970911" cy="1420704"/>
            </a:xfrm>
            <a:prstGeom prst="rect">
              <a:avLst/>
            </a:prstGeom>
          </p:spPr>
        </p:pic>
        <p:sp>
          <p:nvSpPr>
            <p:cNvPr id="21" name="テキスト ボックス 20"/>
            <p:cNvSpPr txBox="1"/>
            <p:nvPr/>
          </p:nvSpPr>
          <p:spPr>
            <a:xfrm>
              <a:off x="5102837" y="1985021"/>
              <a:ext cx="1497525" cy="461665"/>
            </a:xfrm>
            <a:prstGeom prst="rect">
              <a:avLst/>
            </a:prstGeom>
            <a:noFill/>
          </p:spPr>
          <p:txBody>
            <a:bodyPr wrap="none" rtlCol="0">
              <a:spAutoFit/>
            </a:bodyPr>
            <a:lstStyle/>
            <a:p>
              <a:r>
                <a:rPr kumimoji="1" lang="en-US" altLang="ja-JP" sz="2400" dirty="0" smtClean="0"/>
                <a:t>NCPR2010 </a:t>
              </a:r>
              <a:endParaRPr kumimoji="1" lang="ja-JP" altLang="en-US" sz="2400" dirty="0"/>
            </a:p>
          </p:txBody>
        </p:sp>
      </p:grpSp>
      <p:grpSp>
        <p:nvGrpSpPr>
          <p:cNvPr id="12" name="図形グループ 32"/>
          <p:cNvGrpSpPr/>
          <p:nvPr/>
        </p:nvGrpSpPr>
        <p:grpSpPr>
          <a:xfrm>
            <a:off x="1443317" y="3561735"/>
            <a:ext cx="7036231" cy="2956144"/>
            <a:chOff x="1443317" y="3436088"/>
            <a:chExt cx="7036231" cy="2956144"/>
          </a:xfrm>
        </p:grpSpPr>
        <p:grpSp>
          <p:nvGrpSpPr>
            <p:cNvPr id="13" name="図形グループ 33"/>
            <p:cNvGrpSpPr/>
            <p:nvPr/>
          </p:nvGrpSpPr>
          <p:grpSpPr>
            <a:xfrm>
              <a:off x="1443317" y="3436088"/>
              <a:ext cx="7036231" cy="2956144"/>
              <a:chOff x="1443317" y="3436088"/>
              <a:chExt cx="7036231" cy="2956144"/>
            </a:xfrm>
          </p:grpSpPr>
          <p:pic>
            <p:nvPicPr>
              <p:cNvPr id="15" name="図 14" descr="丸3.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402" y="4690510"/>
                <a:ext cx="3558146" cy="1701722"/>
              </a:xfrm>
              <a:prstGeom prst="rect">
                <a:avLst/>
              </a:prstGeom>
            </p:spPr>
          </p:pic>
          <p:sp>
            <p:nvSpPr>
              <p:cNvPr id="16" name="円/楕円 15"/>
              <p:cNvSpPr/>
              <p:nvPr/>
            </p:nvSpPr>
            <p:spPr>
              <a:xfrm>
                <a:off x="1443317" y="4334733"/>
                <a:ext cx="1561687" cy="735607"/>
              </a:xfrm>
              <a:prstGeom prst="ellipse">
                <a:avLst/>
              </a:prstGeom>
              <a:no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3124083" y="4853419"/>
                <a:ext cx="1757644" cy="775478"/>
              </a:xfrm>
              <a:prstGeom prst="line">
                <a:avLst/>
              </a:pr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6700475" y="3436088"/>
                <a:ext cx="0" cy="1462888"/>
              </a:xfrm>
              <a:prstGeom prst="line">
                <a:avLst/>
              </a:pr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grpSp>
        <p:cxnSp>
          <p:nvCxnSpPr>
            <p:cNvPr id="14" name="直線コネクタ 13"/>
            <p:cNvCxnSpPr/>
            <p:nvPr/>
          </p:nvCxnSpPr>
          <p:spPr>
            <a:xfrm flipH="1">
              <a:off x="5527405" y="6012102"/>
              <a:ext cx="2583663" cy="0"/>
            </a:xfrm>
            <a:prstGeom prst="line">
              <a:avLst/>
            </a:prstGeom>
            <a:ln w="38100" cmpd="sng">
              <a:solidFill>
                <a:srgbClr val="FF6600"/>
              </a:solidFill>
            </a:ln>
          </p:spPr>
          <p:style>
            <a:lnRef idx="2">
              <a:schemeClr val="accent1"/>
            </a:lnRef>
            <a:fillRef idx="0">
              <a:schemeClr val="accent1"/>
            </a:fillRef>
            <a:effectRef idx="1">
              <a:schemeClr val="accent1"/>
            </a:effectRef>
            <a:fontRef idx="minor">
              <a:schemeClr val="tx1"/>
            </a:fontRef>
          </p:style>
        </p:cxnSp>
      </p:grpSp>
      <p:sp>
        <p:nvSpPr>
          <p:cNvPr id="22" name="正方形/長方形 21"/>
          <p:cNvSpPr/>
          <p:nvPr/>
        </p:nvSpPr>
        <p:spPr>
          <a:xfrm>
            <a:off x="4704141" y="2845471"/>
            <a:ext cx="288032" cy="515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042898" y="4852403"/>
            <a:ext cx="504766" cy="369332"/>
          </a:xfrm>
          <a:prstGeom prst="rect">
            <a:avLst/>
          </a:prstGeom>
          <a:noFill/>
        </p:spPr>
        <p:txBody>
          <a:bodyPr wrap="none" rtlCol="0">
            <a:spAutoFit/>
          </a:bodyPr>
          <a:lstStyle/>
          <a:p>
            <a:r>
              <a:rPr kumimoji="1" lang="en-US" altLang="ja-JP" dirty="0" smtClean="0">
                <a:solidFill>
                  <a:srgbClr val="FF0000"/>
                </a:solidFill>
              </a:rPr>
              <a:t>③</a:t>
            </a:r>
            <a:endParaRPr kumimoji="1" lang="ja-JP" altLang="en-US" dirty="0">
              <a:solidFill>
                <a:srgbClr val="FF0000"/>
              </a:solidFill>
            </a:endParaRPr>
          </a:p>
        </p:txBody>
      </p:sp>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テキスト ボックス 24"/>
          <p:cNvSpPr txBox="1"/>
          <p:nvPr/>
        </p:nvSpPr>
        <p:spPr>
          <a:xfrm>
            <a:off x="1490081" y="270941"/>
            <a:ext cx="6716152" cy="984885"/>
          </a:xfrm>
          <a:prstGeom prst="rect">
            <a:avLst/>
          </a:prstGeom>
          <a:noFill/>
        </p:spPr>
        <p:txBody>
          <a:bodyPr wrap="none" rtlCol="0">
            <a:spAutoFit/>
          </a:bodyPr>
          <a:lstStyle/>
          <a:p>
            <a:r>
              <a:rPr lang="ja-JP" altLang="en-US" sz="4000" dirty="0"/>
              <a:t>心電図（</a:t>
            </a:r>
            <a:r>
              <a:rPr lang="en-US" altLang="ja-JP" sz="4000" dirty="0"/>
              <a:t>ECG)</a:t>
            </a:r>
            <a:r>
              <a:rPr lang="ja-JP" altLang="en-US" sz="4000" dirty="0"/>
              <a:t>モニターについて </a:t>
            </a:r>
            <a:endParaRPr lang="en-US" altLang="ja-JP" sz="4000" dirty="0"/>
          </a:p>
          <a:p>
            <a:endParaRPr kumimoji="1" lang="ja-JP" altLang="en-US" dirty="0"/>
          </a:p>
        </p:txBody>
      </p:sp>
      <p:sp>
        <p:nvSpPr>
          <p:cNvPr id="26" name="テキスト ボックス 25"/>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27" name="直線コネクタ 26"/>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40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strVal val="#ppt_w*0.70"/>
                                          </p:val>
                                        </p:tav>
                                        <p:tav tm="100000">
                                          <p:val>
                                            <p:strVal val="#ppt_w"/>
                                          </p:val>
                                        </p:tav>
                                      </p:tavLst>
                                    </p:anim>
                                    <p:anim calcmode="lin" valueType="num">
                                      <p:cBhvr>
                                        <p:cTn id="15" dur="1000" fill="hold"/>
                                        <p:tgtEl>
                                          <p:spTgt spid="19"/>
                                        </p:tgtEl>
                                        <p:attrNameLst>
                                          <p:attrName>ppt_h</p:attrName>
                                        </p:attrNameLst>
                                      </p:cBhvr>
                                      <p:tavLst>
                                        <p:tav tm="0">
                                          <p:val>
                                            <p:strVal val="#ppt_h"/>
                                          </p:val>
                                        </p:tav>
                                        <p:tav tm="100000">
                                          <p:val>
                                            <p:strVal val="#ppt_h"/>
                                          </p:val>
                                        </p:tav>
                                      </p:tavLst>
                                    </p:anim>
                                    <p:animEffect transition="in" filter="fade">
                                      <p:cBhvr>
                                        <p:cTn id="1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490579" y="188640"/>
            <a:ext cx="8041861" cy="1152128"/>
          </a:xfrm>
        </p:spPr>
        <p:txBody>
          <a:bodyPr/>
          <a:lstStyle/>
          <a:p>
            <a:r>
              <a:rPr lang="ja-JP" altLang="en-US" sz="3200" dirty="0"/>
              <a:t>心拍確認に</a:t>
            </a:r>
            <a:r>
              <a:rPr lang="ja-JP" altLang="en-US" sz="3200" dirty="0" smtClean="0"/>
              <a:t>おける</a:t>
            </a:r>
            <a:r>
              <a:rPr lang="en-US" altLang="ja-JP" sz="3200" dirty="0" smtClean="0"/>
              <a:t/>
            </a:r>
            <a:br>
              <a:rPr lang="en-US" altLang="ja-JP" sz="3200" dirty="0" smtClean="0"/>
            </a:br>
            <a:r>
              <a:rPr lang="en-US" altLang="ja-JP" sz="3200" dirty="0" smtClean="0"/>
              <a:t>ECG</a:t>
            </a:r>
            <a:r>
              <a:rPr lang="ja-JP" altLang="en-US" sz="3200" dirty="0" smtClean="0"/>
              <a:t>と</a:t>
            </a:r>
            <a:r>
              <a:rPr lang="ja-JP" altLang="en-US" sz="3200" dirty="0"/>
              <a:t>パルスオキシメータまたは聴診の比較</a:t>
            </a:r>
            <a:endParaRPr lang="ja-JP" altLang="en-US" sz="3200" dirty="0">
              <a:latin typeface="Calibri" charset="0"/>
              <a:ea typeface="ＭＳ Ｐゴシック" charset="0"/>
            </a:endParaRPr>
          </a:p>
        </p:txBody>
      </p:sp>
      <p:sp>
        <p:nvSpPr>
          <p:cNvPr id="8" name="テキスト ボックス 7"/>
          <p:cNvSpPr txBox="1"/>
          <p:nvPr/>
        </p:nvSpPr>
        <p:spPr>
          <a:xfrm>
            <a:off x="531586" y="2256540"/>
            <a:ext cx="184667" cy="646332"/>
          </a:xfrm>
          <a:prstGeom prst="rect">
            <a:avLst/>
          </a:prstGeom>
          <a:noFill/>
        </p:spPr>
        <p:txBody>
          <a:bodyPr wrap="none" rtlCol="0">
            <a:spAutoFit/>
          </a:bodyPr>
          <a:lstStyle/>
          <a:p>
            <a:endParaRPr lang="en-US" altLang="ja-JP" sz="3600" dirty="0"/>
          </a:p>
        </p:txBody>
      </p:sp>
      <p:sp>
        <p:nvSpPr>
          <p:cNvPr id="9" name="正方形/長方形 8"/>
          <p:cNvSpPr/>
          <p:nvPr/>
        </p:nvSpPr>
        <p:spPr>
          <a:xfrm>
            <a:off x="295323" y="1624650"/>
            <a:ext cx="8667788" cy="2431435"/>
          </a:xfrm>
          <a:prstGeom prst="rect">
            <a:avLst/>
          </a:prstGeom>
        </p:spPr>
        <p:txBody>
          <a:bodyPr wrap="square">
            <a:spAutoFit/>
          </a:bodyPr>
          <a:lstStyle/>
          <a:p>
            <a:pPr marL="0" indent="0">
              <a:buNone/>
            </a:pPr>
            <a:endParaRPr lang="en-US" altLang="ja-JP" sz="2400" dirty="0"/>
          </a:p>
          <a:p>
            <a:pPr marL="0" indent="0">
              <a:buNone/>
            </a:pPr>
            <a:r>
              <a:rPr lang="ja-JP" altLang="en-US" sz="3200" dirty="0"/>
              <a:t>推奨と</a:t>
            </a:r>
            <a:r>
              <a:rPr lang="ja-JP" altLang="en-US" sz="3200" dirty="0" smtClean="0"/>
              <a:t>提案</a:t>
            </a:r>
            <a:endParaRPr lang="en-US" altLang="ja-JP" sz="3200" dirty="0" smtClean="0"/>
          </a:p>
          <a:p>
            <a:pPr marL="0" indent="0">
              <a:buNone/>
            </a:pPr>
            <a:endParaRPr lang="en-US" altLang="ja-JP" sz="3200" dirty="0"/>
          </a:p>
          <a:p>
            <a:pPr marL="0" indent="0">
              <a:buNone/>
            </a:pPr>
            <a:r>
              <a:rPr lang="ja-JP" altLang="en-US" sz="3200" dirty="0"/>
              <a:t>　蘇生を必要とする児において、迅速かつ正確な心拍測定のために</a:t>
            </a:r>
            <a:r>
              <a:rPr lang="en-US" altLang="ja-JP" sz="3200" dirty="0"/>
              <a:t>ECG</a:t>
            </a:r>
            <a:r>
              <a:rPr lang="ja-JP" altLang="en-US" sz="3200" dirty="0"/>
              <a:t>モニターを使用しても良い。</a:t>
            </a:r>
            <a:endParaRPr lang="en-US" altLang="ja-JP" sz="3200" dirty="0"/>
          </a:p>
        </p:txBody>
      </p:sp>
      <p:cxnSp>
        <p:nvCxnSpPr>
          <p:cNvPr id="10" name="直線コネクタ 9"/>
          <p:cNvCxnSpPr/>
          <p:nvPr/>
        </p:nvCxnSpPr>
        <p:spPr>
          <a:xfrm>
            <a:off x="317510" y="160020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307484" y="5813800"/>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3520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443887" y="476672"/>
            <a:ext cx="4288353" cy="707886"/>
          </a:xfrm>
          <a:prstGeom prst="rect">
            <a:avLst/>
          </a:prstGeom>
          <a:noFill/>
        </p:spPr>
        <p:txBody>
          <a:bodyPr wrap="none" rtlCol="0">
            <a:spAutoFit/>
          </a:bodyPr>
          <a:lstStyle/>
          <a:p>
            <a:r>
              <a:rPr lang="ja-JP" altLang="en-US" sz="4000" dirty="0"/>
              <a:t>心拍評価の重要性</a:t>
            </a:r>
            <a:endParaRPr lang="en-US" altLang="ja-JP" sz="4000" dirty="0"/>
          </a:p>
        </p:txBody>
      </p:sp>
      <p:sp>
        <p:nvSpPr>
          <p:cNvPr id="8" name="コンテンツ プレースホルダー 2"/>
          <p:cNvSpPr txBox="1">
            <a:spLocks/>
          </p:cNvSpPr>
          <p:nvPr/>
        </p:nvSpPr>
        <p:spPr bwMode="auto">
          <a:xfrm>
            <a:off x="457200" y="1936642"/>
            <a:ext cx="8229600" cy="36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20000"/>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smtClean="0"/>
              <a:t>　</a:t>
            </a:r>
            <a:r>
              <a:rPr lang="ja-JP" altLang="en-US" dirty="0" smtClean="0">
                <a:solidFill>
                  <a:schemeClr val="tx1"/>
                </a:solidFill>
              </a:rPr>
              <a:t>心拍数は介入の変更またはより進んだケアの</a:t>
            </a:r>
            <a:endParaRPr lang="en-US" altLang="ja-JP" dirty="0" smtClean="0">
              <a:solidFill>
                <a:schemeClr val="tx1"/>
              </a:solidFill>
            </a:endParaRPr>
          </a:p>
          <a:p>
            <a:pPr algn="l"/>
            <a:r>
              <a:rPr lang="ja-JP" altLang="en-US" dirty="0">
                <a:solidFill>
                  <a:schemeClr val="tx1"/>
                </a:solidFill>
              </a:rPr>
              <a:t>　</a:t>
            </a:r>
            <a:r>
              <a:rPr lang="ja-JP" altLang="en-US" dirty="0" smtClean="0">
                <a:solidFill>
                  <a:schemeClr val="tx1"/>
                </a:solidFill>
              </a:rPr>
              <a:t>必要性を決定する</a:t>
            </a:r>
            <a:endParaRPr lang="en-US" altLang="ja-JP" dirty="0" smtClean="0">
              <a:solidFill>
                <a:schemeClr val="tx1"/>
              </a:solidFill>
            </a:endParaRPr>
          </a:p>
          <a:p>
            <a:pPr algn="l"/>
            <a:endParaRPr lang="en-US" altLang="ja-JP" dirty="0" smtClean="0"/>
          </a:p>
          <a:p>
            <a:pPr algn="l"/>
            <a:r>
              <a:rPr lang="ja-JP" altLang="en-US" dirty="0" smtClean="0"/>
              <a:t>　　</a:t>
            </a:r>
            <a:r>
              <a:rPr lang="en-US" altLang="ja-JP" dirty="0" err="1" smtClean="0">
                <a:solidFill>
                  <a:srgbClr val="000000"/>
                </a:solidFill>
              </a:rPr>
              <a:t>i</a:t>
            </a:r>
            <a:r>
              <a:rPr lang="en-US" altLang="ja-JP" dirty="0" smtClean="0">
                <a:solidFill>
                  <a:srgbClr val="000000"/>
                </a:solidFill>
              </a:rPr>
              <a:t>. </a:t>
            </a:r>
            <a:r>
              <a:rPr lang="ja-JP" altLang="en-US" dirty="0" smtClean="0">
                <a:solidFill>
                  <a:srgbClr val="000000"/>
                </a:solidFill>
              </a:rPr>
              <a:t>過大評価</a:t>
            </a:r>
            <a:r>
              <a:rPr lang="en-US" altLang="ja-JP" dirty="0" smtClean="0">
                <a:solidFill>
                  <a:srgbClr val="000000"/>
                </a:solidFill>
              </a:rPr>
              <a:t>     </a:t>
            </a:r>
            <a:r>
              <a:rPr lang="ja-JP" altLang="en-US" dirty="0" smtClean="0">
                <a:solidFill>
                  <a:srgbClr val="000000"/>
                </a:solidFill>
              </a:rPr>
              <a:t>必要な介入の遅れ</a:t>
            </a:r>
          </a:p>
          <a:p>
            <a:pPr algn="l"/>
            <a:endParaRPr lang="en-US" altLang="ja-JP" dirty="0" smtClean="0"/>
          </a:p>
          <a:p>
            <a:pPr algn="l"/>
            <a:r>
              <a:rPr lang="ja-JP" altLang="en-US" dirty="0" smtClean="0"/>
              <a:t>　　</a:t>
            </a:r>
            <a:endParaRPr lang="en-US" altLang="ja-JP" dirty="0" smtClean="0"/>
          </a:p>
          <a:p>
            <a:pPr algn="l"/>
            <a:endParaRPr lang="en-US" altLang="ja-JP" dirty="0" smtClean="0"/>
          </a:p>
          <a:p>
            <a:pPr algn="l"/>
            <a:r>
              <a:rPr lang="ja-JP" altLang="en-US" dirty="0" smtClean="0"/>
              <a:t>　　</a:t>
            </a:r>
            <a:r>
              <a:rPr lang="en-US" altLang="ja-JP" dirty="0" smtClean="0">
                <a:solidFill>
                  <a:srgbClr val="000000"/>
                </a:solidFill>
              </a:rPr>
              <a:t>ii.</a:t>
            </a:r>
            <a:r>
              <a:rPr lang="ja-JP" altLang="en-US" dirty="0" smtClean="0">
                <a:solidFill>
                  <a:srgbClr val="000000"/>
                </a:solidFill>
              </a:rPr>
              <a:t>過小評価　　不必要な介入</a:t>
            </a:r>
            <a:endParaRPr lang="en-US" altLang="ja-JP" dirty="0" smtClean="0">
              <a:solidFill>
                <a:srgbClr val="000000"/>
              </a:solidFill>
            </a:endParaRPr>
          </a:p>
          <a:p>
            <a:pPr algn="l"/>
            <a:endParaRPr lang="ja-JP" altLang="en-US" dirty="0"/>
          </a:p>
        </p:txBody>
      </p:sp>
      <p:sp>
        <p:nvSpPr>
          <p:cNvPr id="9" name="テキスト ボックス 8"/>
          <p:cNvSpPr txBox="1"/>
          <p:nvPr/>
        </p:nvSpPr>
        <p:spPr>
          <a:xfrm>
            <a:off x="2188550" y="4010673"/>
            <a:ext cx="4963706" cy="523220"/>
          </a:xfrm>
          <a:prstGeom prst="rect">
            <a:avLst/>
          </a:prstGeom>
          <a:noFill/>
          <a:ln>
            <a:noFill/>
          </a:ln>
        </p:spPr>
        <p:txBody>
          <a:bodyPr wrap="none" rtlCol="0">
            <a:spAutoFit/>
          </a:bodyPr>
          <a:lstStyle/>
          <a:p>
            <a:r>
              <a:rPr kumimoji="1" lang="en-US" altLang="ja-JP" dirty="0" smtClean="0"/>
              <a:t> </a:t>
            </a:r>
            <a:r>
              <a:rPr kumimoji="1" lang="ja-JP" altLang="en-US" sz="2800" dirty="0" smtClean="0">
                <a:solidFill>
                  <a:srgbClr val="FF0000"/>
                </a:solidFill>
              </a:rPr>
              <a:t>人工呼吸・胸骨圧迫の遅れ　！</a:t>
            </a:r>
            <a:endParaRPr kumimoji="1" lang="ja-JP" altLang="en-US" sz="2800" dirty="0">
              <a:solidFill>
                <a:srgbClr val="FF0000"/>
              </a:solidFill>
            </a:endParaRPr>
          </a:p>
        </p:txBody>
      </p:sp>
      <p:cxnSp>
        <p:nvCxnSpPr>
          <p:cNvPr id="10" name="直線コネクタ 9"/>
          <p:cNvCxnSpPr/>
          <p:nvPr/>
        </p:nvCxnSpPr>
        <p:spPr>
          <a:xfrm>
            <a:off x="2123728" y="1196752"/>
            <a:ext cx="49685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2123728" y="404664"/>
            <a:ext cx="49685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0860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21" y="909165"/>
            <a:ext cx="3839947" cy="5649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627784" y="118538"/>
            <a:ext cx="3877985" cy="584776"/>
          </a:xfrm>
          <a:prstGeom prst="rect">
            <a:avLst/>
          </a:prstGeom>
          <a:noFill/>
        </p:spPr>
        <p:txBody>
          <a:bodyPr wrap="none" rtlCol="0">
            <a:spAutoFit/>
          </a:bodyPr>
          <a:lstStyle/>
          <a:p>
            <a:r>
              <a:rPr kumimoji="1" lang="ja-JP" altLang="en-US" sz="3200" dirty="0" smtClean="0"/>
              <a:t>換気の有効性の評価</a:t>
            </a:r>
            <a:endParaRPr kumimoji="1" lang="ja-JP" altLang="en-US" sz="3200" dirty="0"/>
          </a:p>
        </p:txBody>
      </p:sp>
      <p:sp>
        <p:nvSpPr>
          <p:cNvPr id="9" name="左矢印 8"/>
          <p:cNvSpPr/>
          <p:nvPr/>
        </p:nvSpPr>
        <p:spPr>
          <a:xfrm rot="16200000">
            <a:off x="6178233" y="3108727"/>
            <a:ext cx="1183926" cy="63000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1475656" y="2742882"/>
            <a:ext cx="1657248" cy="735607"/>
          </a:xfrm>
          <a:prstGeom prst="ellipse">
            <a:avLst/>
          </a:prstGeom>
          <a:no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5" name="直線コネクタ 14"/>
          <p:cNvCxnSpPr/>
          <p:nvPr/>
        </p:nvCxnSpPr>
        <p:spPr>
          <a:xfrm>
            <a:off x="2803626" y="3466289"/>
            <a:ext cx="2355866" cy="931333"/>
          </a:xfrm>
          <a:prstGeom prst="line">
            <a:avLst/>
          </a:prstGeom>
          <a:ln w="76200" cmpd="sng">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21" name="グループ化 20"/>
          <p:cNvGrpSpPr/>
          <p:nvPr/>
        </p:nvGrpSpPr>
        <p:grpSpPr>
          <a:xfrm>
            <a:off x="5245602" y="4293096"/>
            <a:ext cx="3142822" cy="1243300"/>
            <a:chOff x="5292080" y="4129916"/>
            <a:chExt cx="3142822" cy="124330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608213"/>
              <a:ext cx="3011439" cy="765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5292080" y="4129916"/>
              <a:ext cx="1274708" cy="523220"/>
            </a:xfrm>
            <a:prstGeom prst="rect">
              <a:avLst/>
            </a:prstGeom>
            <a:noFill/>
          </p:spPr>
          <p:txBody>
            <a:bodyPr wrap="none" rtlCol="0">
              <a:spAutoFit/>
            </a:bodyPr>
            <a:lstStyle/>
            <a:p>
              <a:r>
                <a:rPr kumimoji="1" lang="en-US" altLang="ja-JP" sz="2800" b="1" dirty="0" smtClean="0"/>
                <a:t>2015</a:t>
              </a:r>
              <a:r>
                <a:rPr kumimoji="1" lang="ja-JP" altLang="en-US" sz="2800" b="1" dirty="0" smtClean="0"/>
                <a:t>版</a:t>
              </a:r>
              <a:endParaRPr kumimoji="1" lang="ja-JP" altLang="en-US" sz="2800" b="1" dirty="0"/>
            </a:p>
          </p:txBody>
        </p:sp>
        <p:cxnSp>
          <p:nvCxnSpPr>
            <p:cNvPr id="20" name="直線コネクタ 19"/>
            <p:cNvCxnSpPr/>
            <p:nvPr/>
          </p:nvCxnSpPr>
          <p:spPr>
            <a:xfrm>
              <a:off x="7144572" y="4955089"/>
              <a:ext cx="1290330"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918998"/>
            <a:ext cx="2376264" cy="740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テキスト ボックス 25"/>
          <p:cNvSpPr txBox="1"/>
          <p:nvPr/>
        </p:nvSpPr>
        <p:spPr>
          <a:xfrm>
            <a:off x="5531854" y="1412776"/>
            <a:ext cx="1276311" cy="523220"/>
          </a:xfrm>
          <a:prstGeom prst="rect">
            <a:avLst/>
          </a:prstGeom>
          <a:noFill/>
        </p:spPr>
        <p:txBody>
          <a:bodyPr wrap="none" rtlCol="0">
            <a:spAutoFit/>
          </a:bodyPr>
          <a:lstStyle/>
          <a:p>
            <a:r>
              <a:rPr kumimoji="1" lang="en-US" altLang="ja-JP" sz="2800" b="1" dirty="0" smtClean="0"/>
              <a:t>2010</a:t>
            </a:r>
            <a:r>
              <a:rPr kumimoji="1" lang="ja-JP" altLang="en-US" sz="2800" b="1" dirty="0" smtClean="0"/>
              <a:t>版</a:t>
            </a:r>
            <a:endParaRPr kumimoji="1" lang="ja-JP" altLang="en-US" sz="2800" b="1" dirty="0"/>
          </a:p>
        </p:txBody>
      </p:sp>
      <p:sp>
        <p:nvSpPr>
          <p:cNvPr id="3" name="正方形/長方形 2"/>
          <p:cNvSpPr/>
          <p:nvPr/>
        </p:nvSpPr>
        <p:spPr>
          <a:xfrm>
            <a:off x="1210440" y="1638708"/>
            <a:ext cx="324036" cy="28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18853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552328" y="118538"/>
            <a:ext cx="6135013" cy="584776"/>
          </a:xfrm>
          <a:prstGeom prst="rect">
            <a:avLst/>
          </a:prstGeom>
          <a:noFill/>
        </p:spPr>
        <p:txBody>
          <a:bodyPr wrap="none" rtlCol="0">
            <a:spAutoFit/>
          </a:bodyPr>
          <a:lstStyle/>
          <a:p>
            <a:r>
              <a:rPr lang="ja-JP" altLang="en-US" sz="3200" dirty="0"/>
              <a:t>人工呼吸・胸骨圧迫中の酸素濃度</a:t>
            </a:r>
          </a:p>
        </p:txBody>
      </p:sp>
      <p:sp>
        <p:nvSpPr>
          <p:cNvPr id="8" name="テキスト ボックス 7"/>
          <p:cNvSpPr txBox="1"/>
          <p:nvPr/>
        </p:nvSpPr>
        <p:spPr>
          <a:xfrm>
            <a:off x="4798533" y="1216695"/>
            <a:ext cx="3877985" cy="1200328"/>
          </a:xfrm>
          <a:prstGeom prst="rect">
            <a:avLst/>
          </a:prstGeom>
          <a:noFill/>
        </p:spPr>
        <p:txBody>
          <a:bodyPr wrap="none" rtlCol="0">
            <a:spAutoFit/>
          </a:bodyPr>
          <a:lstStyle/>
          <a:p>
            <a:pPr algn="ctr"/>
            <a:r>
              <a:rPr kumimoji="1" lang="ja-JP" altLang="en-US" sz="2400" dirty="0" smtClean="0"/>
              <a:t>人工呼吸開始時の酸素濃度</a:t>
            </a:r>
            <a:endParaRPr kumimoji="1" lang="en-US" altLang="ja-JP" sz="2400" dirty="0" smtClean="0"/>
          </a:p>
          <a:p>
            <a:pPr algn="ctr"/>
            <a:r>
              <a:rPr lang="en-US" altLang="ja-JP" sz="2400" dirty="0" smtClean="0"/>
              <a:t>⇩</a:t>
            </a:r>
            <a:endParaRPr lang="en-US" altLang="ja-JP" sz="2400" dirty="0"/>
          </a:p>
          <a:p>
            <a:pPr algn="ctr"/>
            <a:r>
              <a:rPr kumimoji="1" lang="ja-JP" altLang="en-US" sz="2400" dirty="0" smtClean="0"/>
              <a:t>空気</a:t>
            </a:r>
            <a:endParaRPr kumimoji="1" lang="ja-JP" altLang="en-US" sz="2400" dirty="0"/>
          </a:p>
        </p:txBody>
      </p:sp>
      <p:sp>
        <p:nvSpPr>
          <p:cNvPr id="9" name="テキスト ボックス 8"/>
          <p:cNvSpPr txBox="1"/>
          <p:nvPr/>
        </p:nvSpPr>
        <p:spPr>
          <a:xfrm>
            <a:off x="4782969" y="3388854"/>
            <a:ext cx="3821479" cy="830997"/>
          </a:xfrm>
          <a:prstGeom prst="rect">
            <a:avLst/>
          </a:prstGeom>
          <a:noFill/>
        </p:spPr>
        <p:txBody>
          <a:bodyPr wrap="none" rtlCol="0">
            <a:spAutoFit/>
          </a:bodyPr>
          <a:lstStyle/>
          <a:p>
            <a:r>
              <a:rPr kumimoji="1" lang="en-US" altLang="ja-JP" sz="2400" dirty="0" smtClean="0"/>
              <a:t>NCPR2010</a:t>
            </a:r>
          </a:p>
          <a:p>
            <a:r>
              <a:rPr lang="en-US" altLang="ja-JP" sz="2400" dirty="0" smtClean="0"/>
              <a:t>  </a:t>
            </a:r>
            <a:r>
              <a:rPr lang="ja-JP" altLang="en-US" sz="2400" dirty="0" smtClean="0"/>
              <a:t>速やかに</a:t>
            </a:r>
            <a:r>
              <a:rPr lang="en-US" altLang="ja-JP" sz="2400" dirty="0" smtClean="0"/>
              <a:t>100</a:t>
            </a:r>
            <a:r>
              <a:rPr lang="ja-JP" altLang="en-US" sz="2400" dirty="0" smtClean="0"/>
              <a:t>％酸素で換気</a:t>
            </a:r>
            <a:endParaRPr kumimoji="1" lang="en-US" altLang="ja-JP" sz="2400" dirty="0" smtClean="0"/>
          </a:p>
        </p:txBody>
      </p:sp>
      <p:sp>
        <p:nvSpPr>
          <p:cNvPr id="10" name="テキスト ボックス 9"/>
          <p:cNvSpPr txBox="1"/>
          <p:nvPr/>
        </p:nvSpPr>
        <p:spPr>
          <a:xfrm>
            <a:off x="4815466" y="2636912"/>
            <a:ext cx="3877985" cy="461665"/>
          </a:xfrm>
          <a:prstGeom prst="rect">
            <a:avLst/>
          </a:prstGeom>
          <a:solidFill>
            <a:schemeClr val="tx1">
              <a:lumMod val="95000"/>
              <a:lumOff val="5000"/>
            </a:schemeClr>
          </a:solidFill>
        </p:spPr>
        <p:txBody>
          <a:bodyPr wrap="none" rtlCol="0">
            <a:spAutoFit/>
          </a:bodyPr>
          <a:lstStyle/>
          <a:p>
            <a:r>
              <a:rPr lang="ja-JP" altLang="en-US" sz="2400" dirty="0" smtClean="0">
                <a:solidFill>
                  <a:srgbClr val="FFFF00"/>
                </a:solidFill>
              </a:rPr>
              <a:t>胸骨圧迫開始時の酸素濃度</a:t>
            </a:r>
            <a:endParaRPr kumimoji="1" lang="ja-JP" altLang="en-US" sz="2400" dirty="0">
              <a:solidFill>
                <a:srgbClr val="FFFF00"/>
              </a:solidFill>
            </a:endParaRPr>
          </a:p>
        </p:txBody>
      </p:sp>
      <p:sp>
        <p:nvSpPr>
          <p:cNvPr id="11" name="テキスト ボックス 10"/>
          <p:cNvSpPr txBox="1"/>
          <p:nvPr/>
        </p:nvSpPr>
        <p:spPr>
          <a:xfrm>
            <a:off x="4768163" y="4341861"/>
            <a:ext cx="4412349" cy="2215991"/>
          </a:xfrm>
          <a:prstGeom prst="rect">
            <a:avLst/>
          </a:prstGeom>
          <a:noFill/>
        </p:spPr>
        <p:txBody>
          <a:bodyPr wrap="square" rtlCol="0">
            <a:spAutoFit/>
          </a:bodyPr>
          <a:lstStyle/>
          <a:p>
            <a:r>
              <a:rPr lang="en-US" altLang="ja-JP" sz="2400" dirty="0"/>
              <a:t>NCPR2015</a:t>
            </a:r>
          </a:p>
          <a:p>
            <a:r>
              <a:rPr lang="en-US" altLang="ja-JP" sz="2400" dirty="0" smtClean="0"/>
              <a:t>  </a:t>
            </a:r>
            <a:r>
              <a:rPr lang="ja-JP" altLang="en-US" sz="2400" dirty="0" smtClean="0"/>
              <a:t>胸骨</a:t>
            </a:r>
            <a:r>
              <a:rPr lang="ja-JP" altLang="en-US" sz="2400" dirty="0"/>
              <a:t>圧迫中の酸素投与が推奨。</a:t>
            </a:r>
            <a:endParaRPr lang="en-US" altLang="ja-JP" sz="2400" dirty="0"/>
          </a:p>
          <a:p>
            <a:r>
              <a:rPr lang="ja-JP" altLang="en-US" sz="2400" dirty="0"/>
              <a:t>酸素濃度を上げることが堅実で</a:t>
            </a:r>
            <a:endParaRPr lang="en-US" altLang="ja-JP" sz="2400" dirty="0"/>
          </a:p>
          <a:p>
            <a:r>
              <a:rPr lang="ja-JP" altLang="en-US" sz="2400" dirty="0" smtClean="0"/>
              <a:t>自己</a:t>
            </a:r>
            <a:r>
              <a:rPr lang="ja-JP" altLang="en-US" sz="2400" dirty="0"/>
              <a:t>心拍が再開すれば、</a:t>
            </a:r>
            <a:endParaRPr lang="en-US" altLang="ja-JP" sz="2400" dirty="0"/>
          </a:p>
          <a:p>
            <a:r>
              <a:rPr lang="ja-JP" altLang="en-US" sz="2400" dirty="0">
                <a:solidFill>
                  <a:srgbClr val="FF0000"/>
                </a:solidFill>
              </a:rPr>
              <a:t>速やかに酸素濃度を調整する。</a:t>
            </a:r>
            <a:endParaRPr lang="en-US" altLang="ja-JP" sz="2400" dirty="0">
              <a:solidFill>
                <a:srgbClr val="FF0000"/>
              </a:solidFill>
            </a:endParaRPr>
          </a:p>
          <a:p>
            <a:endParaRPr kumimoji="1" lang="ja-JP"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460" y="923133"/>
            <a:ext cx="3678532" cy="561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正方形/長方形 11"/>
          <p:cNvSpPr/>
          <p:nvPr/>
        </p:nvSpPr>
        <p:spPr>
          <a:xfrm>
            <a:off x="1105264" y="1582610"/>
            <a:ext cx="324036" cy="28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6080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strVal val="#ppt_w*0.70"/>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457200" y="18864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3600" smtClean="0"/>
              <a:t>心肺蘇生中の酸素濃度</a:t>
            </a:r>
            <a:endParaRPr lang="ja-JP" altLang="en-US" sz="3600" dirty="0"/>
          </a:p>
        </p:txBody>
      </p:sp>
      <p:sp>
        <p:nvSpPr>
          <p:cNvPr id="7" name="コンテンツ プレースホルダー 2"/>
          <p:cNvSpPr txBox="1">
            <a:spLocks/>
          </p:cNvSpPr>
          <p:nvPr/>
        </p:nvSpPr>
        <p:spPr bwMode="auto">
          <a:xfrm>
            <a:off x="457200" y="132221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endParaRPr lang="en-US" altLang="ja-JP" sz="2400" dirty="0" smtClean="0">
              <a:solidFill>
                <a:srgbClr val="000000"/>
              </a:solidFill>
            </a:endParaRPr>
          </a:p>
          <a:p>
            <a:pPr algn="l"/>
            <a:r>
              <a:rPr lang="ja-JP" altLang="en-US" dirty="0" smtClean="0">
                <a:solidFill>
                  <a:srgbClr val="000000"/>
                </a:solidFill>
              </a:rPr>
              <a:t>推奨と提案</a:t>
            </a:r>
            <a:endParaRPr lang="en-US" altLang="ja-JP" dirty="0" smtClean="0">
              <a:solidFill>
                <a:srgbClr val="000000"/>
              </a:solidFill>
            </a:endParaRPr>
          </a:p>
          <a:p>
            <a:pPr algn="l"/>
            <a:endParaRPr lang="en-US" altLang="ja-JP" dirty="0" smtClean="0">
              <a:solidFill>
                <a:srgbClr val="000000"/>
              </a:solidFill>
            </a:endParaRPr>
          </a:p>
          <a:p>
            <a:pPr algn="l"/>
            <a:r>
              <a:rPr lang="ja-JP" altLang="en-US" dirty="0" smtClean="0">
                <a:solidFill>
                  <a:srgbClr val="000000"/>
                </a:solidFill>
              </a:rPr>
              <a:t>　胸骨圧迫が必要になれば、酸素濃度を上げることが堅実であろう。自己心拍が再開すれば、速やかに酸素濃度を下げるべきである。</a:t>
            </a:r>
            <a:endParaRPr lang="en-US" altLang="ja-JP" dirty="0" smtClean="0">
              <a:solidFill>
                <a:srgbClr val="000000"/>
              </a:solidFill>
            </a:endParaRPr>
          </a:p>
        </p:txBody>
      </p:sp>
      <p:cxnSp>
        <p:nvCxnSpPr>
          <p:cNvPr id="8" name="直線コネクタ 7"/>
          <p:cNvCxnSpPr/>
          <p:nvPr/>
        </p:nvCxnSpPr>
        <p:spPr>
          <a:xfrm>
            <a:off x="317510" y="1351754"/>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17510" y="6371091"/>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148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bwMode="auto">
          <a:xfrm>
            <a:off x="457200" y="274638"/>
            <a:ext cx="8229600" cy="63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lnSpcReduction="10000"/>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endParaRPr lang="ja-JP" altLang="en-US" sz="3600" dirty="0"/>
          </a:p>
        </p:txBody>
      </p:sp>
      <p:pic>
        <p:nvPicPr>
          <p:cNvPr id="9" name="図 8" descr="丸４.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018" y="1052736"/>
            <a:ext cx="3519903" cy="5429756"/>
          </a:xfrm>
          <a:prstGeom prst="rect">
            <a:avLst/>
          </a:prstGeom>
        </p:spPr>
      </p:pic>
      <p:grpSp>
        <p:nvGrpSpPr>
          <p:cNvPr id="10" name="図形グループ 9"/>
          <p:cNvGrpSpPr/>
          <p:nvPr/>
        </p:nvGrpSpPr>
        <p:grpSpPr>
          <a:xfrm>
            <a:off x="1259632" y="5077591"/>
            <a:ext cx="1981030" cy="655665"/>
            <a:chOff x="897639" y="5200898"/>
            <a:chExt cx="1981030" cy="655665"/>
          </a:xfrm>
        </p:grpSpPr>
        <p:sp>
          <p:nvSpPr>
            <p:cNvPr id="11" name="円/楕円 10"/>
            <p:cNvSpPr/>
            <p:nvPr/>
          </p:nvSpPr>
          <p:spPr>
            <a:xfrm>
              <a:off x="1405469" y="5454893"/>
              <a:ext cx="1473200" cy="401670"/>
            </a:xfrm>
            <a:prstGeom prst="ellipse">
              <a:avLst/>
            </a:prstGeom>
            <a:noFill/>
            <a:ln w="5715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flipH="1">
              <a:off x="897639" y="5200898"/>
              <a:ext cx="186093" cy="369332"/>
            </a:xfrm>
            <a:prstGeom prst="rect">
              <a:avLst/>
            </a:prstGeom>
            <a:noFill/>
          </p:spPr>
          <p:txBody>
            <a:bodyPr wrap="square" rtlCol="0">
              <a:spAutoFit/>
            </a:bodyPr>
            <a:lstStyle/>
            <a:p>
              <a:r>
                <a:rPr kumimoji="1" lang="en-US" altLang="ja-JP" dirty="0" smtClean="0">
                  <a:solidFill>
                    <a:srgbClr val="FF0000"/>
                  </a:solidFill>
                </a:rPr>
                <a:t>⑥</a:t>
              </a:r>
              <a:endParaRPr kumimoji="1" lang="ja-JP" altLang="en-US" dirty="0">
                <a:solidFill>
                  <a:srgbClr val="FF0000"/>
                </a:solidFill>
              </a:endParaRPr>
            </a:p>
          </p:txBody>
        </p:sp>
      </p:grpSp>
      <p:sp>
        <p:nvSpPr>
          <p:cNvPr id="13" name="テキスト ボックス 12"/>
          <p:cNvSpPr txBox="1"/>
          <p:nvPr/>
        </p:nvSpPr>
        <p:spPr>
          <a:xfrm>
            <a:off x="4640641" y="1102820"/>
            <a:ext cx="4395855" cy="4154983"/>
          </a:xfrm>
          <a:prstGeom prst="rect">
            <a:avLst/>
          </a:prstGeom>
          <a:noFill/>
        </p:spPr>
        <p:txBody>
          <a:bodyPr wrap="none" rtlCol="0">
            <a:spAutoFit/>
          </a:bodyPr>
          <a:lstStyle/>
          <a:p>
            <a:r>
              <a:rPr kumimoji="1" lang="en-US" altLang="ja-JP" sz="2400" dirty="0" smtClean="0"/>
              <a:t>1.</a:t>
            </a:r>
            <a:r>
              <a:rPr kumimoji="1" lang="ja-JP" altLang="en-US" sz="2400" dirty="0" smtClean="0"/>
              <a:t>アドレナリンのエビデンスは</a:t>
            </a:r>
            <a:endParaRPr kumimoji="1" lang="en-US" altLang="ja-JP" sz="2400" dirty="0" smtClean="0"/>
          </a:p>
          <a:p>
            <a:r>
              <a:rPr kumimoji="1" lang="ja-JP" altLang="en-US" sz="2400" dirty="0" smtClean="0"/>
              <a:t>乏しく</a:t>
            </a:r>
            <a:r>
              <a:rPr kumimoji="1" lang="ja-JP" altLang="en-US" sz="2400" dirty="0" smtClean="0">
                <a:solidFill>
                  <a:srgbClr val="FF0000"/>
                </a:solidFill>
              </a:rPr>
              <a:t>人工呼吸と胸骨圧迫を</a:t>
            </a:r>
            <a:endParaRPr kumimoji="1" lang="en-US" altLang="ja-JP" sz="2400" dirty="0" smtClean="0">
              <a:solidFill>
                <a:srgbClr val="FF0000"/>
              </a:solidFill>
            </a:endParaRPr>
          </a:p>
          <a:p>
            <a:r>
              <a:rPr kumimoji="1" lang="ja-JP" altLang="en-US" sz="2400" dirty="0" smtClean="0">
                <a:solidFill>
                  <a:srgbClr val="FF0000"/>
                </a:solidFill>
              </a:rPr>
              <a:t>中断してまで実施する</a:t>
            </a:r>
            <a:r>
              <a:rPr lang="ja-JP" altLang="en-US" sz="2400" dirty="0" smtClean="0">
                <a:solidFill>
                  <a:srgbClr val="FF0000"/>
                </a:solidFill>
              </a:rPr>
              <a:t>処置</a:t>
            </a:r>
            <a:r>
              <a:rPr kumimoji="1" lang="ja-JP" altLang="en-US" sz="2400" dirty="0" smtClean="0">
                <a:solidFill>
                  <a:srgbClr val="FF0000"/>
                </a:solidFill>
              </a:rPr>
              <a:t>では</a:t>
            </a:r>
            <a:endParaRPr kumimoji="1" lang="en-US" altLang="ja-JP" sz="2400" dirty="0" smtClean="0">
              <a:solidFill>
                <a:srgbClr val="FF0000"/>
              </a:solidFill>
            </a:endParaRPr>
          </a:p>
          <a:p>
            <a:r>
              <a:rPr kumimoji="1" lang="ja-JP" altLang="en-US" sz="2400" dirty="0" smtClean="0">
                <a:solidFill>
                  <a:srgbClr val="FF0000"/>
                </a:solidFill>
              </a:rPr>
              <a:t>ない</a:t>
            </a:r>
            <a:r>
              <a:rPr kumimoji="1" lang="ja-JP" altLang="en-US" sz="2400" dirty="0" smtClean="0"/>
              <a:t>。</a:t>
            </a:r>
            <a:endParaRPr kumimoji="1" lang="en-US" altLang="ja-JP" sz="2400" dirty="0" smtClean="0"/>
          </a:p>
          <a:p>
            <a:endParaRPr lang="en-US" altLang="ja-JP" sz="2400" dirty="0"/>
          </a:p>
          <a:p>
            <a:r>
              <a:rPr kumimoji="1" lang="en-US" altLang="ja-JP" sz="2400" dirty="0" smtClean="0"/>
              <a:t>2</a:t>
            </a:r>
            <a:r>
              <a:rPr kumimoji="1" lang="ja-JP" altLang="en-US" sz="2400" dirty="0" smtClean="0"/>
              <a:t>．</a:t>
            </a:r>
            <a:r>
              <a:rPr lang="ja-JP" altLang="en-US" sz="2400" dirty="0"/>
              <a:t>投与可能な状況であれば</a:t>
            </a:r>
            <a:endParaRPr lang="en-US" altLang="ja-JP" sz="2400" dirty="0"/>
          </a:p>
          <a:p>
            <a:r>
              <a:rPr lang="ja-JP" altLang="en-US" sz="2400" dirty="0"/>
              <a:t>投与経路・投与量とも推奨の</a:t>
            </a:r>
            <a:endParaRPr lang="en-US" altLang="ja-JP" sz="2400" dirty="0"/>
          </a:p>
          <a:p>
            <a:r>
              <a:rPr lang="ja-JP" altLang="en-US" sz="2400" dirty="0"/>
              <a:t>変更はない。</a:t>
            </a:r>
          </a:p>
          <a:p>
            <a:endParaRPr kumimoji="1" lang="en-US" altLang="ja-JP" sz="2400" dirty="0" smtClean="0"/>
          </a:p>
          <a:p>
            <a:r>
              <a:rPr lang="en-US" altLang="ja-JP" sz="2400" dirty="0" smtClean="0"/>
              <a:t>3</a:t>
            </a:r>
            <a:r>
              <a:rPr lang="ja-JP" altLang="en-US" sz="2400" dirty="0" smtClean="0"/>
              <a:t>．薬物投与の際にも人工呼吸と</a:t>
            </a:r>
            <a:endParaRPr lang="en-US" altLang="ja-JP" sz="2400" dirty="0" smtClean="0"/>
          </a:p>
          <a:p>
            <a:r>
              <a:rPr kumimoji="1" lang="ja-JP" altLang="en-US" sz="2400" dirty="0" smtClean="0"/>
              <a:t>胸骨圧迫は連動して続ける。</a:t>
            </a:r>
            <a:endParaRPr kumimoji="1" lang="ja-JP" altLang="en-US" sz="2400" dirty="0"/>
          </a:p>
        </p:txBody>
      </p:sp>
      <p:sp>
        <p:nvSpPr>
          <p:cNvPr id="14" name="テキスト ボックス 13"/>
          <p:cNvSpPr txBox="1"/>
          <p:nvPr/>
        </p:nvSpPr>
        <p:spPr>
          <a:xfrm>
            <a:off x="2411760" y="188640"/>
            <a:ext cx="4292361" cy="707886"/>
          </a:xfrm>
          <a:prstGeom prst="rect">
            <a:avLst/>
          </a:prstGeom>
          <a:noFill/>
        </p:spPr>
        <p:txBody>
          <a:bodyPr wrap="none" rtlCol="0">
            <a:spAutoFit/>
          </a:bodyPr>
          <a:lstStyle/>
          <a:p>
            <a:r>
              <a:rPr kumimoji="1" lang="ja-JP" altLang="en-US" sz="4000" dirty="0" smtClean="0"/>
              <a:t>アドレナリンの使用</a:t>
            </a:r>
            <a:endParaRPr kumimoji="1" lang="ja-JP" altLang="en-US" sz="4000" dirty="0"/>
          </a:p>
        </p:txBody>
      </p:sp>
      <p:sp>
        <p:nvSpPr>
          <p:cNvPr id="15" name="正方形/長方形 14"/>
          <p:cNvSpPr/>
          <p:nvPr/>
        </p:nvSpPr>
        <p:spPr>
          <a:xfrm>
            <a:off x="1424504" y="1719161"/>
            <a:ext cx="324036" cy="280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74368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818484" y="268111"/>
            <a:ext cx="749793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mtClean="0"/>
              <a:t>呼吸の安定化のアルゴリズム</a:t>
            </a:r>
            <a:endParaRPr lang="ja-JP" altLang="en-US" dirty="0"/>
          </a:p>
        </p:txBody>
      </p:sp>
      <p:grpSp>
        <p:nvGrpSpPr>
          <p:cNvPr id="7" name="図形グループ 6"/>
          <p:cNvGrpSpPr/>
          <p:nvPr/>
        </p:nvGrpSpPr>
        <p:grpSpPr>
          <a:xfrm>
            <a:off x="5004048" y="1412776"/>
            <a:ext cx="4010185" cy="4766203"/>
            <a:chOff x="4910661" y="1693332"/>
            <a:chExt cx="4010185" cy="4766203"/>
          </a:xfrm>
        </p:grpSpPr>
        <p:pic>
          <p:nvPicPr>
            <p:cNvPr id="8" name="図 7" descr="呼吸障害安定化の流れ2015.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219" y="1947343"/>
              <a:ext cx="3991627" cy="4393661"/>
            </a:xfrm>
            <a:prstGeom prst="rect">
              <a:avLst/>
            </a:prstGeom>
          </p:spPr>
        </p:pic>
        <p:sp>
          <p:nvSpPr>
            <p:cNvPr id="9" name="正方形/長方形 8"/>
            <p:cNvSpPr/>
            <p:nvPr/>
          </p:nvSpPr>
          <p:spPr>
            <a:xfrm>
              <a:off x="7603068" y="1693332"/>
              <a:ext cx="1182313" cy="10522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910661" y="3026300"/>
              <a:ext cx="1371599" cy="343323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910661" y="1930395"/>
              <a:ext cx="372539" cy="52612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2" name="図形グループ 11"/>
          <p:cNvGrpSpPr/>
          <p:nvPr/>
        </p:nvGrpSpPr>
        <p:grpSpPr>
          <a:xfrm>
            <a:off x="179512" y="1268760"/>
            <a:ext cx="4929219" cy="5440362"/>
            <a:chOff x="0" y="1417638"/>
            <a:chExt cx="4929219" cy="5440362"/>
          </a:xfrm>
        </p:grpSpPr>
        <p:grpSp>
          <p:nvGrpSpPr>
            <p:cNvPr id="13" name="図形グループ 12"/>
            <p:cNvGrpSpPr/>
            <p:nvPr/>
          </p:nvGrpSpPr>
          <p:grpSpPr>
            <a:xfrm>
              <a:off x="0" y="1417638"/>
              <a:ext cx="4929219" cy="5304894"/>
              <a:chOff x="0" y="1417638"/>
              <a:chExt cx="4929219" cy="5304894"/>
            </a:xfrm>
          </p:grpSpPr>
          <p:sp>
            <p:nvSpPr>
              <p:cNvPr id="17" name="正方形/長方形 16"/>
              <p:cNvSpPr/>
              <p:nvPr/>
            </p:nvSpPr>
            <p:spPr>
              <a:xfrm>
                <a:off x="0" y="2907769"/>
                <a:ext cx="1576418" cy="381476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図形グループ 17"/>
              <p:cNvGrpSpPr/>
              <p:nvPr/>
            </p:nvGrpSpPr>
            <p:grpSpPr>
              <a:xfrm>
                <a:off x="84668" y="1417638"/>
                <a:ext cx="4844551" cy="5169429"/>
                <a:chOff x="152400" y="1417638"/>
                <a:chExt cx="4844551" cy="5169429"/>
              </a:xfrm>
            </p:grpSpPr>
            <p:pic>
              <p:nvPicPr>
                <p:cNvPr id="20" name="図 19" descr="呼吸障害案摘果の流れ2010.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693333"/>
                  <a:ext cx="4844551" cy="4893734"/>
                </a:xfrm>
                <a:prstGeom prst="rect">
                  <a:avLst/>
                </a:prstGeom>
              </p:spPr>
            </p:pic>
            <p:sp>
              <p:nvSpPr>
                <p:cNvPr id="21" name="正方形/長方形 20"/>
                <p:cNvSpPr/>
                <p:nvPr/>
              </p:nvSpPr>
              <p:spPr>
                <a:xfrm>
                  <a:off x="3420533" y="1417638"/>
                  <a:ext cx="1576418" cy="122396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52401" y="1862677"/>
                  <a:ext cx="304800" cy="27093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9" name="正方形/長方形 18"/>
              <p:cNvSpPr/>
              <p:nvPr/>
            </p:nvSpPr>
            <p:spPr>
              <a:xfrm>
                <a:off x="93134" y="1896531"/>
                <a:ext cx="279402" cy="42809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円/楕円 13"/>
            <p:cNvSpPr/>
            <p:nvPr/>
          </p:nvSpPr>
          <p:spPr>
            <a:xfrm>
              <a:off x="2664296" y="4707468"/>
              <a:ext cx="948267" cy="4450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2664296" y="3132852"/>
              <a:ext cx="948267" cy="4450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2335" y="2907769"/>
              <a:ext cx="1483284" cy="39502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3" name="円/楕円 22"/>
          <p:cNvSpPr/>
          <p:nvPr/>
        </p:nvSpPr>
        <p:spPr>
          <a:xfrm>
            <a:off x="7139297" y="2924944"/>
            <a:ext cx="745068" cy="3217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7139300" y="4398118"/>
            <a:ext cx="745068" cy="32172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a:off x="3701830" y="3077341"/>
            <a:ext cx="3052233"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3833062" y="4601313"/>
            <a:ext cx="3022599"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016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grpSp>
        <p:nvGrpSpPr>
          <p:cNvPr id="25" name="図形グループ 24"/>
          <p:cNvGrpSpPr/>
          <p:nvPr/>
        </p:nvGrpSpPr>
        <p:grpSpPr>
          <a:xfrm>
            <a:off x="4969725" y="1183077"/>
            <a:ext cx="4010185" cy="4766203"/>
            <a:chOff x="4910661" y="1693332"/>
            <a:chExt cx="4010185" cy="4766203"/>
          </a:xfrm>
        </p:grpSpPr>
        <p:pic>
          <p:nvPicPr>
            <p:cNvPr id="26" name="図 25" descr="呼吸障害安定化の流れ2015.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219" y="1947343"/>
              <a:ext cx="3991627" cy="4393661"/>
            </a:xfrm>
            <a:prstGeom prst="rect">
              <a:avLst/>
            </a:prstGeom>
          </p:spPr>
        </p:pic>
        <p:sp>
          <p:nvSpPr>
            <p:cNvPr id="27" name="正方形/長方形 26"/>
            <p:cNvSpPr/>
            <p:nvPr/>
          </p:nvSpPr>
          <p:spPr>
            <a:xfrm>
              <a:off x="7603068" y="1693332"/>
              <a:ext cx="1182313" cy="105225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4910661" y="3026300"/>
              <a:ext cx="1371599" cy="3433235"/>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910661" y="1930395"/>
              <a:ext cx="372539" cy="52612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0" name="円/楕円 29"/>
          <p:cNvSpPr/>
          <p:nvPr/>
        </p:nvSpPr>
        <p:spPr>
          <a:xfrm>
            <a:off x="7668344" y="4040088"/>
            <a:ext cx="1317777" cy="1981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1" name="直線矢印コネクタ 30"/>
          <p:cNvCxnSpPr/>
          <p:nvPr/>
        </p:nvCxnSpPr>
        <p:spPr>
          <a:xfrm>
            <a:off x="5206791" y="5805938"/>
            <a:ext cx="2269065"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32" name="図形グループ 31"/>
          <p:cNvGrpSpPr/>
          <p:nvPr/>
        </p:nvGrpSpPr>
        <p:grpSpPr>
          <a:xfrm>
            <a:off x="0" y="980728"/>
            <a:ext cx="4929219" cy="5440362"/>
            <a:chOff x="0" y="1417638"/>
            <a:chExt cx="4929219" cy="5440362"/>
          </a:xfrm>
        </p:grpSpPr>
        <p:grpSp>
          <p:nvGrpSpPr>
            <p:cNvPr id="33" name="図形グループ 32"/>
            <p:cNvGrpSpPr/>
            <p:nvPr/>
          </p:nvGrpSpPr>
          <p:grpSpPr>
            <a:xfrm>
              <a:off x="0" y="1417638"/>
              <a:ext cx="4929219" cy="5304894"/>
              <a:chOff x="0" y="1417638"/>
              <a:chExt cx="4929219" cy="5304894"/>
            </a:xfrm>
          </p:grpSpPr>
          <p:sp>
            <p:nvSpPr>
              <p:cNvPr id="35" name="正方形/長方形 34"/>
              <p:cNvSpPr/>
              <p:nvPr/>
            </p:nvSpPr>
            <p:spPr>
              <a:xfrm>
                <a:off x="0" y="2907769"/>
                <a:ext cx="1576418" cy="381476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6" name="図形グループ 35"/>
              <p:cNvGrpSpPr/>
              <p:nvPr/>
            </p:nvGrpSpPr>
            <p:grpSpPr>
              <a:xfrm>
                <a:off x="84668" y="1417638"/>
                <a:ext cx="4844551" cy="5169429"/>
                <a:chOff x="152400" y="1417638"/>
                <a:chExt cx="4844551" cy="5169429"/>
              </a:xfrm>
            </p:grpSpPr>
            <p:pic>
              <p:nvPicPr>
                <p:cNvPr id="38" name="図 37" descr="呼吸障害案摘果の流れ2010.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693333"/>
                  <a:ext cx="4844551" cy="4893734"/>
                </a:xfrm>
                <a:prstGeom prst="rect">
                  <a:avLst/>
                </a:prstGeom>
              </p:spPr>
            </p:pic>
            <p:sp>
              <p:nvSpPr>
                <p:cNvPr id="39" name="正方形/長方形 38"/>
                <p:cNvSpPr/>
                <p:nvPr/>
              </p:nvSpPr>
              <p:spPr>
                <a:xfrm>
                  <a:off x="3420533" y="1417638"/>
                  <a:ext cx="1576418" cy="122396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152401" y="1862677"/>
                  <a:ext cx="304800" cy="27093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7" name="正方形/長方形 36"/>
              <p:cNvSpPr/>
              <p:nvPr/>
            </p:nvSpPr>
            <p:spPr>
              <a:xfrm>
                <a:off x="93134" y="1896531"/>
                <a:ext cx="279402" cy="42809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4" name="正方形/長方形 33"/>
            <p:cNvSpPr/>
            <p:nvPr/>
          </p:nvSpPr>
          <p:spPr>
            <a:xfrm>
              <a:off x="42335" y="2907769"/>
              <a:ext cx="1483284" cy="395023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41" name="円/楕円 40"/>
          <p:cNvSpPr/>
          <p:nvPr/>
        </p:nvSpPr>
        <p:spPr>
          <a:xfrm>
            <a:off x="2905483" y="4573567"/>
            <a:ext cx="2082800" cy="159173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タイトル 1"/>
          <p:cNvSpPr txBox="1">
            <a:spLocks/>
          </p:cNvSpPr>
          <p:nvPr/>
        </p:nvSpPr>
        <p:spPr bwMode="auto">
          <a:xfrm>
            <a:off x="683568" y="260648"/>
            <a:ext cx="77194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dirty="0" smtClean="0"/>
              <a:t>呼吸の安定化のアルゴリズム</a:t>
            </a:r>
            <a:endParaRPr lang="ja-JP" altLang="en-US" dirty="0"/>
          </a:p>
        </p:txBody>
      </p:sp>
    </p:spTree>
    <p:extLst>
      <p:ext uri="{BB962C8B-B14F-4D97-AF65-F5344CB8AC3E}">
        <p14:creationId xmlns:p14="http://schemas.microsoft.com/office/powerpoint/2010/main" val="1434205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189653" y="404664"/>
            <a:ext cx="6838731" cy="584776"/>
          </a:xfrm>
          <a:prstGeom prst="rect">
            <a:avLst/>
          </a:prstGeom>
        </p:spPr>
        <p:txBody>
          <a:bodyPr wrap="none">
            <a:spAutoFit/>
          </a:bodyPr>
          <a:lstStyle/>
          <a:p>
            <a:r>
              <a:rPr lang="en-US" altLang="ja-JP" sz="3200" dirty="0" smtClean="0"/>
              <a:t>NCPR</a:t>
            </a:r>
            <a:r>
              <a:rPr lang="ja-JP" altLang="en-US" sz="3200" dirty="0" smtClean="0"/>
              <a:t>ガイドライン</a:t>
            </a:r>
            <a:r>
              <a:rPr lang="en-US" altLang="ja-JP" sz="3200" dirty="0"/>
              <a:t>2015</a:t>
            </a:r>
            <a:r>
              <a:rPr lang="ja-JP" altLang="en-US" sz="3200" dirty="0"/>
              <a:t>作成準備委員会</a:t>
            </a:r>
          </a:p>
        </p:txBody>
      </p:sp>
      <p:sp>
        <p:nvSpPr>
          <p:cNvPr id="8" name="正方形/長方形 7"/>
          <p:cNvSpPr/>
          <p:nvPr/>
        </p:nvSpPr>
        <p:spPr>
          <a:xfrm>
            <a:off x="827584" y="1268760"/>
            <a:ext cx="7992888" cy="4893647"/>
          </a:xfrm>
          <a:prstGeom prst="rect">
            <a:avLst/>
          </a:prstGeom>
        </p:spPr>
        <p:txBody>
          <a:bodyPr wrap="square">
            <a:spAutoFit/>
          </a:bodyPr>
          <a:lstStyle/>
          <a:p>
            <a:pPr algn="ctr"/>
            <a:r>
              <a:rPr lang="ja-JP" altLang="en-US" sz="2400" dirty="0">
                <a:solidFill>
                  <a:srgbClr val="000000"/>
                </a:solidFill>
                <a:ea typeface="ＭＳ Ｐゴシック" charset="-128"/>
                <a:cs typeface="ＭＳ Ｐゴシック" charset="-128"/>
              </a:rPr>
              <a:t>日本蘇生協議会編集委員　</a:t>
            </a:r>
            <a:endParaRPr lang="en-US" altLang="ja-JP" sz="2400" dirty="0">
              <a:solidFill>
                <a:srgbClr val="000000"/>
              </a:solidFill>
              <a:ea typeface="ＭＳ Ｐゴシック" charset="-128"/>
              <a:cs typeface="ＭＳ Ｐゴシック" charset="-128"/>
            </a:endParaRPr>
          </a:p>
          <a:p>
            <a:pPr algn="ctr"/>
            <a:r>
              <a:rPr lang="ja-JP" altLang="en-US" sz="2400" dirty="0">
                <a:solidFill>
                  <a:srgbClr val="000000"/>
                </a:solidFill>
                <a:latin typeface="ＭＳ Ｐゴシック"/>
                <a:cs typeface="ＭＳ Ｐゴシック"/>
              </a:rPr>
              <a:t>田村正徳</a:t>
            </a:r>
            <a:endParaRPr lang="en-US" altLang="ja-JP" sz="2400" dirty="0">
              <a:solidFill>
                <a:srgbClr val="000000"/>
              </a:solidFill>
              <a:latin typeface="ＭＳ Ｐゴシック"/>
              <a:cs typeface="ＭＳ Ｐゴシック"/>
            </a:endParaRPr>
          </a:p>
          <a:p>
            <a:pPr algn="ctr"/>
            <a:endParaRPr lang="en-US" altLang="ja-JP" sz="2400" dirty="0">
              <a:solidFill>
                <a:srgbClr val="000000"/>
              </a:solidFill>
              <a:latin typeface="ＭＳ Ｐゴシック"/>
              <a:cs typeface="ＭＳ Ｐゴシック"/>
            </a:endParaRPr>
          </a:p>
          <a:p>
            <a:pPr algn="ctr"/>
            <a:r>
              <a:rPr lang="ja-JP" altLang="en-US" sz="2400" dirty="0">
                <a:solidFill>
                  <a:srgbClr val="000000"/>
                </a:solidFill>
                <a:ea typeface="ＭＳ Ｐゴシック" charset="-128"/>
                <a:cs typeface="ＭＳ Ｐゴシック" charset="-128"/>
              </a:rPr>
              <a:t>共同座長　</a:t>
            </a:r>
            <a:endParaRPr lang="en-US" altLang="ja-JP" sz="2400" dirty="0">
              <a:solidFill>
                <a:srgbClr val="000000"/>
              </a:solidFill>
              <a:ea typeface="ＭＳ Ｐゴシック" charset="-128"/>
              <a:cs typeface="ＭＳ Ｐゴシック" charset="-128"/>
            </a:endParaRPr>
          </a:p>
          <a:p>
            <a:pPr algn="ctr"/>
            <a:r>
              <a:rPr lang="ja-JP" altLang="en-US" sz="2400" dirty="0">
                <a:solidFill>
                  <a:srgbClr val="000000"/>
                </a:solidFill>
                <a:latin typeface="ＭＳ Ｐゴシック"/>
                <a:cs typeface="ＭＳ Ｐゴシック"/>
              </a:rPr>
              <a:t>杉浦崇浩　細野茂春</a:t>
            </a:r>
            <a:endParaRPr lang="en-US" altLang="ja-JP" sz="2400" dirty="0">
              <a:solidFill>
                <a:srgbClr val="000000"/>
              </a:solidFill>
              <a:latin typeface="ＭＳ Ｐゴシック"/>
              <a:cs typeface="ＭＳ Ｐゴシック"/>
            </a:endParaRPr>
          </a:p>
          <a:p>
            <a:pPr algn="ctr"/>
            <a:endParaRPr lang="en-US" altLang="ja-JP" sz="2400" dirty="0">
              <a:solidFill>
                <a:srgbClr val="000000"/>
              </a:solidFill>
              <a:latin typeface="ＭＳ Ｐゴシック"/>
              <a:cs typeface="ＭＳ Ｐゴシック"/>
            </a:endParaRPr>
          </a:p>
          <a:p>
            <a:pPr algn="ctr"/>
            <a:r>
              <a:rPr lang="ja-JP" altLang="en-US" sz="2400" dirty="0">
                <a:solidFill>
                  <a:srgbClr val="000000"/>
                </a:solidFill>
              </a:rPr>
              <a:t>作成準備委員会</a:t>
            </a:r>
            <a:r>
              <a:rPr lang="ja-JP" altLang="en-US" sz="2400" dirty="0">
                <a:solidFill>
                  <a:srgbClr val="000000"/>
                </a:solidFill>
                <a:latin typeface="ＭＳ Ｐゴシック"/>
                <a:cs typeface="ＭＳ Ｐゴシック"/>
              </a:rPr>
              <a:t>　</a:t>
            </a:r>
            <a:endParaRPr lang="en-US" altLang="ja-JP" sz="2400" dirty="0">
              <a:solidFill>
                <a:srgbClr val="000000"/>
              </a:solidFill>
              <a:latin typeface="ＭＳ Ｐゴシック"/>
              <a:cs typeface="ＭＳ Ｐゴシック"/>
            </a:endParaRPr>
          </a:p>
          <a:p>
            <a:pPr algn="ctr"/>
            <a:r>
              <a:rPr lang="ja-JP" altLang="en-US" sz="2400" dirty="0">
                <a:solidFill>
                  <a:srgbClr val="000000"/>
                </a:solidFill>
                <a:latin typeface="ＭＳ Ｐゴシック"/>
                <a:cs typeface="ＭＳ Ｐゴシック"/>
              </a:rPr>
              <a:t>諌山哲哉、石川　源、茨　聡、大浦訓章、加部一彦、草川　功、</a:t>
            </a:r>
            <a:endParaRPr lang="en-US" altLang="ja-JP" sz="2400" dirty="0">
              <a:solidFill>
                <a:srgbClr val="000000"/>
              </a:solidFill>
              <a:latin typeface="ＭＳ Ｐゴシック"/>
              <a:cs typeface="ＭＳ Ｐゴシック"/>
            </a:endParaRPr>
          </a:p>
          <a:p>
            <a:pPr algn="ctr"/>
            <a:r>
              <a:rPr lang="ja-JP" altLang="en-US" sz="2400" dirty="0">
                <a:solidFill>
                  <a:srgbClr val="000000"/>
                </a:solidFill>
                <a:latin typeface="ＭＳ Ｐゴシック"/>
                <a:cs typeface="ＭＳ Ｐゴシック"/>
              </a:rPr>
              <a:t>柴崎　淳、島袋林秀、関　博之、関沢明彦、西田俊彦、</a:t>
            </a:r>
            <a:endParaRPr lang="en-US" altLang="ja-JP" sz="2400" dirty="0">
              <a:solidFill>
                <a:srgbClr val="000000"/>
              </a:solidFill>
              <a:latin typeface="ＭＳ Ｐゴシック"/>
              <a:cs typeface="ＭＳ Ｐゴシック"/>
            </a:endParaRPr>
          </a:p>
          <a:p>
            <a:pPr algn="ctr"/>
            <a:r>
              <a:rPr lang="ja-JP" altLang="en-US" sz="2400" dirty="0">
                <a:solidFill>
                  <a:srgbClr val="000000"/>
                </a:solidFill>
                <a:latin typeface="ＭＳ Ｐゴシック"/>
                <a:cs typeface="ＭＳ Ｐゴシック"/>
              </a:rPr>
              <a:t>徳増裕宣、藤原崇志、正岡</a:t>
            </a:r>
            <a:r>
              <a:rPr lang="ja-JP" altLang="en-US" sz="2400" dirty="0" smtClean="0">
                <a:solidFill>
                  <a:srgbClr val="000000"/>
                </a:solidFill>
                <a:latin typeface="ＭＳ Ｐゴシック"/>
                <a:cs typeface="ＭＳ Ｐゴシック"/>
              </a:rPr>
              <a:t>直樹、村瀬正彦、和田雅樹</a:t>
            </a:r>
            <a:endParaRPr lang="en-US" altLang="ja-JP" sz="2400" dirty="0">
              <a:solidFill>
                <a:srgbClr val="000000"/>
              </a:solidFill>
              <a:latin typeface="ＭＳ Ｐゴシック"/>
              <a:cs typeface="ＭＳ Ｐゴシック"/>
            </a:endParaRPr>
          </a:p>
          <a:p>
            <a:pPr algn="ctr"/>
            <a:endParaRPr lang="en-US" altLang="ja-JP" sz="2400" dirty="0">
              <a:solidFill>
                <a:srgbClr val="000000"/>
              </a:solidFill>
              <a:latin typeface="ＭＳ Ｐゴシック"/>
              <a:cs typeface="ＭＳ Ｐゴシック"/>
            </a:endParaRPr>
          </a:p>
          <a:p>
            <a:pPr algn="ctr"/>
            <a:r>
              <a:rPr lang="ja-JP" altLang="en-US" sz="2400" dirty="0">
                <a:solidFill>
                  <a:srgbClr val="000000"/>
                </a:solidFill>
                <a:latin typeface="ＭＳ Ｐゴシック"/>
                <a:cs typeface="ＭＳ Ｐゴシック"/>
              </a:rPr>
              <a:t>新生児蘇生法</a:t>
            </a:r>
            <a:r>
              <a:rPr lang="ja-JP" altLang="en-US" sz="2400" dirty="0" smtClean="0">
                <a:solidFill>
                  <a:srgbClr val="000000"/>
                </a:solidFill>
                <a:latin typeface="ＭＳ Ｐゴシック"/>
                <a:cs typeface="ＭＳ Ｐゴシック"/>
              </a:rPr>
              <a:t>普及　事務局</a:t>
            </a:r>
            <a:endParaRPr lang="en-US" altLang="ja-JP" sz="2400" dirty="0">
              <a:solidFill>
                <a:srgbClr val="000000"/>
              </a:solidFill>
              <a:latin typeface="ＭＳ Ｐゴシック"/>
              <a:cs typeface="ＭＳ Ｐゴシック"/>
            </a:endParaRPr>
          </a:p>
          <a:p>
            <a:pPr algn="ctr"/>
            <a:r>
              <a:rPr lang="ja-JP" altLang="en-US" sz="2400" dirty="0">
                <a:solidFill>
                  <a:srgbClr val="000000"/>
                </a:solidFill>
                <a:latin typeface="ＭＳ Ｐゴシック"/>
                <a:cs typeface="ＭＳ Ｐゴシック"/>
              </a:rPr>
              <a:t>中川正弘、木谷</a:t>
            </a:r>
            <a:r>
              <a:rPr lang="ja-JP" altLang="en-US" sz="2400" dirty="0" smtClean="0">
                <a:solidFill>
                  <a:srgbClr val="000000"/>
                </a:solidFill>
                <a:latin typeface="ＭＳ Ｐゴシック"/>
                <a:cs typeface="ＭＳ Ｐゴシック"/>
              </a:rPr>
              <a:t>文治</a:t>
            </a:r>
            <a:endParaRPr lang="en-US" altLang="ja-JP" sz="2400" dirty="0">
              <a:solidFill>
                <a:srgbClr val="000000"/>
              </a:solidFill>
              <a:latin typeface="ＭＳ Ｐゴシック"/>
              <a:cs typeface="ＭＳ Ｐゴシック"/>
            </a:endParaRPr>
          </a:p>
        </p:txBody>
      </p:sp>
    </p:spTree>
    <p:extLst>
      <p:ext uri="{BB962C8B-B14F-4D97-AF65-F5344CB8AC3E}">
        <p14:creationId xmlns:p14="http://schemas.microsoft.com/office/powerpoint/2010/main" val="2200918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439350" y="25358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mtClean="0"/>
              <a:t>早産児の蘇生</a:t>
            </a:r>
            <a:endParaRPr lang="ja-JP" altLang="en-US" dirty="0"/>
          </a:p>
        </p:txBody>
      </p:sp>
      <p:grpSp>
        <p:nvGrpSpPr>
          <p:cNvPr id="7" name="図形グループ 6"/>
          <p:cNvGrpSpPr/>
          <p:nvPr/>
        </p:nvGrpSpPr>
        <p:grpSpPr>
          <a:xfrm>
            <a:off x="1331640" y="2132856"/>
            <a:ext cx="6314339" cy="3560478"/>
            <a:chOff x="952530" y="2200003"/>
            <a:chExt cx="4249954" cy="1918217"/>
          </a:xfrm>
        </p:grpSpPr>
        <p:sp>
          <p:nvSpPr>
            <p:cNvPr id="8" name="テキスト ボックス 7"/>
            <p:cNvSpPr txBox="1"/>
            <p:nvPr/>
          </p:nvSpPr>
          <p:spPr>
            <a:xfrm>
              <a:off x="1236010" y="2211343"/>
              <a:ext cx="3966474" cy="1906877"/>
            </a:xfrm>
            <a:prstGeom prst="rect">
              <a:avLst/>
            </a:prstGeom>
            <a:noFill/>
          </p:spPr>
          <p:txBody>
            <a:bodyPr wrap="none" rtlCol="0">
              <a:spAutoFit/>
            </a:bodyPr>
            <a:lstStyle/>
            <a:p>
              <a:r>
                <a:rPr kumimoji="1" lang="ja-JP" altLang="en-US" sz="3200" dirty="0" smtClean="0"/>
                <a:t>臍帯遅延結紮</a:t>
              </a:r>
              <a:endParaRPr kumimoji="1" lang="en-US" altLang="ja-JP" sz="3200" dirty="0" smtClean="0"/>
            </a:p>
            <a:p>
              <a:r>
                <a:rPr lang="ja-JP" altLang="en-US" sz="3200" dirty="0" smtClean="0"/>
                <a:t>臍帯ミルキング</a:t>
              </a:r>
              <a:endParaRPr kumimoji="1" lang="en-US" altLang="ja-JP" sz="3200" dirty="0" smtClean="0"/>
            </a:p>
            <a:p>
              <a:r>
                <a:rPr kumimoji="1" lang="ja-JP" altLang="en-US" sz="3200" dirty="0" smtClean="0"/>
                <a:t>体温管理</a:t>
              </a:r>
              <a:endParaRPr kumimoji="1" lang="en-US" altLang="ja-JP" sz="3200" dirty="0" smtClean="0"/>
            </a:p>
            <a:p>
              <a:r>
                <a:rPr kumimoji="1" lang="ja-JP" altLang="en-US" sz="3200" dirty="0" smtClean="0"/>
                <a:t>蘇生を受ける早産児の酸素濃度</a:t>
              </a:r>
              <a:endParaRPr kumimoji="1" lang="en-US" altLang="ja-JP" sz="3200" dirty="0" smtClean="0"/>
            </a:p>
            <a:p>
              <a:r>
                <a:rPr kumimoji="1" lang="ja-JP" altLang="en-US" sz="3200" dirty="0" smtClean="0"/>
                <a:t>分娩室での</a:t>
              </a:r>
              <a:r>
                <a:rPr kumimoji="1" lang="en-US" altLang="ja-JP" sz="3200" dirty="0" smtClean="0"/>
                <a:t>PEEP</a:t>
              </a:r>
              <a:r>
                <a:rPr kumimoji="1" lang="ja-JP" altLang="en-US" sz="3200" dirty="0" smtClean="0"/>
                <a:t>使用</a:t>
              </a:r>
              <a:endParaRPr kumimoji="1" lang="en-US" altLang="ja-JP" sz="3200" dirty="0" smtClean="0"/>
            </a:p>
            <a:p>
              <a:r>
                <a:rPr kumimoji="1" lang="ja-JP" altLang="en-US" sz="3200" dirty="0" smtClean="0"/>
                <a:t>出生時の呼吸障害に対する</a:t>
              </a:r>
              <a:r>
                <a:rPr kumimoji="1" lang="en-US" altLang="ja-JP" sz="3200" dirty="0" smtClean="0"/>
                <a:t>CPAP</a:t>
              </a:r>
            </a:p>
            <a:p>
              <a:endParaRPr kumimoji="1" lang="ja-JP" altLang="en-US" sz="3200" dirty="0"/>
            </a:p>
          </p:txBody>
        </p:sp>
        <p:sp>
          <p:nvSpPr>
            <p:cNvPr id="9" name="テキスト ボックス 8"/>
            <p:cNvSpPr txBox="1"/>
            <p:nvPr/>
          </p:nvSpPr>
          <p:spPr>
            <a:xfrm>
              <a:off x="952530" y="2200003"/>
              <a:ext cx="384177" cy="1906877"/>
            </a:xfrm>
            <a:prstGeom prst="rect">
              <a:avLst/>
            </a:prstGeom>
            <a:noFill/>
          </p:spPr>
          <p:txBody>
            <a:bodyPr wrap="none" rtlCol="0">
              <a:spAutoFit/>
            </a:bodyPr>
            <a:lstStyle/>
            <a:p>
              <a:r>
                <a:rPr lang="en-US" altLang="ja-JP" sz="3200" dirty="0" err="1" smtClean="0"/>
                <a:t>i</a:t>
              </a:r>
              <a:r>
                <a:rPr lang="en-US" altLang="ja-JP" sz="3200" dirty="0" smtClean="0"/>
                <a:t>.</a:t>
              </a:r>
            </a:p>
            <a:p>
              <a:r>
                <a:rPr lang="en-US" altLang="ja-JP" sz="3200" dirty="0" smtClean="0"/>
                <a:t>ii.</a:t>
              </a:r>
            </a:p>
            <a:p>
              <a:r>
                <a:rPr lang="en-US" altLang="ja-JP" sz="3200" dirty="0" smtClean="0"/>
                <a:t>iii.</a:t>
              </a:r>
            </a:p>
            <a:p>
              <a:r>
                <a:rPr lang="en-US" altLang="ja-JP" sz="3200" dirty="0" smtClean="0"/>
                <a:t>iv.</a:t>
              </a:r>
            </a:p>
            <a:p>
              <a:r>
                <a:rPr lang="en-US" altLang="ja-JP" sz="3200" dirty="0" smtClean="0"/>
                <a:t>v.</a:t>
              </a:r>
            </a:p>
            <a:p>
              <a:r>
                <a:rPr lang="en-US" altLang="ja-JP" sz="3200" dirty="0" smtClean="0"/>
                <a:t>vi</a:t>
              </a:r>
            </a:p>
            <a:p>
              <a:endParaRPr lang="en-US" altLang="ja-JP" sz="3200" dirty="0" smtClean="0"/>
            </a:p>
          </p:txBody>
        </p:sp>
      </p:grpSp>
      <p:cxnSp>
        <p:nvCxnSpPr>
          <p:cNvPr id="10" name="直線コネクタ 9"/>
          <p:cNvCxnSpPr/>
          <p:nvPr/>
        </p:nvCxnSpPr>
        <p:spPr>
          <a:xfrm>
            <a:off x="2123728" y="1196752"/>
            <a:ext cx="49685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2123728" y="476672"/>
            <a:ext cx="496855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221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467544" y="18864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4000" dirty="0" smtClean="0"/>
              <a:t>1. </a:t>
            </a:r>
            <a:r>
              <a:rPr lang="ja-JP" altLang="en-US" sz="4000" dirty="0" smtClean="0"/>
              <a:t>臍帯遅延結紮</a:t>
            </a:r>
            <a:endParaRPr lang="ja-JP" altLang="en-US" sz="4000" dirty="0"/>
          </a:p>
        </p:txBody>
      </p:sp>
      <p:sp>
        <p:nvSpPr>
          <p:cNvPr id="7" name="コンテンツ プレースホルダー 2"/>
          <p:cNvSpPr txBox="1">
            <a:spLocks/>
          </p:cNvSpPr>
          <p:nvPr/>
        </p:nvSpPr>
        <p:spPr bwMode="auto">
          <a:xfrm>
            <a:off x="317510" y="1719117"/>
            <a:ext cx="851606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endParaRPr lang="en-US" altLang="ja-JP" sz="2000" dirty="0" smtClean="0">
              <a:solidFill>
                <a:srgbClr val="000000"/>
              </a:solidFill>
            </a:endParaRPr>
          </a:p>
          <a:p>
            <a:pPr algn="l"/>
            <a:r>
              <a:rPr lang="ja-JP" altLang="en-US" sz="2800" dirty="0" smtClean="0">
                <a:solidFill>
                  <a:srgbClr val="000000"/>
                </a:solidFill>
              </a:rPr>
              <a:t>推奨と提案</a:t>
            </a:r>
            <a:endParaRPr lang="en-US" altLang="ja-JP" sz="2800" dirty="0" smtClean="0">
              <a:solidFill>
                <a:srgbClr val="000000"/>
              </a:solidFill>
            </a:endParaRPr>
          </a:p>
          <a:p>
            <a:pPr algn="l"/>
            <a:endParaRPr lang="en-US" altLang="ja-JP" sz="2800" dirty="0" smtClean="0">
              <a:solidFill>
                <a:srgbClr val="000000"/>
              </a:solidFill>
            </a:endParaRPr>
          </a:p>
          <a:p>
            <a:pPr algn="l"/>
            <a:r>
              <a:rPr lang="ja-JP" altLang="en-US" sz="2800" dirty="0" smtClean="0">
                <a:solidFill>
                  <a:srgbClr val="000000"/>
                </a:solidFill>
              </a:rPr>
              <a:t>　</a:t>
            </a:r>
            <a:r>
              <a:rPr lang="ja-JP" altLang="en-US" sz="2800" dirty="0" smtClean="0">
                <a:solidFill>
                  <a:srgbClr val="FF0000"/>
                </a:solidFill>
              </a:rPr>
              <a:t>直ちに蘇生を必要としない早産児</a:t>
            </a:r>
            <a:r>
              <a:rPr lang="ja-JP" altLang="en-US" sz="2800" dirty="0" smtClean="0">
                <a:solidFill>
                  <a:srgbClr val="000000"/>
                </a:solidFill>
              </a:rPr>
              <a:t>の出生時の臍帯遅延結紮を提案する。</a:t>
            </a:r>
            <a:endParaRPr lang="en-US" altLang="ja-JP" sz="2800" dirty="0" smtClean="0">
              <a:solidFill>
                <a:srgbClr val="000000"/>
              </a:solidFill>
            </a:endParaRPr>
          </a:p>
          <a:p>
            <a:pPr algn="l"/>
            <a:r>
              <a:rPr lang="ja-JP" altLang="en-US" sz="2800" dirty="0" smtClean="0">
                <a:solidFill>
                  <a:srgbClr val="000000"/>
                </a:solidFill>
              </a:rPr>
              <a:t>　蘇生を必要とするリスクの高い児の多くが研究から除外または取り下げられているため、出生後直ちに蘇生を必要とする早産児に対して臍帯結紮の取り扱いを推奨する充分なエビデンスは存在しない。</a:t>
            </a:r>
            <a:endParaRPr lang="en-US" altLang="ja-JP" sz="2800" dirty="0" smtClean="0">
              <a:solidFill>
                <a:srgbClr val="000000"/>
              </a:solidFill>
            </a:endParaRPr>
          </a:p>
        </p:txBody>
      </p:sp>
      <p:cxnSp>
        <p:nvCxnSpPr>
          <p:cNvPr id="8" name="直線コネクタ 7"/>
          <p:cNvCxnSpPr/>
          <p:nvPr/>
        </p:nvCxnSpPr>
        <p:spPr>
          <a:xfrm>
            <a:off x="317509" y="1628248"/>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17509" y="6135277"/>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1877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440267" y="13917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4000" dirty="0" smtClean="0"/>
              <a:t>2.</a:t>
            </a:r>
            <a:r>
              <a:rPr lang="ja-JP" altLang="en-US" sz="4000" dirty="0"/>
              <a:t>臍帯ミルキング</a:t>
            </a:r>
          </a:p>
        </p:txBody>
      </p:sp>
      <p:sp>
        <p:nvSpPr>
          <p:cNvPr id="7" name="コンテンツ プレースホルダー 2"/>
          <p:cNvSpPr txBox="1">
            <a:spLocks/>
          </p:cNvSpPr>
          <p:nvPr/>
        </p:nvSpPr>
        <p:spPr bwMode="auto">
          <a:xfrm>
            <a:off x="317510" y="1719117"/>
            <a:ext cx="851606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400" dirty="0">
                <a:solidFill>
                  <a:srgbClr val="000000"/>
                </a:solidFill>
              </a:rPr>
              <a:t>推奨と</a:t>
            </a:r>
            <a:r>
              <a:rPr lang="ja-JP" altLang="en-US" sz="2400" dirty="0" smtClean="0">
                <a:solidFill>
                  <a:srgbClr val="000000"/>
                </a:solidFill>
              </a:rPr>
              <a:t>提案</a:t>
            </a:r>
            <a:endParaRPr lang="en-US" altLang="ja-JP" sz="2400" dirty="0" smtClean="0">
              <a:solidFill>
                <a:srgbClr val="000000"/>
              </a:solidFill>
            </a:endParaRPr>
          </a:p>
          <a:p>
            <a:pPr algn="l"/>
            <a:endParaRPr lang="en-US" altLang="ja-JP" sz="2400" dirty="0">
              <a:solidFill>
                <a:srgbClr val="000000"/>
              </a:solidFill>
            </a:endParaRPr>
          </a:p>
          <a:p>
            <a:pPr algn="l"/>
            <a:r>
              <a:rPr lang="ja-JP" altLang="en-US" sz="2400" dirty="0">
                <a:solidFill>
                  <a:srgbClr val="000000"/>
                </a:solidFill>
              </a:rPr>
              <a:t>　</a:t>
            </a:r>
            <a:r>
              <a:rPr lang="en-US" altLang="ja-JP" sz="2400" dirty="0">
                <a:solidFill>
                  <a:srgbClr val="000000"/>
                </a:solidFill>
              </a:rPr>
              <a:t>28</a:t>
            </a:r>
            <a:r>
              <a:rPr lang="ja-JP" altLang="en-US" sz="2400" dirty="0">
                <a:solidFill>
                  <a:srgbClr val="000000"/>
                </a:solidFill>
              </a:rPr>
              <a:t>週以下の新生児に対し、人における有益性のエビデンスが不十分で有り、臍帯ミルキングを積極的にルーチンで使用する根拠は乏しい。</a:t>
            </a:r>
            <a:endParaRPr lang="en-US" altLang="ja-JP" sz="2400" dirty="0">
              <a:solidFill>
                <a:srgbClr val="000000"/>
              </a:solidFill>
            </a:endParaRPr>
          </a:p>
          <a:p>
            <a:pPr algn="l"/>
            <a:r>
              <a:rPr lang="ja-JP" altLang="en-US" sz="2400" dirty="0">
                <a:solidFill>
                  <a:srgbClr val="000000"/>
                </a:solidFill>
              </a:rPr>
              <a:t>　臍帯ミルキングは個々の状況、または研究といった環境で考慮され</a:t>
            </a:r>
            <a:r>
              <a:rPr lang="ja-JP" altLang="en-US" sz="2400" dirty="0" smtClean="0">
                <a:solidFill>
                  <a:srgbClr val="000000"/>
                </a:solidFill>
              </a:rPr>
              <a:t>、初期血圧、</a:t>
            </a:r>
            <a:r>
              <a:rPr lang="ja-JP" altLang="en-US" sz="2400" dirty="0">
                <a:solidFill>
                  <a:srgbClr val="000000"/>
                </a:solidFill>
              </a:rPr>
              <a:t>血液学的指標、頭蓋内出血を改善し得る。長期的転帰の改善や安全性に</a:t>
            </a:r>
            <a:r>
              <a:rPr lang="ja-JP" altLang="en-US" sz="2400" dirty="0" smtClean="0">
                <a:solidFill>
                  <a:srgbClr val="000000"/>
                </a:solidFill>
              </a:rPr>
              <a:t>関する根拠</a:t>
            </a:r>
            <a:r>
              <a:rPr lang="ja-JP" altLang="en-US" sz="2400" dirty="0">
                <a:solidFill>
                  <a:srgbClr val="000000"/>
                </a:solidFill>
              </a:rPr>
              <a:t>は認められない。</a:t>
            </a:r>
            <a:endParaRPr lang="en-US" altLang="ja-JP" sz="2400" dirty="0">
              <a:solidFill>
                <a:srgbClr val="000000"/>
              </a:solidFill>
            </a:endParaRPr>
          </a:p>
          <a:p>
            <a:pPr algn="l"/>
            <a:r>
              <a:rPr lang="ja-JP" altLang="en-US" sz="2400" dirty="0">
                <a:solidFill>
                  <a:srgbClr val="000000"/>
                </a:solidFill>
              </a:rPr>
              <a:t>　ただし、</a:t>
            </a:r>
            <a:r>
              <a:rPr lang="ja-JP" altLang="en-US" sz="2400" dirty="0">
                <a:solidFill>
                  <a:srgbClr val="FF0000"/>
                </a:solidFill>
              </a:rPr>
              <a:t>在胎</a:t>
            </a:r>
            <a:r>
              <a:rPr lang="en-US" altLang="ja-JP" sz="2400" dirty="0">
                <a:solidFill>
                  <a:srgbClr val="FF0000"/>
                </a:solidFill>
              </a:rPr>
              <a:t>28</a:t>
            </a:r>
            <a:r>
              <a:rPr lang="ja-JP" altLang="en-US" sz="2400" dirty="0">
                <a:solidFill>
                  <a:srgbClr val="FF0000"/>
                </a:solidFill>
              </a:rPr>
              <a:t>週以下での早産児で蘇生処置を必要とする場合、</a:t>
            </a:r>
            <a:r>
              <a:rPr lang="en-US" altLang="ja-JP" sz="2400" dirty="0">
                <a:solidFill>
                  <a:srgbClr val="FF0000"/>
                </a:solidFill>
              </a:rPr>
              <a:t>CoSTR2015</a:t>
            </a:r>
            <a:r>
              <a:rPr lang="ja-JP" altLang="en-US" sz="2400" dirty="0">
                <a:solidFill>
                  <a:srgbClr val="FF0000"/>
                </a:solidFill>
              </a:rPr>
              <a:t>で推奨する臍帯遅延結紮は実施困難であり、蘇生処置の妨げにならない臍帯ミルキングで代用するのは合理的である</a:t>
            </a:r>
            <a:r>
              <a:rPr lang="ja-JP" altLang="en-US" sz="2400" dirty="0">
                <a:solidFill>
                  <a:srgbClr val="000000"/>
                </a:solidFill>
              </a:rPr>
              <a:t>。</a:t>
            </a:r>
          </a:p>
        </p:txBody>
      </p:sp>
      <p:cxnSp>
        <p:nvCxnSpPr>
          <p:cNvPr id="8" name="直線コネクタ 7"/>
          <p:cNvCxnSpPr/>
          <p:nvPr/>
        </p:nvCxnSpPr>
        <p:spPr>
          <a:xfrm>
            <a:off x="317509" y="1628248"/>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297033" y="6453336"/>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822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467544" y="11663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4000" dirty="0" smtClean="0"/>
              <a:t>3.</a:t>
            </a:r>
            <a:r>
              <a:rPr lang="ja-JP" altLang="en-US" sz="4000" dirty="0"/>
              <a:t>体温管理</a:t>
            </a:r>
          </a:p>
        </p:txBody>
      </p:sp>
      <p:sp>
        <p:nvSpPr>
          <p:cNvPr id="7" name="コンテンツ プレースホルダー 2"/>
          <p:cNvSpPr txBox="1">
            <a:spLocks/>
          </p:cNvSpPr>
          <p:nvPr/>
        </p:nvSpPr>
        <p:spPr bwMode="auto">
          <a:xfrm>
            <a:off x="317510" y="1586205"/>
            <a:ext cx="851606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endParaRPr lang="en-US" altLang="ja-JP" sz="2000" dirty="0">
              <a:solidFill>
                <a:schemeClr val="tx1"/>
              </a:solidFill>
            </a:endParaRPr>
          </a:p>
          <a:p>
            <a:pPr algn="l"/>
            <a:r>
              <a:rPr lang="ja-JP" altLang="en-US" sz="2800" dirty="0" smtClean="0">
                <a:solidFill>
                  <a:schemeClr val="tx1"/>
                </a:solidFill>
              </a:rPr>
              <a:t>推奨</a:t>
            </a:r>
            <a:r>
              <a:rPr lang="ja-JP" altLang="en-US" sz="2800" dirty="0">
                <a:solidFill>
                  <a:schemeClr val="tx1"/>
                </a:solidFill>
              </a:rPr>
              <a:t>と</a:t>
            </a:r>
            <a:r>
              <a:rPr lang="ja-JP" altLang="en-US" sz="2800" dirty="0" smtClean="0">
                <a:solidFill>
                  <a:schemeClr val="tx1"/>
                </a:solidFill>
              </a:rPr>
              <a:t>提案</a:t>
            </a:r>
            <a:endParaRPr lang="en-US" altLang="ja-JP" sz="2800" dirty="0" smtClean="0">
              <a:solidFill>
                <a:schemeClr val="tx1"/>
              </a:solidFill>
            </a:endParaRPr>
          </a:p>
          <a:p>
            <a:pPr algn="l"/>
            <a:endParaRPr lang="en-US" altLang="ja-JP" sz="2000" dirty="0">
              <a:solidFill>
                <a:schemeClr val="tx1"/>
              </a:solidFill>
            </a:endParaRPr>
          </a:p>
          <a:p>
            <a:pPr algn="l"/>
            <a:r>
              <a:rPr lang="ja-JP" altLang="en-US" sz="2000" dirty="0">
                <a:solidFill>
                  <a:schemeClr val="tx1"/>
                </a:solidFill>
              </a:rPr>
              <a:t>　</a:t>
            </a:r>
            <a:r>
              <a:rPr lang="ja-JP" altLang="en-US" sz="2800" dirty="0">
                <a:solidFill>
                  <a:schemeClr val="tx1"/>
                </a:solidFill>
              </a:rPr>
              <a:t>病院分娩室での</a:t>
            </a:r>
            <a:r>
              <a:rPr lang="ja-JP" altLang="en-US" sz="2800" dirty="0" smtClean="0">
                <a:solidFill>
                  <a:schemeClr val="tx1"/>
                </a:solidFill>
              </a:rPr>
              <a:t>ラジアントウオーマで</a:t>
            </a:r>
            <a:r>
              <a:rPr lang="ja-JP" altLang="en-US" sz="2800" dirty="0">
                <a:solidFill>
                  <a:schemeClr val="tx1"/>
                </a:solidFill>
              </a:rPr>
              <a:t>処置を受ける</a:t>
            </a:r>
            <a:r>
              <a:rPr lang="en-US" altLang="ja-JP" sz="2800" dirty="0">
                <a:solidFill>
                  <a:srgbClr val="FF0000"/>
                </a:solidFill>
              </a:rPr>
              <a:t>32</a:t>
            </a:r>
            <a:r>
              <a:rPr lang="ja-JP" altLang="en-US" sz="2800" dirty="0">
                <a:solidFill>
                  <a:srgbClr val="FF0000"/>
                </a:solidFill>
              </a:rPr>
              <a:t>週未満の早産児</a:t>
            </a:r>
            <a:r>
              <a:rPr lang="ja-JP" altLang="en-US" sz="2800" dirty="0">
                <a:solidFill>
                  <a:schemeClr val="tx1"/>
                </a:solidFill>
              </a:rPr>
              <a:t>では</a:t>
            </a:r>
            <a:r>
              <a:rPr lang="en-US" altLang="ja-JP" sz="2800" dirty="0">
                <a:solidFill>
                  <a:schemeClr val="tx1"/>
                </a:solidFill>
              </a:rPr>
              <a:t>NICU</a:t>
            </a:r>
            <a:r>
              <a:rPr lang="ja-JP" altLang="en-US" sz="2800" dirty="0">
                <a:solidFill>
                  <a:schemeClr val="tx1"/>
                </a:solidFill>
              </a:rPr>
              <a:t>入院時の低体温</a:t>
            </a:r>
            <a:r>
              <a:rPr lang="en-US" altLang="ja-JP" sz="2800" dirty="0">
                <a:solidFill>
                  <a:schemeClr val="tx1"/>
                </a:solidFill>
              </a:rPr>
              <a:t>(&lt;36℃</a:t>
            </a:r>
            <a:r>
              <a:rPr lang="ja-JP" altLang="en-US" sz="2800" dirty="0" smtClean="0">
                <a:solidFill>
                  <a:schemeClr val="tx1"/>
                </a:solidFill>
              </a:rPr>
              <a:t>）を</a:t>
            </a:r>
            <a:r>
              <a:rPr lang="ja-JP" altLang="en-US" sz="2800" dirty="0">
                <a:solidFill>
                  <a:schemeClr val="tx1"/>
                </a:solidFill>
              </a:rPr>
              <a:t>防ぐためには</a:t>
            </a:r>
            <a:r>
              <a:rPr lang="en-US" altLang="ja-JP" sz="2800" dirty="0">
                <a:solidFill>
                  <a:srgbClr val="FF0000"/>
                </a:solidFill>
              </a:rPr>
              <a:t>23-25℃</a:t>
            </a:r>
            <a:r>
              <a:rPr lang="ja-JP" altLang="en-US" sz="2800" dirty="0">
                <a:solidFill>
                  <a:srgbClr val="FF0000"/>
                </a:solidFill>
              </a:rPr>
              <a:t>の環境温度、暖かいブランケット、皮膚乾燥せずに実施するプラスティックラッピング、キャップ、温熱マットレスなどを組み合わせる</a:t>
            </a:r>
            <a:r>
              <a:rPr lang="ja-JP" altLang="en-US" sz="2800" dirty="0">
                <a:solidFill>
                  <a:schemeClr val="tx1"/>
                </a:solidFill>
              </a:rPr>
              <a:t>ことを推奨する。起こりうるリスクとしての、</a:t>
            </a:r>
            <a:r>
              <a:rPr lang="ja-JP" altLang="en-US" sz="2800" dirty="0">
                <a:solidFill>
                  <a:srgbClr val="FF0000"/>
                </a:solidFill>
              </a:rPr>
              <a:t>高体温</a:t>
            </a:r>
            <a:r>
              <a:rPr lang="en-US" altLang="ja-JP" sz="2800" dirty="0">
                <a:solidFill>
                  <a:srgbClr val="FF0000"/>
                </a:solidFill>
              </a:rPr>
              <a:t>(&gt;38.0℃</a:t>
            </a:r>
            <a:r>
              <a:rPr lang="ja-JP" altLang="en-US" sz="2800" dirty="0">
                <a:solidFill>
                  <a:srgbClr val="FF0000"/>
                </a:solidFill>
              </a:rPr>
              <a:t>）を回避する</a:t>
            </a:r>
            <a:r>
              <a:rPr lang="ja-JP" altLang="en-US" sz="2800" dirty="0">
                <a:solidFill>
                  <a:schemeClr val="tx1"/>
                </a:solidFill>
              </a:rPr>
              <a:t>ことを提案する。</a:t>
            </a:r>
            <a:endParaRPr lang="en-US" altLang="ja-JP" sz="2800" dirty="0">
              <a:solidFill>
                <a:schemeClr val="tx1"/>
              </a:solidFill>
            </a:endParaRPr>
          </a:p>
          <a:p>
            <a:pPr algn="l"/>
            <a:endParaRPr lang="ja-JP" altLang="en-US" sz="2000" dirty="0">
              <a:solidFill>
                <a:srgbClr val="000000"/>
              </a:solidFill>
            </a:endParaRPr>
          </a:p>
        </p:txBody>
      </p:sp>
      <p:cxnSp>
        <p:nvCxnSpPr>
          <p:cNvPr id="8" name="直線コネクタ 7"/>
          <p:cNvCxnSpPr/>
          <p:nvPr/>
        </p:nvCxnSpPr>
        <p:spPr>
          <a:xfrm>
            <a:off x="317509" y="1495336"/>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17509" y="6430637"/>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0151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755576" y="116632"/>
            <a:ext cx="76221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4000" dirty="0" smtClean="0"/>
              <a:t>4.</a:t>
            </a:r>
            <a:r>
              <a:rPr lang="ja-JP" altLang="en-US" sz="4000" dirty="0"/>
              <a:t>蘇生を受ける早産児の酸素濃度</a:t>
            </a:r>
          </a:p>
        </p:txBody>
      </p:sp>
      <p:sp>
        <p:nvSpPr>
          <p:cNvPr id="7" name="コンテンツ プレースホルダー 2"/>
          <p:cNvSpPr txBox="1">
            <a:spLocks/>
          </p:cNvSpPr>
          <p:nvPr/>
        </p:nvSpPr>
        <p:spPr bwMode="auto">
          <a:xfrm>
            <a:off x="317510" y="1586205"/>
            <a:ext cx="851606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endParaRPr lang="en-US" altLang="ja-JP" sz="2400" dirty="0">
              <a:solidFill>
                <a:schemeClr val="tx1"/>
              </a:solidFill>
            </a:endParaRPr>
          </a:p>
          <a:p>
            <a:pPr algn="l"/>
            <a:r>
              <a:rPr lang="ja-JP" altLang="en-US" sz="2800" dirty="0" smtClean="0">
                <a:solidFill>
                  <a:schemeClr val="tx1"/>
                </a:solidFill>
              </a:rPr>
              <a:t>推奨</a:t>
            </a:r>
            <a:r>
              <a:rPr lang="ja-JP" altLang="en-US" sz="2800" dirty="0">
                <a:solidFill>
                  <a:schemeClr val="tx1"/>
                </a:solidFill>
              </a:rPr>
              <a:t>と</a:t>
            </a:r>
            <a:r>
              <a:rPr lang="ja-JP" altLang="en-US" sz="2800" dirty="0" smtClean="0">
                <a:solidFill>
                  <a:schemeClr val="tx1"/>
                </a:solidFill>
              </a:rPr>
              <a:t>提案</a:t>
            </a:r>
            <a:endParaRPr lang="en-US" altLang="ja-JP" sz="2800" dirty="0" smtClean="0">
              <a:solidFill>
                <a:schemeClr val="tx1"/>
              </a:solidFill>
            </a:endParaRPr>
          </a:p>
          <a:p>
            <a:pPr algn="l"/>
            <a:endParaRPr lang="en-US" altLang="ja-JP" sz="2800" dirty="0">
              <a:solidFill>
                <a:schemeClr val="tx1"/>
              </a:solidFill>
            </a:endParaRPr>
          </a:p>
          <a:p>
            <a:pPr algn="l"/>
            <a:r>
              <a:rPr lang="ja-JP" altLang="en-US" sz="2800" dirty="0">
                <a:solidFill>
                  <a:schemeClr val="tx1"/>
                </a:solidFill>
              </a:rPr>
              <a:t>　</a:t>
            </a:r>
            <a:r>
              <a:rPr lang="en-US" altLang="ja-JP" sz="2800" dirty="0">
                <a:solidFill>
                  <a:schemeClr val="tx1"/>
                </a:solidFill>
              </a:rPr>
              <a:t>35</a:t>
            </a:r>
            <a:r>
              <a:rPr lang="ja-JP" altLang="en-US" sz="2800" dirty="0">
                <a:solidFill>
                  <a:schemeClr val="tx1"/>
                </a:solidFill>
              </a:rPr>
              <a:t>週未満の早産児の蘇生開始時には、高い酸素濃度</a:t>
            </a:r>
            <a:r>
              <a:rPr lang="en-US" altLang="ja-JP" sz="2800" dirty="0">
                <a:solidFill>
                  <a:schemeClr val="tx1"/>
                </a:solidFill>
              </a:rPr>
              <a:t>(65-100 % </a:t>
            </a:r>
            <a:r>
              <a:rPr lang="en-US" altLang="ja-JP" sz="2800" dirty="0" smtClean="0">
                <a:solidFill>
                  <a:schemeClr val="tx1"/>
                </a:solidFill>
              </a:rPr>
              <a:t>)</a:t>
            </a:r>
            <a:r>
              <a:rPr lang="ja-JP" altLang="en-US" sz="2800" dirty="0">
                <a:solidFill>
                  <a:schemeClr val="tx1"/>
                </a:solidFill>
              </a:rPr>
              <a:t>の補充を用いないことを推奨する。</a:t>
            </a:r>
            <a:endParaRPr lang="en-US" altLang="ja-JP" sz="2800" dirty="0">
              <a:solidFill>
                <a:schemeClr val="tx1"/>
              </a:solidFill>
            </a:endParaRPr>
          </a:p>
          <a:p>
            <a:pPr algn="l"/>
            <a:r>
              <a:rPr lang="ja-JP" altLang="en-US" sz="2800" dirty="0">
                <a:solidFill>
                  <a:schemeClr val="tx1"/>
                </a:solidFill>
              </a:rPr>
              <a:t>　</a:t>
            </a:r>
            <a:r>
              <a:rPr lang="ja-JP" altLang="en-US" sz="2800" dirty="0">
                <a:solidFill>
                  <a:srgbClr val="FF0000"/>
                </a:solidFill>
              </a:rPr>
              <a:t>低濃度酸素</a:t>
            </a:r>
            <a:r>
              <a:rPr lang="en-US" altLang="ja-JP" sz="2800" dirty="0">
                <a:solidFill>
                  <a:srgbClr val="FF0000"/>
                </a:solidFill>
              </a:rPr>
              <a:t>(21-30%)</a:t>
            </a:r>
            <a:r>
              <a:rPr lang="ja-JP" altLang="en-US" sz="2800" dirty="0">
                <a:solidFill>
                  <a:schemeClr val="tx1"/>
                </a:solidFill>
              </a:rPr>
              <a:t>を用いた蘇生を開始すること推奨する。</a:t>
            </a:r>
            <a:endParaRPr lang="en-US" altLang="ja-JP" sz="2800" dirty="0">
              <a:solidFill>
                <a:schemeClr val="tx1"/>
              </a:solidFill>
            </a:endParaRPr>
          </a:p>
          <a:p>
            <a:pPr algn="l"/>
            <a:endParaRPr lang="ja-JP" altLang="en-US" sz="2800" dirty="0">
              <a:solidFill>
                <a:schemeClr val="tx1"/>
              </a:solidFill>
            </a:endParaRPr>
          </a:p>
        </p:txBody>
      </p:sp>
      <p:cxnSp>
        <p:nvCxnSpPr>
          <p:cNvPr id="8" name="直線コネクタ 7"/>
          <p:cNvCxnSpPr/>
          <p:nvPr/>
        </p:nvCxnSpPr>
        <p:spPr>
          <a:xfrm>
            <a:off x="317509" y="1495336"/>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17509" y="6430637"/>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81919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755576" y="139174"/>
            <a:ext cx="76221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4000" dirty="0"/>
              <a:t>5</a:t>
            </a:r>
            <a:r>
              <a:rPr lang="en-US" altLang="ja-JP" sz="4000" dirty="0" smtClean="0"/>
              <a:t>.</a:t>
            </a:r>
            <a:r>
              <a:rPr lang="ja-JP" altLang="en-US" sz="4000" dirty="0"/>
              <a:t>分娩室での</a:t>
            </a:r>
            <a:r>
              <a:rPr lang="en-US" altLang="ja-JP" sz="4000" dirty="0" smtClean="0"/>
              <a:t>PEEP</a:t>
            </a:r>
            <a:r>
              <a:rPr lang="ja-JP" altLang="en-US" sz="4000" dirty="0" smtClean="0"/>
              <a:t>使用</a:t>
            </a:r>
            <a:endParaRPr lang="ja-JP" altLang="en-US" sz="4000" dirty="0"/>
          </a:p>
        </p:txBody>
      </p:sp>
      <p:sp>
        <p:nvSpPr>
          <p:cNvPr id="7" name="コンテンツ プレースホルダー 2"/>
          <p:cNvSpPr txBox="1">
            <a:spLocks/>
          </p:cNvSpPr>
          <p:nvPr/>
        </p:nvSpPr>
        <p:spPr bwMode="auto">
          <a:xfrm>
            <a:off x="285720" y="1527133"/>
            <a:ext cx="8675136" cy="495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endParaRPr lang="en-US" altLang="ja-JP" sz="2200" dirty="0">
              <a:solidFill>
                <a:schemeClr val="tx1"/>
              </a:solidFill>
            </a:endParaRPr>
          </a:p>
          <a:p>
            <a:pPr algn="l"/>
            <a:r>
              <a:rPr lang="ja-JP" altLang="en-US" dirty="0" smtClean="0">
                <a:solidFill>
                  <a:schemeClr val="tx1"/>
                </a:solidFill>
              </a:rPr>
              <a:t>推奨</a:t>
            </a:r>
            <a:r>
              <a:rPr lang="ja-JP" altLang="en-US" dirty="0">
                <a:solidFill>
                  <a:schemeClr val="tx1"/>
                </a:solidFill>
              </a:rPr>
              <a:t>と提案</a:t>
            </a:r>
            <a:endParaRPr lang="en-US" altLang="ja-JP" dirty="0">
              <a:solidFill>
                <a:schemeClr val="tx1"/>
              </a:solidFill>
            </a:endParaRPr>
          </a:p>
          <a:p>
            <a:pPr algn="l"/>
            <a:endParaRPr lang="en-US" altLang="ja-JP" dirty="0" smtClean="0">
              <a:solidFill>
                <a:schemeClr val="tx1"/>
              </a:solidFill>
            </a:endParaRPr>
          </a:p>
          <a:p>
            <a:pPr algn="l"/>
            <a:r>
              <a:rPr lang="ja-JP" altLang="en-US" dirty="0">
                <a:solidFill>
                  <a:schemeClr val="tx1"/>
                </a:solidFill>
              </a:rPr>
              <a:t>　分娩室での蘇生の間、</a:t>
            </a:r>
            <a:r>
              <a:rPr lang="ja-JP" altLang="en-US" dirty="0">
                <a:solidFill>
                  <a:srgbClr val="FF0000"/>
                </a:solidFill>
              </a:rPr>
              <a:t>早産児に</a:t>
            </a:r>
            <a:r>
              <a:rPr lang="ja-JP" altLang="en-US" dirty="0" smtClean="0">
                <a:solidFill>
                  <a:srgbClr val="FF0000"/>
                </a:solidFill>
              </a:rPr>
              <a:t>対し</a:t>
            </a:r>
            <a:r>
              <a:rPr lang="ja-JP" altLang="en-US" dirty="0" smtClean="0">
                <a:solidFill>
                  <a:schemeClr val="tx1"/>
                </a:solidFill>
              </a:rPr>
              <a:t>終末</a:t>
            </a:r>
            <a:r>
              <a:rPr lang="ja-JP" altLang="en-US" dirty="0">
                <a:solidFill>
                  <a:schemeClr val="tx1"/>
                </a:solidFill>
              </a:rPr>
              <a:t>呼気陽圧換気（</a:t>
            </a:r>
            <a:r>
              <a:rPr lang="en-US" altLang="ja-JP" dirty="0">
                <a:solidFill>
                  <a:schemeClr val="tx1"/>
                </a:solidFill>
              </a:rPr>
              <a:t>PEEP)</a:t>
            </a:r>
            <a:r>
              <a:rPr lang="ja-JP" altLang="en-US" dirty="0">
                <a:solidFill>
                  <a:schemeClr val="tx1"/>
                </a:solidFill>
              </a:rPr>
              <a:t>を使用することを提案する。正期産時に関してはデータが不十分で推奨には至らない。</a:t>
            </a:r>
            <a:endParaRPr lang="en-US" altLang="ja-JP" dirty="0">
              <a:solidFill>
                <a:schemeClr val="tx1"/>
              </a:solidFill>
            </a:endParaRPr>
          </a:p>
        </p:txBody>
      </p:sp>
      <p:cxnSp>
        <p:nvCxnSpPr>
          <p:cNvPr id="8" name="直線コネクタ 7"/>
          <p:cNvCxnSpPr/>
          <p:nvPr/>
        </p:nvCxnSpPr>
        <p:spPr>
          <a:xfrm>
            <a:off x="285719" y="1495336"/>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285719" y="6430637"/>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4169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323528" y="260648"/>
            <a:ext cx="837768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en-US" altLang="ja-JP" sz="4000" dirty="0" smtClean="0"/>
              <a:t>6.</a:t>
            </a:r>
            <a:r>
              <a:rPr lang="ja-JP" altLang="en-US" sz="4000" dirty="0"/>
              <a:t>出生時の呼吸障害に</a:t>
            </a:r>
            <a:r>
              <a:rPr lang="ja-JP" altLang="en-US" sz="4000" dirty="0" smtClean="0"/>
              <a:t>対する</a:t>
            </a:r>
            <a:r>
              <a:rPr lang="en-US" altLang="ja-JP" sz="4000" dirty="0" smtClean="0"/>
              <a:t>CPAP</a:t>
            </a:r>
          </a:p>
        </p:txBody>
      </p:sp>
      <p:sp>
        <p:nvSpPr>
          <p:cNvPr id="7" name="コンテンツ プレースホルダー 2"/>
          <p:cNvSpPr txBox="1">
            <a:spLocks/>
          </p:cNvSpPr>
          <p:nvPr/>
        </p:nvSpPr>
        <p:spPr bwMode="auto">
          <a:xfrm>
            <a:off x="317510" y="1497597"/>
            <a:ext cx="8675136" cy="495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endParaRPr lang="en-US" altLang="ja-JP" sz="2400" dirty="0">
              <a:solidFill>
                <a:schemeClr val="tx1"/>
              </a:solidFill>
            </a:endParaRPr>
          </a:p>
          <a:p>
            <a:pPr algn="l"/>
            <a:r>
              <a:rPr lang="ja-JP" altLang="en-US" dirty="0" smtClean="0">
                <a:solidFill>
                  <a:schemeClr val="tx1"/>
                </a:solidFill>
              </a:rPr>
              <a:t>推奨</a:t>
            </a:r>
            <a:r>
              <a:rPr lang="ja-JP" altLang="en-US" dirty="0">
                <a:solidFill>
                  <a:schemeClr val="tx1"/>
                </a:solidFill>
              </a:rPr>
              <a:t>と</a:t>
            </a:r>
            <a:r>
              <a:rPr lang="ja-JP" altLang="en-US" dirty="0" smtClean="0">
                <a:solidFill>
                  <a:schemeClr val="tx1"/>
                </a:solidFill>
              </a:rPr>
              <a:t>提案</a:t>
            </a:r>
            <a:endParaRPr lang="en-US" altLang="ja-JP" dirty="0" smtClean="0">
              <a:solidFill>
                <a:schemeClr val="tx1"/>
              </a:solidFill>
            </a:endParaRPr>
          </a:p>
          <a:p>
            <a:pPr algn="l"/>
            <a:endParaRPr lang="en-US" altLang="ja-JP" dirty="0">
              <a:solidFill>
                <a:schemeClr val="tx1"/>
              </a:solidFill>
            </a:endParaRPr>
          </a:p>
          <a:p>
            <a:pPr algn="l"/>
            <a:r>
              <a:rPr lang="ja-JP" altLang="en-US" dirty="0">
                <a:solidFill>
                  <a:schemeClr val="tx1"/>
                </a:solidFill>
              </a:rPr>
              <a:t>　分娩室で呼吸サポートを必要とする程度の呼吸障害がある、</a:t>
            </a:r>
            <a:r>
              <a:rPr lang="ja-JP" altLang="en-US" dirty="0">
                <a:solidFill>
                  <a:srgbClr val="FF0000"/>
                </a:solidFill>
              </a:rPr>
              <a:t>自発呼吸のある早産児に対して</a:t>
            </a:r>
            <a:r>
              <a:rPr lang="ja-JP" altLang="en-US" dirty="0">
                <a:solidFill>
                  <a:schemeClr val="tx1"/>
                </a:solidFill>
              </a:rPr>
              <a:t>、挿管、</a:t>
            </a:r>
            <a:r>
              <a:rPr lang="en-US" altLang="ja-JP" dirty="0">
                <a:solidFill>
                  <a:schemeClr val="tx1"/>
                </a:solidFill>
              </a:rPr>
              <a:t>IPPV</a:t>
            </a:r>
            <a:r>
              <a:rPr lang="ja-JP" altLang="en-US" dirty="0">
                <a:solidFill>
                  <a:schemeClr val="tx1"/>
                </a:solidFill>
              </a:rPr>
              <a:t>を行うよりも、</a:t>
            </a:r>
            <a:r>
              <a:rPr lang="ja-JP" altLang="en-US" dirty="0">
                <a:solidFill>
                  <a:srgbClr val="FF0000"/>
                </a:solidFill>
              </a:rPr>
              <a:t>まず</a:t>
            </a:r>
            <a:r>
              <a:rPr lang="en-US" altLang="ja-JP" dirty="0">
                <a:solidFill>
                  <a:srgbClr val="FF0000"/>
                </a:solidFill>
              </a:rPr>
              <a:t>CPAP</a:t>
            </a:r>
            <a:r>
              <a:rPr lang="ja-JP" altLang="en-US" dirty="0">
                <a:solidFill>
                  <a:srgbClr val="FF0000"/>
                </a:solidFill>
              </a:rPr>
              <a:t>を使用</a:t>
            </a:r>
            <a:r>
              <a:rPr lang="ja-JP" altLang="en-US" dirty="0">
                <a:solidFill>
                  <a:schemeClr val="tx1"/>
                </a:solidFill>
              </a:rPr>
              <a:t>すること推奨する。</a:t>
            </a:r>
            <a:endParaRPr lang="en-US" altLang="ja-JP" dirty="0">
              <a:solidFill>
                <a:schemeClr val="tx1"/>
              </a:solidFill>
            </a:endParaRPr>
          </a:p>
        </p:txBody>
      </p:sp>
      <p:cxnSp>
        <p:nvCxnSpPr>
          <p:cNvPr id="8" name="直線コネクタ 7"/>
          <p:cNvCxnSpPr/>
          <p:nvPr/>
        </p:nvCxnSpPr>
        <p:spPr>
          <a:xfrm>
            <a:off x="317509" y="1495336"/>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17509" y="6489709"/>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33741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766315" y="116632"/>
            <a:ext cx="76221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4000" dirty="0"/>
              <a:t>早産児の蘇生の要点</a:t>
            </a:r>
          </a:p>
        </p:txBody>
      </p:sp>
      <p:sp>
        <p:nvSpPr>
          <p:cNvPr id="7" name="コンテンツ プレースホルダー 2"/>
          <p:cNvSpPr txBox="1">
            <a:spLocks/>
          </p:cNvSpPr>
          <p:nvPr/>
        </p:nvSpPr>
        <p:spPr bwMode="auto">
          <a:xfrm>
            <a:off x="322263" y="1765059"/>
            <a:ext cx="8675136" cy="426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2800" dirty="0">
                <a:solidFill>
                  <a:schemeClr val="tx1"/>
                </a:solidFill>
              </a:rPr>
              <a:t>低体温を防ぐ環境の整備</a:t>
            </a:r>
            <a:endParaRPr lang="en-US" altLang="ja-JP" sz="2800" dirty="0">
              <a:solidFill>
                <a:schemeClr val="tx1"/>
              </a:solidFill>
            </a:endParaRPr>
          </a:p>
          <a:p>
            <a:pPr algn="l"/>
            <a:endParaRPr lang="en-US" altLang="ja-JP" sz="2800" dirty="0">
              <a:solidFill>
                <a:schemeClr val="tx1"/>
              </a:solidFill>
            </a:endParaRPr>
          </a:p>
          <a:p>
            <a:pPr algn="l"/>
            <a:r>
              <a:rPr lang="ja-JP" altLang="en-US" sz="2800" dirty="0">
                <a:solidFill>
                  <a:schemeClr val="tx1"/>
                </a:solidFill>
              </a:rPr>
              <a:t>臍帯の遅延結紮</a:t>
            </a:r>
            <a:r>
              <a:rPr lang="en-US" altLang="ja-JP" sz="2800" dirty="0">
                <a:solidFill>
                  <a:schemeClr val="tx1"/>
                </a:solidFill>
              </a:rPr>
              <a:t>(&gt;30</a:t>
            </a:r>
            <a:r>
              <a:rPr lang="ja-JP" altLang="en-US" sz="2800" dirty="0">
                <a:solidFill>
                  <a:schemeClr val="tx1"/>
                </a:solidFill>
              </a:rPr>
              <a:t>秒）または臍帯ミルキング</a:t>
            </a:r>
            <a:endParaRPr lang="en-US" altLang="ja-JP" sz="2800" dirty="0">
              <a:solidFill>
                <a:schemeClr val="tx1"/>
              </a:solidFill>
            </a:endParaRPr>
          </a:p>
          <a:p>
            <a:pPr algn="l"/>
            <a:endParaRPr lang="en-US" altLang="ja-JP" sz="2800" dirty="0">
              <a:solidFill>
                <a:schemeClr val="tx1"/>
              </a:solidFill>
            </a:endParaRPr>
          </a:p>
          <a:p>
            <a:pPr algn="l"/>
            <a:r>
              <a:rPr lang="ja-JP" altLang="en-US" sz="2800" dirty="0">
                <a:solidFill>
                  <a:schemeClr val="tx1"/>
                </a:solidFill>
              </a:rPr>
              <a:t>自発呼吸のある児では人工換気や挿管を行う前に</a:t>
            </a:r>
            <a:r>
              <a:rPr lang="en-US" altLang="ja-JP" sz="2800" dirty="0">
                <a:solidFill>
                  <a:schemeClr val="tx1"/>
                </a:solidFill>
              </a:rPr>
              <a:t>CPAP</a:t>
            </a:r>
            <a:r>
              <a:rPr lang="ja-JP" altLang="en-US" sz="2800" dirty="0">
                <a:solidFill>
                  <a:schemeClr val="tx1"/>
                </a:solidFill>
              </a:rPr>
              <a:t>を施行する。</a:t>
            </a:r>
            <a:endParaRPr lang="en-US" altLang="ja-JP" sz="2800" dirty="0">
              <a:solidFill>
                <a:schemeClr val="tx1"/>
              </a:solidFill>
            </a:endParaRPr>
          </a:p>
          <a:p>
            <a:pPr algn="l"/>
            <a:endParaRPr lang="en-US" altLang="ja-JP" sz="2800" dirty="0">
              <a:solidFill>
                <a:schemeClr val="tx1"/>
              </a:solidFill>
            </a:endParaRPr>
          </a:p>
          <a:p>
            <a:pPr algn="l"/>
            <a:r>
              <a:rPr lang="en-US" altLang="ja-JP" sz="2800" dirty="0">
                <a:solidFill>
                  <a:schemeClr val="tx1"/>
                </a:solidFill>
              </a:rPr>
              <a:t>IPPV</a:t>
            </a:r>
            <a:r>
              <a:rPr lang="ja-JP" altLang="en-US" sz="2800" dirty="0">
                <a:solidFill>
                  <a:schemeClr val="tx1"/>
                </a:solidFill>
              </a:rPr>
              <a:t>が必要なときには</a:t>
            </a:r>
            <a:r>
              <a:rPr lang="en-US" altLang="ja-JP" sz="2800" dirty="0">
                <a:solidFill>
                  <a:schemeClr val="tx1"/>
                </a:solidFill>
              </a:rPr>
              <a:t>PEEP</a:t>
            </a:r>
            <a:r>
              <a:rPr lang="ja-JP" altLang="en-US" sz="2800" dirty="0">
                <a:solidFill>
                  <a:schemeClr val="tx1"/>
                </a:solidFill>
              </a:rPr>
              <a:t>をかける。</a:t>
            </a:r>
            <a:endParaRPr lang="en-US" altLang="ja-JP" sz="2800" dirty="0">
              <a:solidFill>
                <a:schemeClr val="tx1"/>
              </a:solidFill>
            </a:endParaRPr>
          </a:p>
        </p:txBody>
      </p:sp>
      <p:cxnSp>
        <p:nvCxnSpPr>
          <p:cNvPr id="8" name="直線コネクタ 7"/>
          <p:cNvCxnSpPr/>
          <p:nvPr/>
        </p:nvCxnSpPr>
        <p:spPr>
          <a:xfrm>
            <a:off x="317509" y="1643016"/>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17509" y="6105732"/>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3388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755576" y="0"/>
            <a:ext cx="76221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4000" dirty="0"/>
              <a:t>その他の推奨</a:t>
            </a:r>
          </a:p>
        </p:txBody>
      </p:sp>
      <p:pic>
        <p:nvPicPr>
          <p:cNvPr id="7" name="図 6" descr="guedelairway_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966" y="2353733"/>
            <a:ext cx="3373967" cy="3328981"/>
          </a:xfrm>
          <a:prstGeom prst="rect">
            <a:avLst/>
          </a:prstGeom>
        </p:spPr>
      </p:pic>
      <p:sp>
        <p:nvSpPr>
          <p:cNvPr id="8" name="テキスト ボックス 7"/>
          <p:cNvSpPr txBox="1"/>
          <p:nvPr/>
        </p:nvSpPr>
        <p:spPr>
          <a:xfrm>
            <a:off x="457200" y="1574800"/>
            <a:ext cx="6420347" cy="584775"/>
          </a:xfrm>
          <a:prstGeom prst="rect">
            <a:avLst/>
          </a:prstGeom>
          <a:noFill/>
        </p:spPr>
        <p:txBody>
          <a:bodyPr wrap="none" rtlCol="0">
            <a:spAutoFit/>
          </a:bodyPr>
          <a:lstStyle/>
          <a:p>
            <a:r>
              <a:rPr kumimoji="1" lang="ja-JP" altLang="en-US" sz="3200" dirty="0" smtClean="0"/>
              <a:t>ラリンゲアルマスクエアウエイ（</a:t>
            </a:r>
            <a:r>
              <a:rPr kumimoji="1" lang="en-US" altLang="ja-JP" sz="3200" dirty="0" smtClean="0"/>
              <a:t>LAM</a:t>
            </a:r>
            <a:r>
              <a:rPr kumimoji="1" lang="ja-JP" altLang="en-US" sz="3200" dirty="0" smtClean="0"/>
              <a:t>）</a:t>
            </a:r>
            <a:endParaRPr kumimoji="1" lang="ja-JP" altLang="en-US" sz="3200" dirty="0"/>
          </a:p>
        </p:txBody>
      </p:sp>
      <p:sp>
        <p:nvSpPr>
          <p:cNvPr id="9" name="テキスト ボックス 8"/>
          <p:cNvSpPr txBox="1"/>
          <p:nvPr/>
        </p:nvSpPr>
        <p:spPr>
          <a:xfrm>
            <a:off x="4080933" y="2229304"/>
            <a:ext cx="1895872" cy="523220"/>
          </a:xfrm>
          <a:prstGeom prst="rect">
            <a:avLst/>
          </a:prstGeom>
          <a:noFill/>
        </p:spPr>
        <p:txBody>
          <a:bodyPr wrap="none" rtlCol="0">
            <a:spAutoFit/>
          </a:bodyPr>
          <a:lstStyle/>
          <a:p>
            <a:r>
              <a:rPr kumimoji="1" lang="ja-JP" altLang="en-US" sz="2800" dirty="0" smtClean="0"/>
              <a:t>推奨と提案</a:t>
            </a:r>
            <a:endParaRPr kumimoji="1" lang="ja-JP" altLang="en-US" sz="2800" dirty="0"/>
          </a:p>
        </p:txBody>
      </p:sp>
      <p:sp>
        <p:nvSpPr>
          <p:cNvPr id="10" name="テキスト ボックス 9"/>
          <p:cNvSpPr txBox="1"/>
          <p:nvPr/>
        </p:nvSpPr>
        <p:spPr>
          <a:xfrm>
            <a:off x="3759200" y="3115733"/>
            <a:ext cx="5384800" cy="3046988"/>
          </a:xfrm>
          <a:prstGeom prst="rect">
            <a:avLst/>
          </a:prstGeom>
          <a:noFill/>
        </p:spPr>
        <p:txBody>
          <a:bodyPr wrap="square" rtlCol="0">
            <a:spAutoFit/>
          </a:bodyPr>
          <a:lstStyle/>
          <a:p>
            <a:r>
              <a:rPr kumimoji="1" lang="en-US" altLang="ja-JP" sz="2400" dirty="0" smtClean="0">
                <a:solidFill>
                  <a:srgbClr val="FF0000"/>
                </a:solidFill>
              </a:rPr>
              <a:t>34</a:t>
            </a:r>
            <a:r>
              <a:rPr kumimoji="1" lang="ja-JP" altLang="en-US" sz="2400" dirty="0" smtClean="0">
                <a:solidFill>
                  <a:srgbClr val="FF0000"/>
                </a:solidFill>
              </a:rPr>
              <a:t>週を超える早産児や正期産児</a:t>
            </a:r>
            <a:r>
              <a:rPr kumimoji="1" lang="ja-JP" altLang="en-US" sz="2400" dirty="0" smtClean="0"/>
              <a:t>の蘇生において、フェイスマスクでの換気がうまくいかなければ、</a:t>
            </a:r>
            <a:r>
              <a:rPr kumimoji="1" lang="en-US" altLang="ja-JP" sz="2400" dirty="0" smtClean="0"/>
              <a:t>LMA </a:t>
            </a:r>
            <a:r>
              <a:rPr kumimoji="1" lang="ja-JP" altLang="en-US" sz="2400" dirty="0" smtClean="0"/>
              <a:t>を気管挿管に代わる手段として提案する。</a:t>
            </a:r>
            <a:endParaRPr kumimoji="1" lang="en-US" altLang="ja-JP" sz="2400" dirty="0" smtClean="0"/>
          </a:p>
          <a:p>
            <a:r>
              <a:rPr kumimoji="1" lang="ja-JP" altLang="en-US" sz="2400" dirty="0" smtClean="0"/>
              <a:t>　</a:t>
            </a:r>
            <a:r>
              <a:rPr lang="en-US" altLang="ja-JP" sz="2400" dirty="0"/>
              <a:t>34</a:t>
            </a:r>
            <a:r>
              <a:rPr lang="ja-JP" altLang="en-US" sz="2400" dirty="0"/>
              <a:t>週を超える早産児や正期産児の</a:t>
            </a:r>
            <a:r>
              <a:rPr lang="ja-JP" altLang="en-US" sz="2400" dirty="0" smtClean="0"/>
              <a:t>蘇生において、陽圧換気がうまくいかず、気管挿管が出来ない状況であれば</a:t>
            </a:r>
            <a:r>
              <a:rPr lang="en-US" altLang="ja-JP" sz="2400" dirty="0" smtClean="0"/>
              <a:t>, LAM</a:t>
            </a:r>
            <a:r>
              <a:rPr lang="ja-JP" altLang="en-US" sz="2400" dirty="0" smtClean="0"/>
              <a:t>を推奨する。</a:t>
            </a:r>
            <a:endParaRPr kumimoji="1" lang="ja-JP" altLang="en-US" sz="2400" dirty="0"/>
          </a:p>
        </p:txBody>
      </p:sp>
    </p:spTree>
    <p:extLst>
      <p:ext uri="{BB962C8B-B14F-4D97-AF65-F5344CB8AC3E}">
        <p14:creationId xmlns:p14="http://schemas.microsoft.com/office/powerpoint/2010/main" val="722402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txBox="1">
            <a:spLocks/>
          </p:cNvSpPr>
          <p:nvPr/>
        </p:nvSpPr>
        <p:spPr bwMode="auto">
          <a:xfrm>
            <a:off x="766315" y="116632"/>
            <a:ext cx="76221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a:lstStyle>
          <a:p>
            <a:r>
              <a:rPr lang="ja-JP" altLang="en-US" sz="4000" dirty="0"/>
              <a:t>蘇生トレーニングの受講頻度</a:t>
            </a:r>
          </a:p>
        </p:txBody>
      </p:sp>
      <p:sp>
        <p:nvSpPr>
          <p:cNvPr id="7" name="コンテンツ プレースホルダー 2"/>
          <p:cNvSpPr txBox="1">
            <a:spLocks/>
          </p:cNvSpPr>
          <p:nvPr/>
        </p:nvSpPr>
        <p:spPr bwMode="auto">
          <a:xfrm>
            <a:off x="322263" y="1514003"/>
            <a:ext cx="8675136" cy="426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0" indent="0" algn="ctr" defTabSz="457200" rtl="0" eaLnBrk="1" fontAlgn="base" hangingPunct="1">
              <a:spcBef>
                <a:spcPct val="20000"/>
              </a:spcBef>
              <a:spcAft>
                <a:spcPct val="0"/>
              </a:spcAft>
              <a:buFont typeface="Arial" charset="0"/>
              <a:buNone/>
              <a:defRPr kumimoji="1" sz="3200" kern="1200">
                <a:solidFill>
                  <a:schemeClr val="tx1">
                    <a:tint val="75000"/>
                  </a:schemeClr>
                </a:solidFill>
                <a:latin typeface="+mn-lt"/>
                <a:ea typeface="+mn-ea"/>
                <a:cs typeface="ＭＳ Ｐゴシック" charset="0"/>
              </a:defRPr>
            </a:lvl1pPr>
            <a:lvl2pPr marL="457200" indent="0" algn="ctr" defTabSz="457200" rtl="0" eaLnBrk="1" fontAlgn="base" hangingPunct="1">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defTabSz="457200" rtl="0" eaLnBrk="1" fontAlgn="base" hangingPunct="1">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defTabSz="457200" rtl="0" eaLnBrk="1" fontAlgn="base" hangingPunct="1">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endParaRPr lang="en-US" altLang="ja-JP" sz="2000" dirty="0">
              <a:solidFill>
                <a:schemeClr val="tx1"/>
              </a:solidFill>
            </a:endParaRPr>
          </a:p>
          <a:p>
            <a:pPr algn="l"/>
            <a:r>
              <a:rPr lang="ja-JP" altLang="en-US" sz="2800" dirty="0">
                <a:solidFill>
                  <a:schemeClr val="tx1"/>
                </a:solidFill>
              </a:rPr>
              <a:t>推奨と</a:t>
            </a:r>
            <a:r>
              <a:rPr lang="ja-JP" altLang="en-US" sz="2800" dirty="0" smtClean="0">
                <a:solidFill>
                  <a:schemeClr val="tx1"/>
                </a:solidFill>
              </a:rPr>
              <a:t>提案</a:t>
            </a:r>
            <a:endParaRPr lang="en-US" altLang="ja-JP" sz="2800" dirty="0" smtClean="0">
              <a:solidFill>
                <a:schemeClr val="tx1"/>
              </a:solidFill>
            </a:endParaRPr>
          </a:p>
          <a:p>
            <a:pPr algn="l"/>
            <a:endParaRPr lang="en-US" altLang="ja-JP" sz="2800" dirty="0">
              <a:solidFill>
                <a:schemeClr val="tx1"/>
              </a:solidFill>
            </a:endParaRPr>
          </a:p>
          <a:p>
            <a:pPr algn="l"/>
            <a:r>
              <a:rPr lang="ja-JP" altLang="en-US" sz="2800" dirty="0">
                <a:solidFill>
                  <a:schemeClr val="tx1"/>
                </a:solidFill>
              </a:rPr>
              <a:t>　トレーニングは短期間に繰り返す必要があり、</a:t>
            </a:r>
            <a:r>
              <a:rPr lang="en-US" altLang="ja-JP" sz="2800" dirty="0">
                <a:solidFill>
                  <a:srgbClr val="FF0000"/>
                </a:solidFill>
              </a:rPr>
              <a:t>1</a:t>
            </a:r>
            <a:r>
              <a:rPr lang="ja-JP" altLang="en-US" sz="2800" dirty="0">
                <a:solidFill>
                  <a:srgbClr val="FF0000"/>
                </a:solidFill>
              </a:rPr>
              <a:t>年に</a:t>
            </a:r>
            <a:r>
              <a:rPr lang="en-US" altLang="ja-JP" sz="2800" dirty="0">
                <a:solidFill>
                  <a:srgbClr val="FF0000"/>
                </a:solidFill>
              </a:rPr>
              <a:t>1</a:t>
            </a:r>
            <a:r>
              <a:rPr lang="ja-JP" altLang="en-US" sz="2800" dirty="0">
                <a:solidFill>
                  <a:srgbClr val="FF0000"/>
                </a:solidFill>
              </a:rPr>
              <a:t>回以上の頻度</a:t>
            </a:r>
            <a:r>
              <a:rPr lang="ja-JP" altLang="en-US" sz="2800" dirty="0">
                <a:solidFill>
                  <a:schemeClr val="tx1"/>
                </a:solidFill>
              </a:rPr>
              <a:t>で行う事を提案する。受講生の必要性に応じて訓練を繰り返すことが、特定の行動や技能を育てる可能性がある。</a:t>
            </a:r>
            <a:endParaRPr lang="en-US" altLang="ja-JP" sz="2800" dirty="0">
              <a:solidFill>
                <a:schemeClr val="tx1"/>
              </a:solidFill>
            </a:endParaRPr>
          </a:p>
        </p:txBody>
      </p:sp>
      <p:cxnSp>
        <p:nvCxnSpPr>
          <p:cNvPr id="8" name="直線コネクタ 7"/>
          <p:cNvCxnSpPr/>
          <p:nvPr/>
        </p:nvCxnSpPr>
        <p:spPr>
          <a:xfrm>
            <a:off x="317509" y="1510104"/>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317509" y="6401092"/>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5619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542548" y="260648"/>
            <a:ext cx="6125796" cy="707886"/>
          </a:xfrm>
          <a:prstGeom prst="rect">
            <a:avLst/>
          </a:prstGeom>
        </p:spPr>
        <p:txBody>
          <a:bodyPr wrap="none">
            <a:spAutoFit/>
          </a:bodyPr>
          <a:lstStyle/>
          <a:p>
            <a:r>
              <a:rPr lang="ja-JP" altLang="en-US" sz="4000" dirty="0"/>
              <a:t>アルゴリズム改訂コンセプト</a:t>
            </a:r>
          </a:p>
        </p:txBody>
      </p:sp>
      <p:sp>
        <p:nvSpPr>
          <p:cNvPr id="7" name="サブタイトル 2"/>
          <p:cNvSpPr>
            <a:spLocks noGrp="1"/>
          </p:cNvSpPr>
          <p:nvPr>
            <p:ph type="subTitle" idx="1"/>
          </p:nvPr>
        </p:nvSpPr>
        <p:spPr>
          <a:xfrm>
            <a:off x="395536" y="1781636"/>
            <a:ext cx="8269100" cy="4167644"/>
          </a:xfrm>
        </p:spPr>
        <p:txBody>
          <a:bodyPr rtlCol="0">
            <a:normAutofit fontScale="77500" lnSpcReduction="20000"/>
          </a:bodyPr>
          <a:lstStyle/>
          <a:p>
            <a:pPr algn="l"/>
            <a:r>
              <a:rPr lang="en-US" altLang="en-US" dirty="0" smtClean="0"/>
              <a:t>　</a:t>
            </a:r>
            <a:r>
              <a:rPr lang="ja-JP" altLang="en-US" sz="4200" dirty="0" smtClean="0">
                <a:solidFill>
                  <a:srgbClr val="000000"/>
                </a:solidFill>
              </a:rPr>
              <a:t>蘇生</a:t>
            </a:r>
            <a:r>
              <a:rPr lang="ja-JP" altLang="en-US" sz="4200" dirty="0">
                <a:solidFill>
                  <a:srgbClr val="000000"/>
                </a:solidFill>
              </a:rPr>
              <a:t>に立ち会う医療従事者が誰であっても</a:t>
            </a:r>
            <a:endParaRPr lang="en-US" altLang="ja-JP" sz="4200" dirty="0">
              <a:solidFill>
                <a:srgbClr val="000000"/>
              </a:solidFill>
            </a:endParaRPr>
          </a:p>
          <a:p>
            <a:pPr algn="l"/>
            <a:r>
              <a:rPr lang="ja-JP" altLang="en-US" sz="4200" u="sng" dirty="0">
                <a:solidFill>
                  <a:srgbClr val="FF0000"/>
                </a:solidFill>
              </a:rPr>
              <a:t>遅延なき</a:t>
            </a:r>
            <a:r>
              <a:rPr lang="ja-JP" altLang="en-US" sz="4200" u="sng" dirty="0">
                <a:solidFill>
                  <a:srgbClr val="008000"/>
                </a:solidFill>
              </a:rPr>
              <a:t>有効な</a:t>
            </a:r>
            <a:r>
              <a:rPr lang="ja-JP" altLang="en-US" sz="4200" u="sng" dirty="0">
                <a:solidFill>
                  <a:srgbClr val="FF0000"/>
                </a:solidFill>
              </a:rPr>
              <a:t>人工呼吸</a:t>
            </a:r>
            <a:r>
              <a:rPr lang="ja-JP" altLang="en-US" sz="4200" dirty="0">
                <a:solidFill>
                  <a:srgbClr val="000000"/>
                </a:solidFill>
              </a:rPr>
              <a:t>が実践でき、</a:t>
            </a:r>
            <a:endParaRPr lang="en-US" altLang="ja-JP" sz="4200" dirty="0">
              <a:solidFill>
                <a:srgbClr val="000000"/>
              </a:solidFill>
            </a:endParaRPr>
          </a:p>
          <a:p>
            <a:pPr algn="l"/>
            <a:r>
              <a:rPr lang="ja-JP" altLang="en-US" sz="4200" dirty="0">
                <a:solidFill>
                  <a:srgbClr val="000000"/>
                </a:solidFill>
              </a:rPr>
              <a:t>質の高い安全な医療が担保されることを</a:t>
            </a:r>
            <a:endParaRPr lang="en-US" altLang="ja-JP" sz="4200" dirty="0">
              <a:solidFill>
                <a:srgbClr val="000000"/>
              </a:solidFill>
            </a:endParaRPr>
          </a:p>
          <a:p>
            <a:pPr algn="l"/>
            <a:r>
              <a:rPr lang="ja-JP" altLang="en-US" sz="4200" dirty="0">
                <a:solidFill>
                  <a:srgbClr val="000000"/>
                </a:solidFill>
              </a:rPr>
              <a:t>主眼としている。</a:t>
            </a:r>
            <a:endParaRPr lang="en-US" altLang="ja-JP" sz="4200" dirty="0">
              <a:solidFill>
                <a:srgbClr val="000000"/>
              </a:solidFill>
            </a:endParaRPr>
          </a:p>
          <a:p>
            <a:pPr algn="l">
              <a:tabLst>
                <a:tab pos="4927600" algn="l"/>
              </a:tabLst>
            </a:pPr>
            <a:r>
              <a:rPr lang="ja-JP" altLang="en-US" sz="4200" dirty="0">
                <a:solidFill>
                  <a:srgbClr val="000000"/>
                </a:solidFill>
              </a:rPr>
              <a:t>　特に</a:t>
            </a:r>
            <a:r>
              <a:rPr lang="ja-JP" altLang="en-US" sz="4200" b="1" u="sng" dirty="0">
                <a:solidFill>
                  <a:srgbClr val="000000"/>
                </a:solidFill>
              </a:rPr>
              <a:t>生後</a:t>
            </a:r>
            <a:r>
              <a:rPr lang="en-US" altLang="ja-JP" sz="4200" b="1" u="sng" dirty="0">
                <a:solidFill>
                  <a:srgbClr val="000000"/>
                </a:solidFill>
              </a:rPr>
              <a:t>60</a:t>
            </a:r>
            <a:r>
              <a:rPr lang="ja-JP" altLang="en-US" sz="4200" b="1" u="sng" dirty="0">
                <a:solidFill>
                  <a:srgbClr val="000000"/>
                </a:solidFill>
              </a:rPr>
              <a:t>秒以内</a:t>
            </a:r>
            <a:r>
              <a:rPr lang="ja-JP" altLang="en-US" sz="4200" dirty="0">
                <a:solidFill>
                  <a:srgbClr val="000000"/>
                </a:solidFill>
              </a:rPr>
              <a:t>の行動は、</a:t>
            </a:r>
            <a:r>
              <a:rPr lang="ja-JP" altLang="en-US" sz="4200" dirty="0">
                <a:solidFill>
                  <a:srgbClr val="FF0000"/>
                </a:solidFill>
              </a:rPr>
              <a:t>遅延なく</a:t>
            </a:r>
            <a:endParaRPr lang="en-US" altLang="ja-JP" sz="4200" dirty="0">
              <a:solidFill>
                <a:srgbClr val="FF0000"/>
              </a:solidFill>
            </a:endParaRPr>
          </a:p>
          <a:p>
            <a:pPr algn="l"/>
            <a:r>
              <a:rPr lang="ja-JP" altLang="en-US" sz="4200" dirty="0">
                <a:solidFill>
                  <a:srgbClr val="FF0000"/>
                </a:solidFill>
              </a:rPr>
              <a:t>人工呼吸</a:t>
            </a:r>
            <a:r>
              <a:rPr lang="ja-JP" altLang="en-US" sz="4200" dirty="0">
                <a:solidFill>
                  <a:srgbClr val="000000"/>
                </a:solidFill>
              </a:rPr>
              <a:t>をするための流れであり、</a:t>
            </a:r>
            <a:endParaRPr lang="en-US" altLang="ja-JP" sz="4200" dirty="0">
              <a:solidFill>
                <a:srgbClr val="000000"/>
              </a:solidFill>
            </a:endParaRPr>
          </a:p>
          <a:p>
            <a:pPr algn="l"/>
            <a:r>
              <a:rPr lang="ja-JP" altLang="en-US" sz="4200" dirty="0">
                <a:solidFill>
                  <a:srgbClr val="000000"/>
                </a:solidFill>
              </a:rPr>
              <a:t>その中で行う初期処置は、</a:t>
            </a:r>
            <a:r>
              <a:rPr lang="ja-JP" altLang="en-US" sz="4200" dirty="0">
                <a:solidFill>
                  <a:srgbClr val="008000"/>
                </a:solidFill>
              </a:rPr>
              <a:t>有効な</a:t>
            </a:r>
            <a:r>
              <a:rPr lang="ja-JP" altLang="en-US" sz="4200" dirty="0">
                <a:solidFill>
                  <a:srgbClr val="FF0000"/>
                </a:solidFill>
              </a:rPr>
              <a:t>人工呼吸</a:t>
            </a:r>
            <a:r>
              <a:rPr lang="ja-JP" altLang="en-US" sz="4200" dirty="0">
                <a:solidFill>
                  <a:srgbClr val="000000"/>
                </a:solidFill>
              </a:rPr>
              <a:t>を</a:t>
            </a:r>
            <a:endParaRPr lang="en-US" altLang="ja-JP" sz="4200" dirty="0">
              <a:solidFill>
                <a:srgbClr val="000000"/>
              </a:solidFill>
            </a:endParaRPr>
          </a:p>
          <a:p>
            <a:pPr algn="l"/>
            <a:r>
              <a:rPr lang="ja-JP" altLang="en-US" sz="4200" dirty="0">
                <a:solidFill>
                  <a:srgbClr val="000000"/>
                </a:solidFill>
              </a:rPr>
              <a:t>開始するための準備の一面である</a:t>
            </a:r>
            <a:r>
              <a:rPr lang="ja-JP" altLang="en-US" sz="4200" dirty="0" smtClean="0">
                <a:solidFill>
                  <a:srgbClr val="000000"/>
                </a:solidFill>
              </a:rPr>
              <a:t>。</a:t>
            </a:r>
            <a:endParaRPr lang="ja-JP" altLang="en-US" sz="4200" dirty="0">
              <a:solidFill>
                <a:srgbClr val="000000"/>
              </a:solidFill>
            </a:endParaRPr>
          </a:p>
        </p:txBody>
      </p:sp>
    </p:spTree>
    <p:extLst>
      <p:ext uri="{BB962C8B-B14F-4D97-AF65-F5344CB8AC3E}">
        <p14:creationId xmlns:p14="http://schemas.microsoft.com/office/powerpoint/2010/main" val="883459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826417"/>
            <a:ext cx="428625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grpSp>
        <p:nvGrpSpPr>
          <p:cNvPr id="7" name="図形グループ 6"/>
          <p:cNvGrpSpPr/>
          <p:nvPr/>
        </p:nvGrpSpPr>
        <p:grpSpPr>
          <a:xfrm>
            <a:off x="2877710" y="2472260"/>
            <a:ext cx="1436057" cy="3776133"/>
            <a:chOff x="2877710" y="2472260"/>
            <a:chExt cx="1436057" cy="3776133"/>
          </a:xfrm>
        </p:grpSpPr>
        <p:sp>
          <p:nvSpPr>
            <p:cNvPr id="8" name="屈折矢印 7"/>
            <p:cNvSpPr/>
            <p:nvPr/>
          </p:nvSpPr>
          <p:spPr>
            <a:xfrm rot="10800000">
              <a:off x="3640667" y="2726260"/>
              <a:ext cx="673100" cy="3522133"/>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877710" y="2472260"/>
              <a:ext cx="575733" cy="3170099"/>
            </a:xfrm>
            <a:prstGeom prst="rect">
              <a:avLst/>
            </a:prstGeom>
            <a:solidFill>
              <a:srgbClr val="FFFF00"/>
            </a:solidFill>
          </p:spPr>
          <p:txBody>
            <a:bodyPr wrap="square" rtlCol="0">
              <a:spAutoFit/>
            </a:bodyPr>
            <a:lstStyle/>
            <a:p>
              <a:r>
                <a:rPr lang="ja-JP" altLang="en-US" sz="4000" dirty="0">
                  <a:solidFill>
                    <a:srgbClr val="000000"/>
                  </a:solidFill>
                </a:rPr>
                <a:t>救命の流れ</a:t>
              </a:r>
            </a:p>
          </p:txBody>
        </p:sp>
      </p:grpSp>
      <p:grpSp>
        <p:nvGrpSpPr>
          <p:cNvPr id="10" name="図形グループ 9"/>
          <p:cNvGrpSpPr/>
          <p:nvPr/>
        </p:nvGrpSpPr>
        <p:grpSpPr>
          <a:xfrm>
            <a:off x="4961467" y="2394966"/>
            <a:ext cx="1557868" cy="3046988"/>
            <a:chOff x="4961467" y="2394966"/>
            <a:chExt cx="1557868" cy="3046988"/>
          </a:xfrm>
        </p:grpSpPr>
        <p:sp>
          <p:nvSpPr>
            <p:cNvPr id="11" name="屈折矢印 10"/>
            <p:cNvSpPr/>
            <p:nvPr/>
          </p:nvSpPr>
          <p:spPr>
            <a:xfrm rot="10800000" flipH="1">
              <a:off x="4961467" y="2726258"/>
              <a:ext cx="643466" cy="1930401"/>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849921" y="2394966"/>
              <a:ext cx="669414" cy="3046988"/>
            </a:xfrm>
            <a:prstGeom prst="rect">
              <a:avLst/>
            </a:prstGeom>
            <a:solidFill>
              <a:srgbClr val="FFFF00"/>
            </a:solidFill>
          </p:spPr>
          <p:txBody>
            <a:bodyPr wrap="square">
              <a:spAutoFit/>
            </a:bodyPr>
            <a:lstStyle/>
            <a:p>
              <a:r>
                <a:rPr lang="ja-JP" altLang="en-US" sz="3200" dirty="0" smtClean="0">
                  <a:solidFill>
                    <a:srgbClr val="000000"/>
                  </a:solidFill>
                </a:rPr>
                <a:t>安定化の流れ</a:t>
              </a:r>
              <a:endParaRPr lang="ja-JP" altLang="en-US" sz="3200" dirty="0">
                <a:solidFill>
                  <a:srgbClr val="000000"/>
                </a:solidFill>
              </a:endParaRPr>
            </a:p>
          </p:txBody>
        </p:sp>
      </p:grpSp>
      <p:sp>
        <p:nvSpPr>
          <p:cNvPr id="13" name="左矢印 12"/>
          <p:cNvSpPr/>
          <p:nvPr/>
        </p:nvSpPr>
        <p:spPr>
          <a:xfrm rot="16200000">
            <a:off x="3915835" y="1769525"/>
            <a:ext cx="1337731" cy="57573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473200" y="118531"/>
            <a:ext cx="6760986" cy="707886"/>
          </a:xfrm>
          <a:prstGeom prst="rect">
            <a:avLst/>
          </a:prstGeom>
          <a:noFill/>
        </p:spPr>
        <p:txBody>
          <a:bodyPr wrap="none" rtlCol="0">
            <a:spAutoFit/>
          </a:bodyPr>
          <a:lstStyle/>
          <a:p>
            <a:r>
              <a:rPr kumimoji="1" lang="en-US" altLang="ja-JP" sz="4000" dirty="0" smtClean="0"/>
              <a:t>NCPR</a:t>
            </a:r>
            <a:r>
              <a:rPr kumimoji="1" lang="ja-JP" altLang="en-US" sz="4000" dirty="0" smtClean="0"/>
              <a:t>アルゴリズムのコンセプト</a:t>
            </a:r>
            <a:endParaRPr kumimoji="1" lang="ja-JP" altLang="en-US" sz="4000" dirty="0"/>
          </a:p>
        </p:txBody>
      </p:sp>
    </p:spTree>
    <p:extLst>
      <p:ext uri="{BB962C8B-B14F-4D97-AF65-F5344CB8AC3E}">
        <p14:creationId xmlns:p14="http://schemas.microsoft.com/office/powerpoint/2010/main" val="128495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p:tgtEl>
                                          <p:spTgt spid="10"/>
                                        </p:tgtEl>
                                        <p:attrNameLst>
                                          <p:attrName>ppt_y</p:attrName>
                                        </p:attrNameLst>
                                      </p:cBhvr>
                                      <p:tavLst>
                                        <p:tav tm="0">
                                          <p:val>
                                            <p:strVal val="#ppt_y-#ppt_h*1.125000"/>
                                          </p:val>
                                        </p:tav>
                                        <p:tav tm="100000">
                                          <p:val>
                                            <p:strVal val="#ppt_y"/>
                                          </p:val>
                                        </p:tav>
                                      </p:tavLst>
                                    </p:anim>
                                    <p:animEffect transition="in" filter="wipe(down)">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810" y="332656"/>
            <a:ext cx="4568379" cy="60911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529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810" y="239398"/>
            <a:ext cx="4568379" cy="60911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35696" y="2204864"/>
            <a:ext cx="491240" cy="369332"/>
          </a:xfrm>
          <a:prstGeom prst="rect">
            <a:avLst/>
          </a:prstGeom>
          <a:noFill/>
        </p:spPr>
        <p:txBody>
          <a:bodyPr wrap="none" rtlCol="0">
            <a:spAutoFit/>
          </a:bodyPr>
          <a:lstStyle/>
          <a:p>
            <a:r>
              <a:rPr lang="en-US" altLang="ja-JP" b="1" dirty="0" smtClean="0">
                <a:solidFill>
                  <a:srgbClr val="FF0000"/>
                </a:solidFill>
              </a:rPr>
              <a:t>①</a:t>
            </a:r>
            <a:endParaRPr kumimoji="1" lang="ja-JP" altLang="en-US" b="1" dirty="0">
              <a:solidFill>
                <a:srgbClr val="FF0000"/>
              </a:solidFill>
            </a:endParaRPr>
          </a:p>
        </p:txBody>
      </p:sp>
      <p:sp>
        <p:nvSpPr>
          <p:cNvPr id="8" name="テキスト ボックス 7"/>
          <p:cNvSpPr txBox="1"/>
          <p:nvPr/>
        </p:nvSpPr>
        <p:spPr>
          <a:xfrm>
            <a:off x="2677796" y="1287295"/>
            <a:ext cx="417102" cy="369332"/>
          </a:xfrm>
          <a:prstGeom prst="rect">
            <a:avLst/>
          </a:prstGeom>
          <a:noFill/>
        </p:spPr>
        <p:txBody>
          <a:bodyPr wrap="none" rtlCol="0">
            <a:spAutoFit/>
          </a:bodyPr>
          <a:lstStyle/>
          <a:p>
            <a:r>
              <a:rPr kumimoji="1" lang="en-US" altLang="ja-JP" b="1" dirty="0" smtClean="0">
                <a:solidFill>
                  <a:srgbClr val="FF0000"/>
                </a:solidFill>
              </a:rPr>
              <a:t>②</a:t>
            </a:r>
            <a:endParaRPr kumimoji="1" lang="ja-JP" altLang="en-US" b="1" dirty="0">
              <a:solidFill>
                <a:srgbClr val="FF0000"/>
              </a:solidFill>
            </a:endParaRPr>
          </a:p>
        </p:txBody>
      </p:sp>
      <p:cxnSp>
        <p:nvCxnSpPr>
          <p:cNvPr id="9" name="直線コネクタ 8"/>
          <p:cNvCxnSpPr/>
          <p:nvPr/>
        </p:nvCxnSpPr>
        <p:spPr>
          <a:xfrm>
            <a:off x="3355124" y="3276262"/>
            <a:ext cx="108012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2771800" y="3104585"/>
            <a:ext cx="417102" cy="369332"/>
          </a:xfrm>
          <a:prstGeom prst="rect">
            <a:avLst/>
          </a:prstGeom>
          <a:noFill/>
        </p:spPr>
        <p:txBody>
          <a:bodyPr wrap="none" rtlCol="0">
            <a:spAutoFit/>
          </a:bodyPr>
          <a:lstStyle/>
          <a:p>
            <a:r>
              <a:rPr kumimoji="1" lang="en-US" altLang="ja-JP" b="1" dirty="0" smtClean="0">
                <a:solidFill>
                  <a:srgbClr val="FF0000"/>
                </a:solidFill>
              </a:rPr>
              <a:t>③</a:t>
            </a:r>
            <a:endParaRPr kumimoji="1" lang="ja-JP" altLang="en-US" b="1" dirty="0">
              <a:solidFill>
                <a:srgbClr val="FF0000"/>
              </a:solidFill>
            </a:endParaRPr>
          </a:p>
        </p:txBody>
      </p:sp>
      <p:sp>
        <p:nvSpPr>
          <p:cNvPr id="11" name="テキスト ボックス 10"/>
          <p:cNvSpPr txBox="1"/>
          <p:nvPr/>
        </p:nvSpPr>
        <p:spPr>
          <a:xfrm>
            <a:off x="2469155" y="3949634"/>
            <a:ext cx="417102" cy="369332"/>
          </a:xfrm>
          <a:prstGeom prst="rect">
            <a:avLst/>
          </a:prstGeom>
          <a:noFill/>
        </p:spPr>
        <p:txBody>
          <a:bodyPr wrap="none" rtlCol="0">
            <a:spAutoFit/>
          </a:bodyPr>
          <a:lstStyle/>
          <a:p>
            <a:r>
              <a:rPr kumimoji="1" lang="en-US" altLang="ja-JP" b="1" dirty="0" smtClean="0">
                <a:solidFill>
                  <a:srgbClr val="FF0000"/>
                </a:solidFill>
              </a:rPr>
              <a:t>④</a:t>
            </a:r>
            <a:endParaRPr kumimoji="1" lang="ja-JP" altLang="en-US" b="1" dirty="0">
              <a:solidFill>
                <a:srgbClr val="FF0000"/>
              </a:solidFill>
            </a:endParaRPr>
          </a:p>
        </p:txBody>
      </p:sp>
      <p:cxnSp>
        <p:nvCxnSpPr>
          <p:cNvPr id="12" name="直線コネクタ 11"/>
          <p:cNvCxnSpPr/>
          <p:nvPr/>
        </p:nvCxnSpPr>
        <p:spPr>
          <a:xfrm>
            <a:off x="2886347" y="4134300"/>
            <a:ext cx="93755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テキスト ボックス 12"/>
          <p:cNvSpPr txBox="1"/>
          <p:nvPr/>
        </p:nvSpPr>
        <p:spPr>
          <a:xfrm>
            <a:off x="2771800" y="4367536"/>
            <a:ext cx="417102" cy="369332"/>
          </a:xfrm>
          <a:prstGeom prst="rect">
            <a:avLst/>
          </a:prstGeom>
          <a:noFill/>
        </p:spPr>
        <p:txBody>
          <a:bodyPr wrap="none" rtlCol="0">
            <a:spAutoFit/>
          </a:bodyPr>
          <a:lstStyle/>
          <a:p>
            <a:r>
              <a:rPr kumimoji="1" lang="en-US" altLang="ja-JP" b="1" dirty="0" smtClean="0">
                <a:solidFill>
                  <a:srgbClr val="FF0000"/>
                </a:solidFill>
              </a:rPr>
              <a:t>⑤</a:t>
            </a:r>
            <a:endParaRPr kumimoji="1" lang="ja-JP" altLang="en-US" b="1" dirty="0">
              <a:solidFill>
                <a:srgbClr val="FF0000"/>
              </a:solidFill>
            </a:endParaRPr>
          </a:p>
        </p:txBody>
      </p:sp>
      <p:sp>
        <p:nvSpPr>
          <p:cNvPr id="14" name="テキスト ボックス 13"/>
          <p:cNvSpPr txBox="1"/>
          <p:nvPr/>
        </p:nvSpPr>
        <p:spPr>
          <a:xfrm>
            <a:off x="2545394" y="5573943"/>
            <a:ext cx="417102" cy="369332"/>
          </a:xfrm>
          <a:prstGeom prst="rect">
            <a:avLst/>
          </a:prstGeom>
          <a:noFill/>
        </p:spPr>
        <p:txBody>
          <a:bodyPr wrap="none" rtlCol="0">
            <a:spAutoFit/>
          </a:bodyPr>
          <a:lstStyle/>
          <a:p>
            <a:r>
              <a:rPr kumimoji="1" lang="en-US" altLang="ja-JP" b="1" dirty="0" smtClean="0">
                <a:solidFill>
                  <a:srgbClr val="FF0000"/>
                </a:solidFill>
              </a:rPr>
              <a:t>⑥</a:t>
            </a:r>
            <a:endParaRPr kumimoji="1" lang="ja-JP" altLang="en-US" b="1" dirty="0">
              <a:solidFill>
                <a:srgbClr val="FF0000"/>
              </a:solidFill>
            </a:endParaRPr>
          </a:p>
        </p:txBody>
      </p:sp>
      <p:cxnSp>
        <p:nvCxnSpPr>
          <p:cNvPr id="15" name="直線コネクタ 14"/>
          <p:cNvCxnSpPr/>
          <p:nvPr/>
        </p:nvCxnSpPr>
        <p:spPr>
          <a:xfrm>
            <a:off x="3094898" y="5758609"/>
            <a:ext cx="41732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0021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683568" y="188640"/>
            <a:ext cx="7676396" cy="1470025"/>
          </a:xfrm>
        </p:spPr>
        <p:txBody>
          <a:bodyPr/>
          <a:lstStyle/>
          <a:p>
            <a:r>
              <a:rPr lang="ja-JP" altLang="en-US" sz="3600" dirty="0" smtClean="0">
                <a:solidFill>
                  <a:srgbClr val="000000"/>
                </a:solidFill>
                <a:latin typeface="ＭＳ Ｐゴシック"/>
                <a:cs typeface="ＭＳ Ｐゴシック"/>
              </a:rPr>
              <a:t>2015年版アルゴリズム</a:t>
            </a:r>
            <a:r>
              <a:rPr lang="ja-JP" altLang="en-US" sz="3600" dirty="0">
                <a:solidFill>
                  <a:srgbClr val="000000"/>
                </a:solidFill>
                <a:latin typeface="ＭＳ Ｐゴシック"/>
                <a:cs typeface="ＭＳ Ｐゴシック"/>
              </a:rPr>
              <a:t>変更点</a:t>
            </a:r>
            <a:endParaRPr lang="ja-JP" altLang="en-US" sz="3600" dirty="0">
              <a:latin typeface="Calibri" charset="0"/>
              <a:ea typeface="ＭＳ Ｐゴシック" charset="0"/>
            </a:endParaRPr>
          </a:p>
        </p:txBody>
      </p:sp>
      <p:grpSp>
        <p:nvGrpSpPr>
          <p:cNvPr id="7" name="図形グループ 6"/>
          <p:cNvGrpSpPr/>
          <p:nvPr/>
        </p:nvGrpSpPr>
        <p:grpSpPr>
          <a:xfrm>
            <a:off x="1115616" y="2204864"/>
            <a:ext cx="6754274" cy="3448359"/>
            <a:chOff x="952530" y="2200003"/>
            <a:chExt cx="3409050" cy="1220583"/>
          </a:xfrm>
        </p:grpSpPr>
        <p:sp>
          <p:nvSpPr>
            <p:cNvPr id="8" name="テキスト ボックス 7"/>
            <p:cNvSpPr txBox="1"/>
            <p:nvPr/>
          </p:nvSpPr>
          <p:spPr>
            <a:xfrm>
              <a:off x="1236010" y="2211343"/>
              <a:ext cx="3125570" cy="1209243"/>
            </a:xfrm>
            <a:prstGeom prst="rect">
              <a:avLst/>
            </a:prstGeom>
            <a:noFill/>
          </p:spPr>
          <p:txBody>
            <a:bodyPr wrap="none" rtlCol="0">
              <a:spAutoFit/>
            </a:bodyPr>
            <a:lstStyle/>
            <a:p>
              <a:r>
                <a:rPr lang="ja-JP" altLang="en-US" sz="3600" dirty="0" smtClean="0"/>
                <a:t>蘇生中</a:t>
              </a:r>
              <a:r>
                <a:rPr lang="en-US" altLang="ja-JP" sz="3600" dirty="0" smtClean="0"/>
                <a:t>(</a:t>
              </a:r>
              <a:r>
                <a:rPr lang="ja-JP" altLang="en-US" sz="3600" dirty="0" smtClean="0"/>
                <a:t>分娩室）の</a:t>
              </a:r>
              <a:r>
                <a:rPr lang="ja-JP" altLang="en-US" sz="3600" dirty="0"/>
                <a:t>体温</a:t>
              </a:r>
              <a:r>
                <a:rPr lang="ja-JP" altLang="en-US" sz="3600" dirty="0" smtClean="0"/>
                <a:t>管理</a:t>
              </a:r>
              <a:endParaRPr lang="en-US" altLang="ja-JP" sz="3600" dirty="0" smtClean="0"/>
            </a:p>
            <a:p>
              <a:r>
                <a:rPr lang="ja-JP" altLang="en-US" sz="3600" dirty="0" smtClean="0"/>
                <a:t>生後</a:t>
              </a:r>
              <a:r>
                <a:rPr lang="en-US" altLang="ja-JP" sz="3600" dirty="0"/>
                <a:t>60</a:t>
              </a:r>
              <a:r>
                <a:rPr lang="ja-JP" altLang="en-US" sz="3600" dirty="0"/>
                <a:t>秒以内の時間軸の表示 </a:t>
              </a:r>
              <a:endParaRPr lang="en-US" altLang="ja-JP" sz="3600" dirty="0"/>
            </a:p>
            <a:p>
              <a:r>
                <a:rPr lang="ja-JP" altLang="en-US" sz="3600" dirty="0"/>
                <a:t>心電図（</a:t>
              </a:r>
              <a:r>
                <a:rPr lang="en-US" altLang="ja-JP" sz="3600" dirty="0"/>
                <a:t>ECG)</a:t>
              </a:r>
              <a:r>
                <a:rPr lang="ja-JP" altLang="en-US" sz="3600" dirty="0"/>
                <a:t>モニターについて </a:t>
              </a:r>
              <a:endParaRPr lang="en-US" altLang="ja-JP" sz="3600" dirty="0"/>
            </a:p>
            <a:p>
              <a:r>
                <a:rPr lang="ja-JP" altLang="en-US" sz="3600" dirty="0" smtClean="0"/>
                <a:t>換気</a:t>
              </a:r>
              <a:r>
                <a:rPr lang="ja-JP" altLang="en-US" sz="3600" dirty="0"/>
                <a:t>の有効性の</a:t>
              </a:r>
              <a:r>
                <a:rPr lang="ja-JP" altLang="en-US" sz="3600" dirty="0" smtClean="0"/>
                <a:t>評価</a:t>
              </a:r>
              <a:endParaRPr lang="en-US" altLang="ja-JP" sz="3600" dirty="0" smtClean="0"/>
            </a:p>
            <a:p>
              <a:r>
                <a:rPr lang="ja-JP" altLang="en-US" sz="3600" dirty="0" smtClean="0"/>
                <a:t>胸骨</a:t>
              </a:r>
              <a:r>
                <a:rPr lang="ja-JP" altLang="en-US" sz="3600" dirty="0"/>
                <a:t>圧迫時の酸素</a:t>
              </a:r>
              <a:r>
                <a:rPr lang="ja-JP" altLang="en-US" sz="3600" dirty="0" smtClean="0"/>
                <a:t>濃度</a:t>
              </a:r>
              <a:endParaRPr lang="en-US" altLang="ja-JP" sz="3600" dirty="0" smtClean="0"/>
            </a:p>
            <a:p>
              <a:r>
                <a:rPr lang="ja-JP" altLang="en-US" sz="3600" dirty="0" smtClean="0"/>
                <a:t>アドレナリン</a:t>
              </a:r>
              <a:r>
                <a:rPr lang="ja-JP" altLang="en-US" sz="3600" dirty="0"/>
                <a:t>の使用 </a:t>
              </a:r>
              <a:endParaRPr kumimoji="1" lang="ja-JP" altLang="en-US" sz="3600" dirty="0"/>
            </a:p>
          </p:txBody>
        </p:sp>
        <p:sp>
          <p:nvSpPr>
            <p:cNvPr id="9" name="テキスト ボックス 8"/>
            <p:cNvSpPr txBox="1"/>
            <p:nvPr/>
          </p:nvSpPr>
          <p:spPr>
            <a:xfrm>
              <a:off x="952530" y="2200003"/>
              <a:ext cx="312452" cy="1209243"/>
            </a:xfrm>
            <a:prstGeom prst="rect">
              <a:avLst/>
            </a:prstGeom>
            <a:noFill/>
          </p:spPr>
          <p:txBody>
            <a:bodyPr wrap="none" rtlCol="0">
              <a:spAutoFit/>
            </a:bodyPr>
            <a:lstStyle/>
            <a:p>
              <a:r>
                <a:rPr lang="en-US" altLang="ja-JP" sz="3600" dirty="0" err="1" smtClean="0"/>
                <a:t>i</a:t>
              </a:r>
              <a:r>
                <a:rPr lang="en-US" altLang="ja-JP" sz="3600" dirty="0" smtClean="0"/>
                <a:t>.</a:t>
              </a:r>
            </a:p>
            <a:p>
              <a:r>
                <a:rPr lang="en-US" altLang="ja-JP" sz="3600" dirty="0" smtClean="0"/>
                <a:t>ii.</a:t>
              </a:r>
            </a:p>
            <a:p>
              <a:r>
                <a:rPr lang="en-US" altLang="ja-JP" sz="3600" dirty="0" smtClean="0"/>
                <a:t>iii.</a:t>
              </a:r>
            </a:p>
            <a:p>
              <a:r>
                <a:rPr lang="en-US" altLang="ja-JP" sz="3600" dirty="0" smtClean="0"/>
                <a:t>iv.</a:t>
              </a:r>
            </a:p>
            <a:p>
              <a:r>
                <a:rPr lang="en-US" altLang="ja-JP" sz="3600" dirty="0" smtClean="0"/>
                <a:t>v.</a:t>
              </a:r>
            </a:p>
            <a:p>
              <a:r>
                <a:rPr lang="en-US" altLang="ja-JP" sz="3600" dirty="0" smtClean="0"/>
                <a:t>vi.</a:t>
              </a:r>
              <a:endParaRPr lang="en-US" altLang="ja-JP" sz="3600" dirty="0"/>
            </a:p>
          </p:txBody>
        </p:sp>
      </p:grpSp>
    </p:spTree>
    <p:extLst>
      <p:ext uri="{BB962C8B-B14F-4D97-AF65-F5344CB8AC3E}">
        <p14:creationId xmlns:p14="http://schemas.microsoft.com/office/powerpoint/2010/main" val="1908397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977885" y="2420888"/>
            <a:ext cx="398965" cy="369332"/>
          </a:xfrm>
          <a:prstGeom prst="rect">
            <a:avLst/>
          </a:prstGeom>
          <a:noFill/>
        </p:spPr>
        <p:txBody>
          <a:bodyPr wrap="square" rtlCol="0">
            <a:spAutoFit/>
          </a:bodyPr>
          <a:lstStyle/>
          <a:p>
            <a:r>
              <a:rPr lang="en-US" altLang="ja-JP" b="1" dirty="0" smtClean="0">
                <a:solidFill>
                  <a:srgbClr val="FF0000"/>
                </a:solidFill>
              </a:rPr>
              <a:t>①</a:t>
            </a:r>
            <a:endParaRPr kumimoji="1" lang="ja-JP" altLang="en-US" b="1" dirty="0">
              <a:solidFill>
                <a:srgbClr val="FF0000"/>
              </a:solidFill>
            </a:endParaRPr>
          </a:p>
        </p:txBody>
      </p:sp>
      <p:sp>
        <p:nvSpPr>
          <p:cNvPr id="2" name="正方形/長方形 1"/>
          <p:cNvSpPr/>
          <p:nvPr/>
        </p:nvSpPr>
        <p:spPr>
          <a:xfrm>
            <a:off x="1429086" y="116632"/>
            <a:ext cx="6239258" cy="707886"/>
          </a:xfrm>
          <a:prstGeom prst="rect">
            <a:avLst/>
          </a:prstGeom>
        </p:spPr>
        <p:txBody>
          <a:bodyPr wrap="none">
            <a:spAutoFit/>
          </a:bodyPr>
          <a:lstStyle/>
          <a:p>
            <a:r>
              <a:rPr lang="ja-JP" altLang="en-US" sz="4000" dirty="0"/>
              <a:t>蘇生中</a:t>
            </a:r>
            <a:r>
              <a:rPr lang="en-US" altLang="ja-JP" sz="4000" dirty="0"/>
              <a:t>(</a:t>
            </a:r>
            <a:r>
              <a:rPr lang="ja-JP" altLang="en-US" sz="4000" dirty="0"/>
              <a:t>分娩室）の体温管理</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850" y="908720"/>
            <a:ext cx="4136331" cy="55151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561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16632"/>
            <a:ext cx="723417" cy="6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5996985" y="6584187"/>
            <a:ext cx="3147015" cy="253916"/>
          </a:xfrm>
          <a:prstGeom prst="rect">
            <a:avLst/>
          </a:prstGeom>
          <a:noFill/>
        </p:spPr>
        <p:txBody>
          <a:bodyPr wrap="none" rtlCol="0">
            <a:spAutoFit/>
          </a:bodyPr>
          <a:lstStyle/>
          <a:p>
            <a:r>
              <a:rPr kumimoji="1" lang="en-US" altLang="ja-JP" sz="1050" dirty="0" smtClean="0"/>
              <a:t>©</a:t>
            </a:r>
            <a:r>
              <a:rPr kumimoji="1" lang="ja-JP" altLang="en-US" sz="1050" dirty="0" smtClean="0"/>
              <a:t>日本周産期・新生児医学会　新生児蘇生法委員会</a:t>
            </a:r>
            <a:endParaRPr kumimoji="1" lang="ja-JP" altLang="en-US" sz="1050" dirty="0"/>
          </a:p>
        </p:txBody>
      </p:sp>
      <p:cxnSp>
        <p:nvCxnSpPr>
          <p:cNvPr id="6" name="直線コネクタ 5"/>
          <p:cNvCxnSpPr/>
          <p:nvPr/>
        </p:nvCxnSpPr>
        <p:spPr>
          <a:xfrm>
            <a:off x="0" y="6558185"/>
            <a:ext cx="9144000" cy="0"/>
          </a:xfrm>
          <a:prstGeom prst="line">
            <a:avLst/>
          </a:prstGeom>
          <a:ln>
            <a:solidFill>
              <a:srgbClr val="E125BD"/>
            </a:solidFill>
          </a:ln>
        </p:spPr>
        <p:style>
          <a:lnRef idx="1">
            <a:schemeClr val="accent1"/>
          </a:lnRef>
          <a:fillRef idx="0">
            <a:schemeClr val="accent1"/>
          </a:fillRef>
          <a:effectRef idx="0">
            <a:schemeClr val="accent1"/>
          </a:effectRef>
          <a:fontRef idx="minor">
            <a:schemeClr val="tx1"/>
          </a:fontRef>
        </p:style>
      </p:cxnSp>
      <p:sp>
        <p:nvSpPr>
          <p:cNvPr id="5" name="タイトル 1"/>
          <p:cNvSpPr>
            <a:spLocks noGrp="1"/>
          </p:cNvSpPr>
          <p:nvPr>
            <p:ph type="ctrTitle"/>
          </p:nvPr>
        </p:nvSpPr>
        <p:spPr>
          <a:xfrm>
            <a:off x="755576" y="1"/>
            <a:ext cx="7676396" cy="1052736"/>
          </a:xfrm>
        </p:spPr>
        <p:txBody>
          <a:bodyPr/>
          <a:lstStyle/>
          <a:p>
            <a:r>
              <a:rPr lang="ja-JP" altLang="en-US" sz="4000" dirty="0"/>
              <a:t>分娩室での体温維持</a:t>
            </a:r>
            <a:endParaRPr lang="ja-JP" altLang="en-US" sz="4000" dirty="0">
              <a:latin typeface="Calibri" charset="0"/>
              <a:ea typeface="ＭＳ Ｐゴシック" charset="0"/>
            </a:endParaRPr>
          </a:p>
        </p:txBody>
      </p:sp>
      <p:sp>
        <p:nvSpPr>
          <p:cNvPr id="8" name="テキスト ボックス 7"/>
          <p:cNvSpPr txBox="1"/>
          <p:nvPr/>
        </p:nvSpPr>
        <p:spPr>
          <a:xfrm>
            <a:off x="621559" y="1954771"/>
            <a:ext cx="184667" cy="646332"/>
          </a:xfrm>
          <a:prstGeom prst="rect">
            <a:avLst/>
          </a:prstGeom>
          <a:noFill/>
        </p:spPr>
        <p:txBody>
          <a:bodyPr wrap="none" rtlCol="0">
            <a:spAutoFit/>
          </a:bodyPr>
          <a:lstStyle/>
          <a:p>
            <a:endParaRPr lang="en-US" altLang="ja-JP" sz="3600" dirty="0"/>
          </a:p>
        </p:txBody>
      </p:sp>
      <p:sp>
        <p:nvSpPr>
          <p:cNvPr id="9" name="正方形/長方形 8"/>
          <p:cNvSpPr/>
          <p:nvPr/>
        </p:nvSpPr>
        <p:spPr>
          <a:xfrm>
            <a:off x="296700" y="1189969"/>
            <a:ext cx="8667788" cy="4339650"/>
          </a:xfrm>
          <a:prstGeom prst="rect">
            <a:avLst/>
          </a:prstGeom>
        </p:spPr>
        <p:txBody>
          <a:bodyPr wrap="square">
            <a:spAutoFit/>
          </a:bodyPr>
          <a:lstStyle/>
          <a:p>
            <a:pPr marL="0" indent="0">
              <a:buNone/>
            </a:pPr>
            <a:endParaRPr lang="en-US" altLang="ja-JP" sz="2400" dirty="0"/>
          </a:p>
          <a:p>
            <a:pPr marL="0" indent="0">
              <a:buNone/>
            </a:pPr>
            <a:r>
              <a:rPr lang="ja-JP" altLang="en-US" sz="3600" dirty="0"/>
              <a:t>推奨と</a:t>
            </a:r>
            <a:r>
              <a:rPr lang="ja-JP" altLang="en-US" sz="3600" dirty="0" smtClean="0"/>
              <a:t>提案</a:t>
            </a:r>
            <a:endParaRPr lang="en-US" altLang="ja-JP" sz="3600" dirty="0" smtClean="0"/>
          </a:p>
          <a:p>
            <a:pPr marL="0" indent="0">
              <a:buNone/>
            </a:pPr>
            <a:endParaRPr lang="en-US" altLang="ja-JP" sz="3600" dirty="0"/>
          </a:p>
          <a:p>
            <a:pPr marL="0" indent="0">
              <a:buNone/>
            </a:pPr>
            <a:r>
              <a:rPr lang="ja-JP" altLang="en-US" sz="3600" dirty="0"/>
              <a:t>　仮死のない新生児の体温は出生後入院を通して</a:t>
            </a:r>
            <a:r>
              <a:rPr lang="en-US" altLang="ja-JP" sz="3600" dirty="0">
                <a:solidFill>
                  <a:srgbClr val="FF0000"/>
                </a:solidFill>
              </a:rPr>
              <a:t>36.5</a:t>
            </a:r>
            <a:r>
              <a:rPr lang="ja-JP" altLang="en-US" sz="3600" dirty="0">
                <a:solidFill>
                  <a:srgbClr val="FF0000"/>
                </a:solidFill>
              </a:rPr>
              <a:t>から</a:t>
            </a:r>
            <a:r>
              <a:rPr lang="en-US" altLang="ja-JP" sz="3600" dirty="0">
                <a:solidFill>
                  <a:srgbClr val="FF0000"/>
                </a:solidFill>
              </a:rPr>
              <a:t>37.5 ℃</a:t>
            </a:r>
            <a:r>
              <a:rPr lang="ja-JP" altLang="en-US" sz="3600" dirty="0"/>
              <a:t>に維持することを推奨する。</a:t>
            </a:r>
            <a:endParaRPr lang="en-US" altLang="ja-JP" sz="3600" dirty="0"/>
          </a:p>
          <a:p>
            <a:pPr marL="0" indent="0">
              <a:buNone/>
            </a:pPr>
            <a:r>
              <a:rPr lang="ja-JP" altLang="en-US" sz="3600" dirty="0"/>
              <a:t>入院時の体温は結果の予測因子として</a:t>
            </a:r>
            <a:r>
              <a:rPr lang="ja-JP" altLang="en-US" sz="3600" dirty="0">
                <a:solidFill>
                  <a:srgbClr val="FF0000"/>
                </a:solidFill>
              </a:rPr>
              <a:t>記録すべきである</a:t>
            </a:r>
            <a:r>
              <a:rPr lang="ja-JP" altLang="en-US" sz="3600" dirty="0"/>
              <a:t>。</a:t>
            </a:r>
            <a:endParaRPr lang="en-US" altLang="ja-JP" sz="3600" dirty="0"/>
          </a:p>
        </p:txBody>
      </p:sp>
      <p:cxnSp>
        <p:nvCxnSpPr>
          <p:cNvPr id="10" name="直線コネクタ 9"/>
          <p:cNvCxnSpPr/>
          <p:nvPr/>
        </p:nvCxnSpPr>
        <p:spPr>
          <a:xfrm>
            <a:off x="407483" y="1180287"/>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407483" y="6093296"/>
            <a:ext cx="851606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24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NCPRスライド背景">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NCPRスライド背景.pptx</Template>
  <TotalTime>396</TotalTime>
  <Words>700</Words>
  <Application>Microsoft Office PowerPoint</Application>
  <PresentationFormat>画面に合わせる (4:3)</PresentationFormat>
  <Paragraphs>206</Paragraphs>
  <Slides>29</Slides>
  <Notes>0</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NCPRスライド背景</vt:lpstr>
      <vt:lpstr>日本版新生児蘇生法ガイドライン2015改正点のポイント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2015年版アルゴリズム変更点</vt:lpstr>
      <vt:lpstr>PowerPoint プレゼンテーション</vt:lpstr>
      <vt:lpstr>分娩室での体温維持</vt:lpstr>
      <vt:lpstr>PowerPoint プレゼンテーション</vt:lpstr>
      <vt:lpstr>PowerPoint プレゼンテーション</vt:lpstr>
      <vt:lpstr>心拍確認における ECGとパルスオキシメータまたは聴診の比較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HP-USER01</dc:creator>
  <cp:lastModifiedBy>HP-USER01</cp:lastModifiedBy>
  <cp:revision>49</cp:revision>
  <dcterms:created xsi:type="dcterms:W3CDTF">2015-10-26T01:51:50Z</dcterms:created>
  <dcterms:modified xsi:type="dcterms:W3CDTF">2015-11-04T11:18:37Z</dcterms:modified>
</cp:coreProperties>
</file>