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1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65"/>
  </p:notesMasterIdLst>
  <p:handoutMasterIdLst>
    <p:handoutMasterId r:id="rId66"/>
  </p:handoutMasterIdLst>
  <p:sldIdLst>
    <p:sldId id="256" r:id="rId2"/>
    <p:sldId id="391" r:id="rId3"/>
    <p:sldId id="385" r:id="rId4"/>
    <p:sldId id="410" r:id="rId5"/>
    <p:sldId id="412" r:id="rId6"/>
    <p:sldId id="411" r:id="rId7"/>
    <p:sldId id="413" r:id="rId8"/>
    <p:sldId id="414" r:id="rId9"/>
    <p:sldId id="387" r:id="rId10"/>
    <p:sldId id="415" r:id="rId11"/>
    <p:sldId id="386" r:id="rId12"/>
    <p:sldId id="400" r:id="rId13"/>
    <p:sldId id="416" r:id="rId14"/>
    <p:sldId id="437" r:id="rId15"/>
    <p:sldId id="418" r:id="rId16"/>
    <p:sldId id="388" r:id="rId17"/>
    <p:sldId id="419" r:id="rId18"/>
    <p:sldId id="420" r:id="rId19"/>
    <p:sldId id="381" r:id="rId20"/>
    <p:sldId id="379" r:id="rId21"/>
    <p:sldId id="438" r:id="rId22"/>
    <p:sldId id="422" r:id="rId23"/>
    <p:sldId id="401" r:id="rId24"/>
    <p:sldId id="436" r:id="rId25"/>
    <p:sldId id="402" r:id="rId26"/>
    <p:sldId id="423" r:id="rId27"/>
    <p:sldId id="429" r:id="rId28"/>
    <p:sldId id="424" r:id="rId29"/>
    <p:sldId id="425" r:id="rId30"/>
    <p:sldId id="439" r:id="rId31"/>
    <p:sldId id="427" r:id="rId32"/>
    <p:sldId id="428" r:id="rId33"/>
    <p:sldId id="378" r:id="rId34"/>
    <p:sldId id="377" r:id="rId35"/>
    <p:sldId id="376" r:id="rId36"/>
    <p:sldId id="430" r:id="rId37"/>
    <p:sldId id="440" r:id="rId38"/>
    <p:sldId id="432" r:id="rId39"/>
    <p:sldId id="274" r:id="rId40"/>
    <p:sldId id="433" r:id="rId41"/>
    <p:sldId id="275" r:id="rId42"/>
    <p:sldId id="276" r:id="rId43"/>
    <p:sldId id="375" r:id="rId44"/>
    <p:sldId id="289" r:id="rId45"/>
    <p:sldId id="371" r:id="rId46"/>
    <p:sldId id="407" r:id="rId47"/>
    <p:sldId id="408" r:id="rId48"/>
    <p:sldId id="409" r:id="rId49"/>
    <p:sldId id="279" r:id="rId50"/>
    <p:sldId id="280" r:id="rId51"/>
    <p:sldId id="281" r:id="rId52"/>
    <p:sldId id="370" r:id="rId53"/>
    <p:sldId id="441" r:id="rId54"/>
    <p:sldId id="403" r:id="rId55"/>
    <p:sldId id="399" r:id="rId56"/>
    <p:sldId id="404" r:id="rId57"/>
    <p:sldId id="434" r:id="rId58"/>
    <p:sldId id="435" r:id="rId59"/>
    <p:sldId id="398" r:id="rId60"/>
    <p:sldId id="405" r:id="rId61"/>
    <p:sldId id="406" r:id="rId62"/>
    <p:sldId id="258" r:id="rId63"/>
    <p:sldId id="284" r:id="rId64"/>
  </p:sldIdLst>
  <p:sldSz cx="9144000" cy="6858000" type="screen4x3"/>
  <p:notesSz cx="6735763" cy="9866313"/>
  <p:defaultText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FCF"/>
    <a:srgbClr val="FF6464"/>
    <a:srgbClr val="FF5050"/>
    <a:srgbClr val="FF66FF"/>
    <a:srgbClr val="FF7575"/>
    <a:srgbClr val="FF6969"/>
    <a:srgbClr val="4270A7"/>
    <a:srgbClr val="80FF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392" autoAdjust="0"/>
    <p:restoredTop sz="92730" autoAdjust="0"/>
  </p:normalViewPr>
  <p:slideViewPr>
    <p:cSldViewPr snapToGrid="0" snapToObjects="1">
      <p:cViewPr varScale="1">
        <p:scale>
          <a:sx n="101" d="100"/>
          <a:sy n="101" d="100"/>
        </p:scale>
        <p:origin x="-120" y="-9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432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39825F2-7A24-424E-B097-90225AE7AFEC}" type="doc">
      <dgm:prSet loTypeId="urn:microsoft.com/office/officeart/2005/8/layout/chevron2" loCatId="list" qsTypeId="urn:microsoft.com/office/officeart/2005/8/quickstyle/simple1" qsCatId="simple" csTypeId="urn:microsoft.com/office/officeart/2005/8/colors/accent6_3" csCatId="accent6" phldr="1"/>
      <dgm:spPr/>
      <dgm:t>
        <a:bodyPr/>
        <a:lstStyle/>
        <a:p>
          <a:endParaRPr lang="en-US"/>
        </a:p>
      </dgm:t>
    </dgm:pt>
    <dgm:pt modelId="{E26427FC-B2EC-4359-B9B2-ED304959BEDE}">
      <dgm:prSet phldrT="[Text]" custT="1"/>
      <dgm:spPr/>
      <dgm:t>
        <a:bodyPr/>
        <a:lstStyle/>
        <a:p>
          <a:r>
            <a:rPr lang="ja-JP" altLang="en-US" sz="1300" b="1" dirty="0" smtClean="0">
              <a:solidFill>
                <a:schemeClr val="tx1"/>
              </a:solidFill>
            </a:rPr>
            <a:t>低酸素虚血の</a:t>
          </a:r>
          <a:r>
            <a:rPr lang="en-US" altLang="ja-JP" sz="1300" b="1" dirty="0" smtClean="0">
              <a:solidFill>
                <a:schemeClr val="tx1"/>
              </a:solidFill>
            </a:rPr>
            <a:t>evidence</a:t>
          </a:r>
          <a:endParaRPr lang="en-US" sz="1300" b="1" dirty="0">
            <a:solidFill>
              <a:schemeClr val="tx1"/>
            </a:solidFill>
          </a:endParaRPr>
        </a:p>
      </dgm:t>
    </dgm:pt>
    <dgm:pt modelId="{6E88344F-C084-440B-8F10-477F0145B85D}" type="parTrans" cxnId="{FC8F807C-C7FD-411F-895D-1082BD091BB2}">
      <dgm:prSet/>
      <dgm:spPr/>
      <dgm:t>
        <a:bodyPr/>
        <a:lstStyle/>
        <a:p>
          <a:endParaRPr lang="en-US"/>
        </a:p>
      </dgm:t>
    </dgm:pt>
    <dgm:pt modelId="{0713035C-A5F8-48B6-9EE7-94F28460C8DB}" type="sibTrans" cxnId="{FC8F807C-C7FD-411F-895D-1082BD091BB2}">
      <dgm:prSet/>
      <dgm:spPr/>
      <dgm:t>
        <a:bodyPr/>
        <a:lstStyle/>
        <a:p>
          <a:endParaRPr lang="en-US"/>
        </a:p>
      </dgm:t>
    </dgm:pt>
    <dgm:pt modelId="{29B3F9E3-5608-47AF-9C61-585391E2A343}">
      <dgm:prSet phldrT="[Text]" custT="1"/>
      <dgm:spPr/>
      <dgm:t>
        <a:bodyPr/>
        <a:lstStyle/>
        <a:p>
          <a:r>
            <a:rPr lang="ja-JP" sz="1300" b="1" dirty="0" smtClean="0"/>
            <a:t>生後</a:t>
          </a:r>
          <a:r>
            <a:rPr lang="en-US" sz="1300" b="1" dirty="0" smtClean="0"/>
            <a:t>10</a:t>
          </a:r>
          <a:r>
            <a:rPr lang="ja-JP" sz="1300" b="1" dirty="0" smtClean="0"/>
            <a:t>分のアプガースコアが</a:t>
          </a:r>
          <a:r>
            <a:rPr lang="en-US" sz="1300" b="1" dirty="0" smtClean="0"/>
            <a:t>5</a:t>
          </a:r>
          <a:r>
            <a:rPr lang="ja-JP" sz="1300" b="1" dirty="0" smtClean="0"/>
            <a:t>以下</a:t>
          </a:r>
          <a:endParaRPr lang="en-US" sz="1300" b="1" dirty="0"/>
        </a:p>
      </dgm:t>
    </dgm:pt>
    <dgm:pt modelId="{CB1C7307-430B-4C2A-BED6-A652FEBCF4EE}" type="parTrans" cxnId="{817BF698-076C-40FB-8596-CF4F0FBF20D7}">
      <dgm:prSet/>
      <dgm:spPr/>
      <dgm:t>
        <a:bodyPr/>
        <a:lstStyle/>
        <a:p>
          <a:endParaRPr lang="en-US"/>
        </a:p>
      </dgm:t>
    </dgm:pt>
    <dgm:pt modelId="{3378E02D-B67B-489C-95FF-85C6A8673E06}" type="sibTrans" cxnId="{817BF698-076C-40FB-8596-CF4F0FBF20D7}">
      <dgm:prSet/>
      <dgm:spPr/>
      <dgm:t>
        <a:bodyPr/>
        <a:lstStyle/>
        <a:p>
          <a:endParaRPr lang="en-US"/>
        </a:p>
      </dgm:t>
    </dgm:pt>
    <dgm:pt modelId="{BB725B51-0606-45E2-B883-F9A035619791}">
      <dgm:prSet phldrT="[Text]" custT="1"/>
      <dgm:spPr/>
      <dgm:t>
        <a:bodyPr/>
        <a:lstStyle/>
        <a:p>
          <a:r>
            <a:rPr lang="en-US" altLang="ja-JP" sz="1300" b="1" dirty="0" err="1" smtClean="0">
              <a:solidFill>
                <a:schemeClr val="tx1"/>
              </a:solidFill>
            </a:rPr>
            <a:t>Sarnat</a:t>
          </a:r>
          <a:r>
            <a:rPr lang="en-US" altLang="ja-JP" sz="1300" b="1" dirty="0" smtClean="0">
              <a:solidFill>
                <a:schemeClr val="tx1"/>
              </a:solidFill>
            </a:rPr>
            <a:t> 2</a:t>
          </a:r>
          <a:r>
            <a:rPr lang="ja-JP" altLang="en-US" sz="1300" b="1" dirty="0" smtClean="0">
              <a:solidFill>
                <a:schemeClr val="tx1"/>
              </a:solidFill>
            </a:rPr>
            <a:t>度以上の脳症</a:t>
          </a:r>
          <a:endParaRPr lang="en-US" sz="1300" b="1" dirty="0">
            <a:solidFill>
              <a:schemeClr val="tx1"/>
            </a:solidFill>
          </a:endParaRPr>
        </a:p>
      </dgm:t>
    </dgm:pt>
    <dgm:pt modelId="{4897B950-4DF4-4DC4-9770-B0C0F6725FB2}" type="parTrans" cxnId="{D68E64C6-F080-4B72-82F2-86733B6AD1CC}">
      <dgm:prSet/>
      <dgm:spPr/>
      <dgm:t>
        <a:bodyPr/>
        <a:lstStyle/>
        <a:p>
          <a:endParaRPr lang="en-US"/>
        </a:p>
      </dgm:t>
    </dgm:pt>
    <dgm:pt modelId="{6D4BF867-97B0-4EAB-A301-275D760B03D7}" type="sibTrans" cxnId="{D68E64C6-F080-4B72-82F2-86733B6AD1CC}">
      <dgm:prSet/>
      <dgm:spPr/>
      <dgm:t>
        <a:bodyPr/>
        <a:lstStyle/>
        <a:p>
          <a:endParaRPr lang="en-US"/>
        </a:p>
      </dgm:t>
    </dgm:pt>
    <dgm:pt modelId="{8272056F-C8B8-4394-9D34-AA5EC4964D59}">
      <dgm:prSet phldrT="[Text]" custT="1"/>
      <dgm:spPr/>
      <dgm:t>
        <a:bodyPr/>
        <a:lstStyle/>
        <a:p>
          <a:r>
            <a:rPr lang="ja-JP" sz="1300" b="1" dirty="0" smtClean="0"/>
            <a:t>筋緊張低下</a:t>
          </a:r>
          <a:endParaRPr lang="en-US" sz="1300" b="1" dirty="0"/>
        </a:p>
      </dgm:t>
    </dgm:pt>
    <dgm:pt modelId="{67D032AC-BB0A-43A2-8F5B-9C12880407C4}" type="parTrans" cxnId="{C24FAD37-A231-428E-AED6-B9D4287ADD07}">
      <dgm:prSet/>
      <dgm:spPr/>
      <dgm:t>
        <a:bodyPr/>
        <a:lstStyle/>
        <a:p>
          <a:endParaRPr lang="en-US"/>
        </a:p>
      </dgm:t>
    </dgm:pt>
    <dgm:pt modelId="{111AA84B-DCFB-43D6-8ABD-94AACD15A0BB}" type="sibTrans" cxnId="{C24FAD37-A231-428E-AED6-B9D4287ADD07}">
      <dgm:prSet/>
      <dgm:spPr/>
      <dgm:t>
        <a:bodyPr/>
        <a:lstStyle/>
        <a:p>
          <a:endParaRPr lang="en-US"/>
        </a:p>
      </dgm:t>
    </dgm:pt>
    <dgm:pt modelId="{BF3B962B-8009-4292-91F5-9042713B80DC}">
      <dgm:prSet phldrT="[Text]" custT="1"/>
      <dgm:spPr/>
      <dgm:t>
        <a:bodyPr/>
        <a:lstStyle/>
        <a:p>
          <a:r>
            <a:rPr lang="en-US" sz="1300" b="1" dirty="0" err="1" smtClean="0">
              <a:solidFill>
                <a:schemeClr val="tx1"/>
              </a:solidFill>
            </a:rPr>
            <a:t>aEEG</a:t>
          </a:r>
          <a:r>
            <a:rPr lang="ja-JP" altLang="en-US" sz="1300" b="1" dirty="0" smtClean="0">
              <a:solidFill>
                <a:schemeClr val="tx1"/>
              </a:solidFill>
            </a:rPr>
            <a:t>所見</a:t>
          </a:r>
          <a:endParaRPr lang="en-US" altLang="ja-JP" sz="1300" b="1" dirty="0" smtClean="0">
            <a:solidFill>
              <a:schemeClr val="tx1"/>
            </a:solidFill>
          </a:endParaRPr>
        </a:p>
        <a:p>
          <a:r>
            <a:rPr lang="en-US" altLang="ja-JP" sz="1300" b="1" dirty="0" smtClean="0">
              <a:solidFill>
                <a:schemeClr val="tx1"/>
              </a:solidFill>
            </a:rPr>
            <a:t>(</a:t>
          </a:r>
          <a:r>
            <a:rPr lang="ja-JP" altLang="en-US" sz="1300" b="1" dirty="0" smtClean="0">
              <a:solidFill>
                <a:schemeClr val="tx1"/>
              </a:solidFill>
            </a:rPr>
            <a:t>可能なら</a:t>
          </a:r>
          <a:r>
            <a:rPr lang="en-US" altLang="ja-JP" sz="1300" b="1" dirty="0" smtClean="0">
              <a:solidFill>
                <a:schemeClr val="tx1"/>
              </a:solidFill>
            </a:rPr>
            <a:t>)</a:t>
          </a:r>
          <a:endParaRPr lang="en-US" sz="1300" b="1" dirty="0">
            <a:solidFill>
              <a:schemeClr val="tx1"/>
            </a:solidFill>
          </a:endParaRPr>
        </a:p>
      </dgm:t>
    </dgm:pt>
    <dgm:pt modelId="{DA754C11-534B-437C-B7F7-0E94E52149BB}" type="parTrans" cxnId="{9533E7F9-83BD-47BC-B67C-BACAE43E7478}">
      <dgm:prSet/>
      <dgm:spPr/>
      <dgm:t>
        <a:bodyPr/>
        <a:lstStyle/>
        <a:p>
          <a:endParaRPr lang="en-US"/>
        </a:p>
      </dgm:t>
    </dgm:pt>
    <dgm:pt modelId="{930A7ECE-870B-4368-9AA9-86C806F63843}" type="sibTrans" cxnId="{9533E7F9-83BD-47BC-B67C-BACAE43E7478}">
      <dgm:prSet/>
      <dgm:spPr/>
      <dgm:t>
        <a:bodyPr/>
        <a:lstStyle/>
        <a:p>
          <a:endParaRPr lang="en-US"/>
        </a:p>
      </dgm:t>
    </dgm:pt>
    <dgm:pt modelId="{C633ED2A-D722-4DA1-99F5-21C652CCC1DF}">
      <dgm:prSet phldrT="[Text]" custT="1"/>
      <dgm:spPr/>
      <dgm:t>
        <a:bodyPr/>
        <a:lstStyle/>
        <a:p>
          <a:r>
            <a:rPr lang="ja-JP" altLang="en-US" sz="1300" b="1" dirty="0" smtClean="0"/>
            <a:t>けいれんもしくは中等度以上の異常</a:t>
          </a:r>
          <a:endParaRPr lang="en-US" sz="1300" b="1" dirty="0"/>
        </a:p>
      </dgm:t>
    </dgm:pt>
    <dgm:pt modelId="{8DD70B2A-1D97-4ED7-BCEF-B3E1D3740F8E}" type="parTrans" cxnId="{D5BDCD41-99FA-4B98-9DCB-0EF75BEDF3D7}">
      <dgm:prSet/>
      <dgm:spPr/>
      <dgm:t>
        <a:bodyPr/>
        <a:lstStyle/>
        <a:p>
          <a:endParaRPr lang="en-US"/>
        </a:p>
      </dgm:t>
    </dgm:pt>
    <dgm:pt modelId="{6134C783-138F-4174-AA73-629F28A367FA}" type="sibTrans" cxnId="{D5BDCD41-99FA-4B98-9DCB-0EF75BEDF3D7}">
      <dgm:prSet/>
      <dgm:spPr/>
      <dgm:t>
        <a:bodyPr/>
        <a:lstStyle/>
        <a:p>
          <a:endParaRPr lang="en-US"/>
        </a:p>
      </dgm:t>
    </dgm:pt>
    <dgm:pt modelId="{DF74273F-6373-48C7-8258-2C0F7A26F597}">
      <dgm:prSet custT="1"/>
      <dgm:spPr/>
      <dgm:t>
        <a:bodyPr/>
        <a:lstStyle/>
        <a:p>
          <a:r>
            <a:rPr lang="ja-JP" altLang="en-US" sz="1300" b="1" dirty="0" smtClean="0"/>
            <a:t>人形の目</a:t>
          </a:r>
          <a:r>
            <a:rPr lang="ja-JP" sz="1300" b="1" dirty="0" smtClean="0"/>
            <a:t>もしくは瞳孔反射を含む異常反射</a:t>
          </a:r>
          <a:endParaRPr lang="en-US" sz="1300" b="1" dirty="0"/>
        </a:p>
      </dgm:t>
    </dgm:pt>
    <dgm:pt modelId="{3BD3AC44-6552-4B2A-B594-709CD04697EE}" type="parTrans" cxnId="{0CEEF780-F6C4-4AFD-BA42-E2BB6D5EBB21}">
      <dgm:prSet/>
      <dgm:spPr/>
      <dgm:t>
        <a:bodyPr/>
        <a:lstStyle/>
        <a:p>
          <a:endParaRPr lang="en-US"/>
        </a:p>
      </dgm:t>
    </dgm:pt>
    <dgm:pt modelId="{3DB5A3BA-7361-4D37-BF45-447B68204DFD}" type="sibTrans" cxnId="{0CEEF780-F6C4-4AFD-BA42-E2BB6D5EBB21}">
      <dgm:prSet/>
      <dgm:spPr/>
      <dgm:t>
        <a:bodyPr/>
        <a:lstStyle/>
        <a:p>
          <a:endParaRPr lang="en-US"/>
        </a:p>
      </dgm:t>
    </dgm:pt>
    <dgm:pt modelId="{22DFD95D-FA7F-47FC-8649-877203638CC6}">
      <dgm:prSet custT="1"/>
      <dgm:spPr/>
      <dgm:t>
        <a:bodyPr/>
        <a:lstStyle/>
        <a:p>
          <a:r>
            <a:rPr lang="ja-JP" sz="1300" b="1" dirty="0" smtClean="0"/>
            <a:t>吸啜の低下もしくは消失</a:t>
          </a:r>
          <a:endParaRPr lang="en-US" sz="1300" b="1" dirty="0"/>
        </a:p>
      </dgm:t>
    </dgm:pt>
    <dgm:pt modelId="{7122CFA2-CE81-4703-984E-841632B5B2B9}" type="parTrans" cxnId="{4A6078E9-5BAE-4C23-AA20-3B4FAB303E65}">
      <dgm:prSet/>
      <dgm:spPr/>
      <dgm:t>
        <a:bodyPr/>
        <a:lstStyle/>
        <a:p>
          <a:endParaRPr lang="en-US"/>
        </a:p>
      </dgm:t>
    </dgm:pt>
    <dgm:pt modelId="{E0A8FA5D-03BF-4BC3-A04F-619F19B533B1}" type="sibTrans" cxnId="{4A6078E9-5BAE-4C23-AA20-3B4FAB303E65}">
      <dgm:prSet/>
      <dgm:spPr/>
      <dgm:t>
        <a:bodyPr/>
        <a:lstStyle/>
        <a:p>
          <a:endParaRPr lang="en-US"/>
        </a:p>
      </dgm:t>
    </dgm:pt>
    <dgm:pt modelId="{F5ED05AF-25E8-488E-85E2-08CE3286529B}">
      <dgm:prSet custT="1"/>
      <dgm:spPr/>
      <dgm:t>
        <a:bodyPr/>
        <a:lstStyle/>
        <a:p>
          <a:r>
            <a:rPr lang="ja-JP" sz="1300" b="1" dirty="0" smtClean="0"/>
            <a:t>臨床的けいれん</a:t>
          </a:r>
          <a:endParaRPr lang="en-US" sz="1300" b="1" dirty="0"/>
        </a:p>
      </dgm:t>
    </dgm:pt>
    <dgm:pt modelId="{36D5E7BD-16B3-4B24-B3C6-9581F9BD0FC4}" type="parTrans" cxnId="{B85DE1CE-B4BE-4A37-AF36-0C35353112C8}">
      <dgm:prSet/>
      <dgm:spPr/>
      <dgm:t>
        <a:bodyPr/>
        <a:lstStyle/>
        <a:p>
          <a:endParaRPr lang="en-US"/>
        </a:p>
      </dgm:t>
    </dgm:pt>
    <dgm:pt modelId="{A39878CA-34B4-4472-86D2-190F2F5ADDDF}" type="sibTrans" cxnId="{B85DE1CE-B4BE-4A37-AF36-0C35353112C8}">
      <dgm:prSet/>
      <dgm:spPr/>
      <dgm:t>
        <a:bodyPr/>
        <a:lstStyle/>
        <a:p>
          <a:endParaRPr lang="en-US"/>
        </a:p>
      </dgm:t>
    </dgm:pt>
    <dgm:pt modelId="{73EA1751-58AD-49CC-8BF1-A93704354EC2}">
      <dgm:prSet phldrT="[Text]" custT="1"/>
      <dgm:spPr/>
      <dgm:t>
        <a:bodyPr/>
        <a:lstStyle/>
        <a:p>
          <a:r>
            <a:rPr lang="en-US" sz="1300" b="1" dirty="0" smtClean="0"/>
            <a:t>10</a:t>
          </a:r>
          <a:r>
            <a:rPr lang="ja-JP" sz="1300" b="1" dirty="0" smtClean="0"/>
            <a:t>分以上の持続的な新生児蘇生</a:t>
          </a:r>
          <a:r>
            <a:rPr lang="en-US" sz="1300" b="1" dirty="0" smtClean="0"/>
            <a:t>(</a:t>
          </a:r>
          <a:r>
            <a:rPr lang="ja-JP" sz="1300" b="1" dirty="0" smtClean="0"/>
            <a:t>気管内挿管、バッグ換気など</a:t>
          </a:r>
          <a:r>
            <a:rPr lang="en-US" sz="1300" b="1" dirty="0" smtClean="0"/>
            <a:t>)</a:t>
          </a:r>
          <a:r>
            <a:rPr lang="ja-JP" sz="1300" b="1" dirty="0" smtClean="0"/>
            <a:t>が必要</a:t>
          </a:r>
          <a:endParaRPr lang="en-US" sz="1300" b="1" dirty="0"/>
        </a:p>
      </dgm:t>
    </dgm:pt>
    <dgm:pt modelId="{6D078BDC-A46A-4875-993A-4EEC2A2177C8}" type="parTrans" cxnId="{FBA07447-BF96-42E8-BF4D-466DFCCC8023}">
      <dgm:prSet/>
      <dgm:spPr/>
      <dgm:t>
        <a:bodyPr/>
        <a:lstStyle/>
        <a:p>
          <a:endParaRPr lang="en-US"/>
        </a:p>
      </dgm:t>
    </dgm:pt>
    <dgm:pt modelId="{8B968C4E-FB01-4224-8C28-E7F5A4DB8166}" type="sibTrans" cxnId="{FBA07447-BF96-42E8-BF4D-466DFCCC8023}">
      <dgm:prSet/>
      <dgm:spPr/>
      <dgm:t>
        <a:bodyPr/>
        <a:lstStyle/>
        <a:p>
          <a:endParaRPr lang="en-US"/>
        </a:p>
      </dgm:t>
    </dgm:pt>
    <dgm:pt modelId="{5065B74A-D282-4462-BF4B-EAD3A53FD053}">
      <dgm:prSet phldrT="[Text]" custT="1"/>
      <dgm:spPr/>
      <dgm:t>
        <a:bodyPr/>
        <a:lstStyle/>
        <a:p>
          <a:r>
            <a:rPr lang="ja-JP" sz="1300" b="1" dirty="0" smtClean="0"/>
            <a:t>アシドーシスの存在</a:t>
          </a:r>
          <a:r>
            <a:rPr lang="en-US" altLang="ja-JP" sz="1300" b="1" dirty="0" smtClean="0"/>
            <a:t>=</a:t>
          </a:r>
          <a:r>
            <a:rPr lang="ja-JP" sz="1300" b="1" dirty="0" smtClean="0"/>
            <a:t>生後</a:t>
          </a:r>
          <a:r>
            <a:rPr lang="en-US" sz="1300" b="1" dirty="0" smtClean="0"/>
            <a:t>60</a:t>
          </a:r>
          <a:r>
            <a:rPr lang="ja-JP" sz="1300" b="1" dirty="0" smtClean="0"/>
            <a:t>分以内に計測した臍帯</a:t>
          </a:r>
          <a:r>
            <a:rPr lang="en-US" altLang="ja-JP" sz="1300" b="1" dirty="0" smtClean="0"/>
            <a:t>/</a:t>
          </a:r>
          <a:r>
            <a:rPr lang="ja-JP" altLang="en-US" sz="1300" b="1" dirty="0" smtClean="0"/>
            <a:t>末梢</a:t>
          </a:r>
          <a:r>
            <a:rPr lang="ja-JP" sz="1300" b="1" dirty="0" smtClean="0"/>
            <a:t>動脈ガスで</a:t>
          </a:r>
          <a:r>
            <a:rPr lang="en-US" sz="1300" b="1" dirty="0" smtClean="0"/>
            <a:t>pH&lt;7</a:t>
          </a:r>
          <a:r>
            <a:rPr lang="ja-JP" altLang="en-US" sz="1300" b="1" dirty="0" smtClean="0"/>
            <a:t>　または　</a:t>
          </a:r>
          <a:r>
            <a:rPr lang="en-US" sz="1300" b="1" dirty="0" smtClean="0"/>
            <a:t>BD ≥ 16mmol/l</a:t>
          </a:r>
          <a:endParaRPr lang="en-US" sz="1300" b="1" dirty="0"/>
        </a:p>
      </dgm:t>
    </dgm:pt>
    <dgm:pt modelId="{2545BB5D-A685-40CF-A085-B393E2A3D6C7}" type="parTrans" cxnId="{BAB2C5D7-F40E-4135-B2AB-2C6352460F82}">
      <dgm:prSet/>
      <dgm:spPr/>
      <dgm:t>
        <a:bodyPr/>
        <a:lstStyle/>
        <a:p>
          <a:endParaRPr lang="en-US"/>
        </a:p>
      </dgm:t>
    </dgm:pt>
    <dgm:pt modelId="{1361860E-EB76-40B0-A4A2-B8735016CFA1}" type="sibTrans" cxnId="{BAB2C5D7-F40E-4135-B2AB-2C6352460F82}">
      <dgm:prSet/>
      <dgm:spPr/>
      <dgm:t>
        <a:bodyPr/>
        <a:lstStyle/>
        <a:p>
          <a:endParaRPr lang="en-US"/>
        </a:p>
      </dgm:t>
    </dgm:pt>
    <dgm:pt modelId="{3F64F696-FB31-43FA-8003-7C1890F0CA95}">
      <dgm:prSet phldrT="[Text]" custT="1"/>
      <dgm:spPr/>
      <dgm:t>
        <a:bodyPr/>
        <a:lstStyle/>
        <a:p>
          <a:r>
            <a:rPr lang="ja-JP" altLang="en-US" sz="1300" b="1" dirty="0" smtClean="0"/>
            <a:t>在胎週数</a:t>
          </a:r>
          <a:r>
            <a:rPr lang="en-US" altLang="ja-JP" sz="1300" b="1" dirty="0" smtClean="0"/>
            <a:t>36</a:t>
          </a:r>
          <a:r>
            <a:rPr lang="ja-JP" altLang="en-US" sz="1300" b="1" dirty="0" smtClean="0"/>
            <a:t>週以上で出生</a:t>
          </a:r>
          <a:endParaRPr lang="en-US" sz="1300" b="1" dirty="0"/>
        </a:p>
      </dgm:t>
    </dgm:pt>
    <dgm:pt modelId="{1555753D-1C6B-481E-9974-1287BA3AC0E4}" type="parTrans" cxnId="{7BCEC2D6-E55F-44C7-86A8-2A0545CB96E2}">
      <dgm:prSet/>
      <dgm:spPr/>
      <dgm:t>
        <a:bodyPr/>
        <a:lstStyle/>
        <a:p>
          <a:endParaRPr lang="en-GB"/>
        </a:p>
      </dgm:t>
    </dgm:pt>
    <dgm:pt modelId="{CE4B53E7-38B9-4239-A025-0C873CB689D5}" type="sibTrans" cxnId="{7BCEC2D6-E55F-44C7-86A8-2A0545CB96E2}">
      <dgm:prSet/>
      <dgm:spPr/>
      <dgm:t>
        <a:bodyPr/>
        <a:lstStyle/>
        <a:p>
          <a:endParaRPr lang="en-GB"/>
        </a:p>
      </dgm:t>
    </dgm:pt>
    <dgm:pt modelId="{5C57BB72-AB33-4D81-90BA-5B542F46ABD7}">
      <dgm:prSet phldrT="[Text]"/>
      <dgm:spPr/>
      <dgm:t>
        <a:bodyPr/>
        <a:lstStyle/>
        <a:p>
          <a:endParaRPr lang="en-US" dirty="0"/>
        </a:p>
      </dgm:t>
    </dgm:pt>
    <dgm:pt modelId="{6E18A67F-1625-4249-9C85-6441494B2762}" type="parTrans" cxnId="{09B6D3CC-7B7A-48C8-B6DF-74B512CE674D}">
      <dgm:prSet/>
      <dgm:spPr/>
      <dgm:t>
        <a:bodyPr/>
        <a:lstStyle/>
        <a:p>
          <a:endParaRPr lang="en-GB"/>
        </a:p>
      </dgm:t>
    </dgm:pt>
    <dgm:pt modelId="{F4E6DAA8-0968-493E-956D-A1E7F749B966}" type="sibTrans" cxnId="{09B6D3CC-7B7A-48C8-B6DF-74B512CE674D}">
      <dgm:prSet/>
      <dgm:spPr/>
      <dgm:t>
        <a:bodyPr/>
        <a:lstStyle/>
        <a:p>
          <a:endParaRPr lang="en-GB"/>
        </a:p>
      </dgm:t>
    </dgm:pt>
    <dgm:pt modelId="{A8A3A1DC-A404-4D14-944A-F4FA43DC8646}">
      <dgm:prSet phldrT="[Text]" custT="1"/>
      <dgm:spPr/>
      <dgm:t>
        <a:bodyPr/>
        <a:lstStyle/>
        <a:p>
          <a:r>
            <a:rPr lang="ja-JP" altLang="en-US" sz="1300" b="1" dirty="0" smtClean="0"/>
            <a:t>冷却開始の時点で生後</a:t>
          </a:r>
          <a:r>
            <a:rPr lang="en-US" altLang="ja-JP" sz="1300" b="1" dirty="0" smtClean="0"/>
            <a:t>6</a:t>
          </a:r>
          <a:r>
            <a:rPr lang="ja-JP" altLang="en-US" sz="1300" b="1" dirty="0" smtClean="0"/>
            <a:t>時間以内</a:t>
          </a:r>
          <a:endParaRPr lang="en-US" sz="1300" b="1" dirty="0"/>
        </a:p>
      </dgm:t>
    </dgm:pt>
    <dgm:pt modelId="{C87F79E8-D4FF-43E5-88B8-2A640660699A}" type="parTrans" cxnId="{4D2AF2D0-C142-4FA1-848E-C7FCCA0E0D48}">
      <dgm:prSet/>
      <dgm:spPr/>
      <dgm:t>
        <a:bodyPr/>
        <a:lstStyle/>
        <a:p>
          <a:endParaRPr lang="en-GB"/>
        </a:p>
      </dgm:t>
    </dgm:pt>
    <dgm:pt modelId="{C214FD14-A6AF-476C-814D-C98E09E7E334}" type="sibTrans" cxnId="{4D2AF2D0-C142-4FA1-848E-C7FCCA0E0D48}">
      <dgm:prSet/>
      <dgm:spPr/>
      <dgm:t>
        <a:bodyPr/>
        <a:lstStyle/>
        <a:p>
          <a:endParaRPr lang="en-GB"/>
        </a:p>
      </dgm:t>
    </dgm:pt>
    <dgm:pt modelId="{45E46B7B-EE12-48D3-9B5A-1A7790B33468}">
      <dgm:prSet phldrT="[Text]" custT="1"/>
      <dgm:spPr/>
      <dgm:t>
        <a:bodyPr/>
        <a:lstStyle/>
        <a:p>
          <a:r>
            <a:rPr lang="ja-JP" altLang="en-US" sz="1300" b="1" dirty="0" smtClean="0"/>
            <a:t>除外基準に当てはまらない</a:t>
          </a:r>
          <a:endParaRPr lang="en-US" sz="1300" b="1" dirty="0"/>
        </a:p>
      </dgm:t>
    </dgm:pt>
    <dgm:pt modelId="{737B0768-9CF6-432E-A78B-2E44901BB935}" type="parTrans" cxnId="{38E72C0C-59F5-4C84-B20F-5402A053A6AE}">
      <dgm:prSet/>
      <dgm:spPr/>
      <dgm:t>
        <a:bodyPr/>
        <a:lstStyle/>
        <a:p>
          <a:endParaRPr lang="en-GB"/>
        </a:p>
      </dgm:t>
    </dgm:pt>
    <dgm:pt modelId="{0D4D41D6-CB29-41FB-81EB-B2BEFA3FECC6}" type="sibTrans" cxnId="{38E72C0C-59F5-4C84-B20F-5402A053A6AE}">
      <dgm:prSet/>
      <dgm:spPr/>
      <dgm:t>
        <a:bodyPr/>
        <a:lstStyle/>
        <a:p>
          <a:endParaRPr lang="en-GB"/>
        </a:p>
      </dgm:t>
    </dgm:pt>
    <dgm:pt modelId="{46933929-A97A-4333-94D9-193E96200A72}" type="pres">
      <dgm:prSet presAssocID="{B39825F2-7A24-424E-B097-90225AE7AFEC}" presName="linearFlow" presStyleCnt="0">
        <dgm:presLayoutVars>
          <dgm:dir/>
          <dgm:animLvl val="lvl"/>
          <dgm:resizeHandles val="exact"/>
        </dgm:presLayoutVars>
      </dgm:prSet>
      <dgm:spPr/>
      <dgm:t>
        <a:bodyPr/>
        <a:lstStyle/>
        <a:p>
          <a:endParaRPr lang="en-US"/>
        </a:p>
      </dgm:t>
    </dgm:pt>
    <dgm:pt modelId="{70CF306E-17DB-4DB6-8264-9CAA45485C02}" type="pres">
      <dgm:prSet presAssocID="{5C57BB72-AB33-4D81-90BA-5B542F46ABD7}" presName="composite" presStyleCnt="0"/>
      <dgm:spPr/>
    </dgm:pt>
    <dgm:pt modelId="{47F242F3-D902-40CB-9FA7-F9F1F75583CC}" type="pres">
      <dgm:prSet presAssocID="{5C57BB72-AB33-4D81-90BA-5B542F46ABD7}" presName="parentText" presStyleLbl="alignNode1" presStyleIdx="0" presStyleCnt="4">
        <dgm:presLayoutVars>
          <dgm:chMax val="1"/>
          <dgm:bulletEnabled val="1"/>
        </dgm:presLayoutVars>
      </dgm:prSet>
      <dgm:spPr/>
      <dgm:t>
        <a:bodyPr/>
        <a:lstStyle/>
        <a:p>
          <a:endParaRPr lang="en-US"/>
        </a:p>
      </dgm:t>
    </dgm:pt>
    <dgm:pt modelId="{F596AE63-585A-4EDE-8E6B-C5A223206288}" type="pres">
      <dgm:prSet presAssocID="{5C57BB72-AB33-4D81-90BA-5B542F46ABD7}" presName="descendantText" presStyleLbl="alignAcc1" presStyleIdx="0" presStyleCnt="4" custLinFactNeighborY="-2062">
        <dgm:presLayoutVars>
          <dgm:bulletEnabled val="1"/>
        </dgm:presLayoutVars>
      </dgm:prSet>
      <dgm:spPr/>
      <dgm:t>
        <a:bodyPr/>
        <a:lstStyle/>
        <a:p>
          <a:endParaRPr lang="en-US"/>
        </a:p>
      </dgm:t>
    </dgm:pt>
    <dgm:pt modelId="{C5A7E204-8E0A-43A9-AA7A-63E4F454D6F7}" type="pres">
      <dgm:prSet presAssocID="{F4E6DAA8-0968-493E-956D-A1E7F749B966}" presName="sp" presStyleCnt="0"/>
      <dgm:spPr/>
    </dgm:pt>
    <dgm:pt modelId="{09245479-7569-49F6-ACB0-E2229C0161C6}" type="pres">
      <dgm:prSet presAssocID="{E26427FC-B2EC-4359-B9B2-ED304959BEDE}" presName="composite" presStyleCnt="0"/>
      <dgm:spPr/>
      <dgm:t>
        <a:bodyPr/>
        <a:lstStyle/>
        <a:p>
          <a:endParaRPr lang="en-US"/>
        </a:p>
      </dgm:t>
    </dgm:pt>
    <dgm:pt modelId="{A75ECBE7-1015-4350-A0D2-D5780D032375}" type="pres">
      <dgm:prSet presAssocID="{E26427FC-B2EC-4359-B9B2-ED304959BEDE}" presName="parentText" presStyleLbl="alignNode1" presStyleIdx="1" presStyleCnt="4">
        <dgm:presLayoutVars>
          <dgm:chMax val="1"/>
          <dgm:bulletEnabled val="1"/>
        </dgm:presLayoutVars>
      </dgm:prSet>
      <dgm:spPr/>
      <dgm:t>
        <a:bodyPr/>
        <a:lstStyle/>
        <a:p>
          <a:endParaRPr lang="en-US"/>
        </a:p>
      </dgm:t>
    </dgm:pt>
    <dgm:pt modelId="{28CC4A5C-458C-4B9A-9D57-172E7445BD80}" type="pres">
      <dgm:prSet presAssocID="{E26427FC-B2EC-4359-B9B2-ED304959BEDE}" presName="descendantText" presStyleLbl="alignAcc1" presStyleIdx="1" presStyleCnt="4">
        <dgm:presLayoutVars>
          <dgm:bulletEnabled val="1"/>
        </dgm:presLayoutVars>
      </dgm:prSet>
      <dgm:spPr/>
      <dgm:t>
        <a:bodyPr/>
        <a:lstStyle/>
        <a:p>
          <a:endParaRPr lang="en-US"/>
        </a:p>
      </dgm:t>
    </dgm:pt>
    <dgm:pt modelId="{1714760C-6D12-47DB-93E2-6459FBCB1232}" type="pres">
      <dgm:prSet presAssocID="{0713035C-A5F8-48B6-9EE7-94F28460C8DB}" presName="sp" presStyleCnt="0"/>
      <dgm:spPr/>
      <dgm:t>
        <a:bodyPr/>
        <a:lstStyle/>
        <a:p>
          <a:endParaRPr lang="en-US"/>
        </a:p>
      </dgm:t>
    </dgm:pt>
    <dgm:pt modelId="{9F7044F6-B293-4A0B-BFBE-6E1C8FCF8F24}" type="pres">
      <dgm:prSet presAssocID="{BB725B51-0606-45E2-B883-F9A035619791}" presName="composite" presStyleCnt="0"/>
      <dgm:spPr/>
      <dgm:t>
        <a:bodyPr/>
        <a:lstStyle/>
        <a:p>
          <a:endParaRPr lang="en-US"/>
        </a:p>
      </dgm:t>
    </dgm:pt>
    <dgm:pt modelId="{D735B31D-F524-4401-AEE7-4F6B9B3D9AA4}" type="pres">
      <dgm:prSet presAssocID="{BB725B51-0606-45E2-B883-F9A035619791}" presName="parentText" presStyleLbl="alignNode1" presStyleIdx="2" presStyleCnt="4">
        <dgm:presLayoutVars>
          <dgm:chMax val="1"/>
          <dgm:bulletEnabled val="1"/>
        </dgm:presLayoutVars>
      </dgm:prSet>
      <dgm:spPr/>
      <dgm:t>
        <a:bodyPr/>
        <a:lstStyle/>
        <a:p>
          <a:endParaRPr lang="en-US"/>
        </a:p>
      </dgm:t>
    </dgm:pt>
    <dgm:pt modelId="{273EA918-1023-4DD6-BDA9-5E6EC96C3D01}" type="pres">
      <dgm:prSet presAssocID="{BB725B51-0606-45E2-B883-F9A035619791}" presName="descendantText" presStyleLbl="alignAcc1" presStyleIdx="2" presStyleCnt="4">
        <dgm:presLayoutVars>
          <dgm:bulletEnabled val="1"/>
        </dgm:presLayoutVars>
      </dgm:prSet>
      <dgm:spPr/>
      <dgm:t>
        <a:bodyPr/>
        <a:lstStyle/>
        <a:p>
          <a:endParaRPr lang="en-US"/>
        </a:p>
      </dgm:t>
    </dgm:pt>
    <dgm:pt modelId="{ED906F2B-579B-4E9C-B010-AE049B2236C8}" type="pres">
      <dgm:prSet presAssocID="{6D4BF867-97B0-4EAB-A301-275D760B03D7}" presName="sp" presStyleCnt="0"/>
      <dgm:spPr/>
      <dgm:t>
        <a:bodyPr/>
        <a:lstStyle/>
        <a:p>
          <a:endParaRPr lang="en-US"/>
        </a:p>
      </dgm:t>
    </dgm:pt>
    <dgm:pt modelId="{2D491BE6-F39F-4CF9-836D-B8B1E3522694}" type="pres">
      <dgm:prSet presAssocID="{BF3B962B-8009-4292-91F5-9042713B80DC}" presName="composite" presStyleCnt="0"/>
      <dgm:spPr/>
      <dgm:t>
        <a:bodyPr/>
        <a:lstStyle/>
        <a:p>
          <a:endParaRPr lang="en-US"/>
        </a:p>
      </dgm:t>
    </dgm:pt>
    <dgm:pt modelId="{7AEE300D-4472-4526-84F1-E5CEE527590A}" type="pres">
      <dgm:prSet presAssocID="{BF3B962B-8009-4292-91F5-9042713B80DC}" presName="parentText" presStyleLbl="alignNode1" presStyleIdx="3" presStyleCnt="4">
        <dgm:presLayoutVars>
          <dgm:chMax val="1"/>
          <dgm:bulletEnabled val="1"/>
        </dgm:presLayoutVars>
      </dgm:prSet>
      <dgm:spPr/>
      <dgm:t>
        <a:bodyPr/>
        <a:lstStyle/>
        <a:p>
          <a:endParaRPr lang="en-US"/>
        </a:p>
      </dgm:t>
    </dgm:pt>
    <dgm:pt modelId="{DF42CAF2-6C6D-4973-B38A-CAA25C77EB6B}" type="pres">
      <dgm:prSet presAssocID="{BF3B962B-8009-4292-91F5-9042713B80DC}" presName="descendantText" presStyleLbl="alignAcc1" presStyleIdx="3" presStyleCnt="4">
        <dgm:presLayoutVars>
          <dgm:bulletEnabled val="1"/>
        </dgm:presLayoutVars>
      </dgm:prSet>
      <dgm:spPr/>
      <dgm:t>
        <a:bodyPr/>
        <a:lstStyle/>
        <a:p>
          <a:endParaRPr lang="en-US"/>
        </a:p>
      </dgm:t>
    </dgm:pt>
  </dgm:ptLst>
  <dgm:cxnLst>
    <dgm:cxn modelId="{0C09EE89-16A2-4AFA-8361-07B36BBF4F57}" type="presOf" srcId="{F5ED05AF-25E8-488E-85E2-08CE3286529B}" destId="{273EA918-1023-4DD6-BDA9-5E6EC96C3D01}" srcOrd="0" destOrd="3" presId="urn:microsoft.com/office/officeart/2005/8/layout/chevron2"/>
    <dgm:cxn modelId="{FBA07447-BF96-42E8-BF4D-466DFCCC8023}" srcId="{E26427FC-B2EC-4359-B9B2-ED304959BEDE}" destId="{73EA1751-58AD-49CC-8BF1-A93704354EC2}" srcOrd="1" destOrd="0" parTransId="{6D078BDC-A46A-4875-993A-4EEC2A2177C8}" sibTransId="{8B968C4E-FB01-4224-8C28-E7F5A4DB8166}"/>
    <dgm:cxn modelId="{FA6D0DCE-F1AE-439B-A478-E3F18B6DC8F3}" type="presOf" srcId="{3F64F696-FB31-43FA-8003-7C1890F0CA95}" destId="{F596AE63-585A-4EDE-8E6B-C5A223206288}" srcOrd="0" destOrd="0" presId="urn:microsoft.com/office/officeart/2005/8/layout/chevron2"/>
    <dgm:cxn modelId="{09B6D3CC-7B7A-48C8-B6DF-74B512CE674D}" srcId="{B39825F2-7A24-424E-B097-90225AE7AFEC}" destId="{5C57BB72-AB33-4D81-90BA-5B542F46ABD7}" srcOrd="0" destOrd="0" parTransId="{6E18A67F-1625-4249-9C85-6441494B2762}" sibTransId="{F4E6DAA8-0968-493E-956D-A1E7F749B966}"/>
    <dgm:cxn modelId="{2404616F-8762-4716-BF52-A9D6AB95A90B}" type="presOf" srcId="{8272056F-C8B8-4394-9D34-AA5EC4964D59}" destId="{273EA918-1023-4DD6-BDA9-5E6EC96C3D01}" srcOrd="0" destOrd="0" presId="urn:microsoft.com/office/officeart/2005/8/layout/chevron2"/>
    <dgm:cxn modelId="{D06EB5DC-E217-467F-8DD3-63D18E0C2637}" type="presOf" srcId="{C633ED2A-D722-4DA1-99F5-21C652CCC1DF}" destId="{DF42CAF2-6C6D-4973-B38A-CAA25C77EB6B}" srcOrd="0" destOrd="0" presId="urn:microsoft.com/office/officeart/2005/8/layout/chevron2"/>
    <dgm:cxn modelId="{C24FAD37-A231-428E-AED6-B9D4287ADD07}" srcId="{BB725B51-0606-45E2-B883-F9A035619791}" destId="{8272056F-C8B8-4394-9D34-AA5EC4964D59}" srcOrd="0" destOrd="0" parTransId="{67D032AC-BB0A-43A2-8F5B-9C12880407C4}" sibTransId="{111AA84B-DCFB-43D6-8ABD-94AACD15A0BB}"/>
    <dgm:cxn modelId="{4E3CE523-7EAB-4F9B-AEB2-64F324936C0F}" type="presOf" srcId="{B39825F2-7A24-424E-B097-90225AE7AFEC}" destId="{46933929-A97A-4333-94D9-193E96200A72}" srcOrd="0" destOrd="0" presId="urn:microsoft.com/office/officeart/2005/8/layout/chevron2"/>
    <dgm:cxn modelId="{D5BDCD41-99FA-4B98-9DCB-0EF75BEDF3D7}" srcId="{BF3B962B-8009-4292-91F5-9042713B80DC}" destId="{C633ED2A-D722-4DA1-99F5-21C652CCC1DF}" srcOrd="0" destOrd="0" parTransId="{8DD70B2A-1D97-4ED7-BCEF-B3E1D3740F8E}" sibTransId="{6134C783-138F-4174-AA73-629F28A367FA}"/>
    <dgm:cxn modelId="{5159EC6F-9F9F-4A02-A2C9-85C55BF3FF13}" type="presOf" srcId="{29B3F9E3-5608-47AF-9C61-585391E2A343}" destId="{28CC4A5C-458C-4B9A-9D57-172E7445BD80}" srcOrd="0" destOrd="0" presId="urn:microsoft.com/office/officeart/2005/8/layout/chevron2"/>
    <dgm:cxn modelId="{E9029452-E4BA-489A-90DE-D3253EFFE516}" type="presOf" srcId="{5C57BB72-AB33-4D81-90BA-5B542F46ABD7}" destId="{47F242F3-D902-40CB-9FA7-F9F1F75583CC}" srcOrd="0" destOrd="0" presId="urn:microsoft.com/office/officeart/2005/8/layout/chevron2"/>
    <dgm:cxn modelId="{4A6078E9-5BAE-4C23-AA20-3B4FAB303E65}" srcId="{BB725B51-0606-45E2-B883-F9A035619791}" destId="{22DFD95D-FA7F-47FC-8649-877203638CC6}" srcOrd="2" destOrd="0" parTransId="{7122CFA2-CE81-4703-984E-841632B5B2B9}" sibTransId="{E0A8FA5D-03BF-4BC3-A04F-619F19B533B1}"/>
    <dgm:cxn modelId="{817BF698-076C-40FB-8596-CF4F0FBF20D7}" srcId="{E26427FC-B2EC-4359-B9B2-ED304959BEDE}" destId="{29B3F9E3-5608-47AF-9C61-585391E2A343}" srcOrd="0" destOrd="0" parTransId="{CB1C7307-430B-4C2A-BED6-A652FEBCF4EE}" sibTransId="{3378E02D-B67B-489C-95FF-85C6A8673E06}"/>
    <dgm:cxn modelId="{8A03CCEF-4E95-4D24-AB18-C25DBABCB700}" type="presOf" srcId="{45E46B7B-EE12-48D3-9B5A-1A7790B33468}" destId="{F596AE63-585A-4EDE-8E6B-C5A223206288}" srcOrd="0" destOrd="2" presId="urn:microsoft.com/office/officeart/2005/8/layout/chevron2"/>
    <dgm:cxn modelId="{B85DE1CE-B4BE-4A37-AF36-0C35353112C8}" srcId="{BB725B51-0606-45E2-B883-F9A035619791}" destId="{F5ED05AF-25E8-488E-85E2-08CE3286529B}" srcOrd="3" destOrd="0" parTransId="{36D5E7BD-16B3-4B24-B3C6-9581F9BD0FC4}" sibTransId="{A39878CA-34B4-4472-86D2-190F2F5ADDDF}"/>
    <dgm:cxn modelId="{38E72C0C-59F5-4C84-B20F-5402A053A6AE}" srcId="{5C57BB72-AB33-4D81-90BA-5B542F46ABD7}" destId="{45E46B7B-EE12-48D3-9B5A-1A7790B33468}" srcOrd="2" destOrd="0" parTransId="{737B0768-9CF6-432E-A78B-2E44901BB935}" sibTransId="{0D4D41D6-CB29-41FB-81EB-B2BEFA3FECC6}"/>
    <dgm:cxn modelId="{9FE3DFD2-C0DE-44AC-88D9-6ECED9D72B00}" type="presOf" srcId="{A8A3A1DC-A404-4D14-944A-F4FA43DC8646}" destId="{F596AE63-585A-4EDE-8E6B-C5A223206288}" srcOrd="0" destOrd="1" presId="urn:microsoft.com/office/officeart/2005/8/layout/chevron2"/>
    <dgm:cxn modelId="{799E427D-50A5-422B-A6D6-A48209D33C6E}" type="presOf" srcId="{73EA1751-58AD-49CC-8BF1-A93704354EC2}" destId="{28CC4A5C-458C-4B9A-9D57-172E7445BD80}" srcOrd="0" destOrd="1" presId="urn:microsoft.com/office/officeart/2005/8/layout/chevron2"/>
    <dgm:cxn modelId="{FC8F807C-C7FD-411F-895D-1082BD091BB2}" srcId="{B39825F2-7A24-424E-B097-90225AE7AFEC}" destId="{E26427FC-B2EC-4359-B9B2-ED304959BEDE}" srcOrd="1" destOrd="0" parTransId="{6E88344F-C084-440B-8F10-477F0145B85D}" sibTransId="{0713035C-A5F8-48B6-9EE7-94F28460C8DB}"/>
    <dgm:cxn modelId="{BAB2C5D7-F40E-4135-B2AB-2C6352460F82}" srcId="{E26427FC-B2EC-4359-B9B2-ED304959BEDE}" destId="{5065B74A-D282-4462-BF4B-EAD3A53FD053}" srcOrd="2" destOrd="0" parTransId="{2545BB5D-A685-40CF-A085-B393E2A3D6C7}" sibTransId="{1361860E-EB76-40B0-A4A2-B8735016CFA1}"/>
    <dgm:cxn modelId="{1BC7D8BA-F2F2-4E93-A073-C8EC7911C8C7}" type="presOf" srcId="{BB725B51-0606-45E2-B883-F9A035619791}" destId="{D735B31D-F524-4401-AEE7-4F6B9B3D9AA4}" srcOrd="0" destOrd="0" presId="urn:microsoft.com/office/officeart/2005/8/layout/chevron2"/>
    <dgm:cxn modelId="{0CEEF780-F6C4-4AFD-BA42-E2BB6D5EBB21}" srcId="{BB725B51-0606-45E2-B883-F9A035619791}" destId="{DF74273F-6373-48C7-8258-2C0F7A26F597}" srcOrd="1" destOrd="0" parTransId="{3BD3AC44-6552-4B2A-B594-709CD04697EE}" sibTransId="{3DB5A3BA-7361-4D37-BF45-447B68204DFD}"/>
    <dgm:cxn modelId="{976E9A40-4B6A-457B-8476-4318A755D191}" type="presOf" srcId="{DF74273F-6373-48C7-8258-2C0F7A26F597}" destId="{273EA918-1023-4DD6-BDA9-5E6EC96C3D01}" srcOrd="0" destOrd="1" presId="urn:microsoft.com/office/officeart/2005/8/layout/chevron2"/>
    <dgm:cxn modelId="{9533E7F9-83BD-47BC-B67C-BACAE43E7478}" srcId="{B39825F2-7A24-424E-B097-90225AE7AFEC}" destId="{BF3B962B-8009-4292-91F5-9042713B80DC}" srcOrd="3" destOrd="0" parTransId="{DA754C11-534B-437C-B7F7-0E94E52149BB}" sibTransId="{930A7ECE-870B-4368-9AA9-86C806F63843}"/>
    <dgm:cxn modelId="{5C661011-B01E-435B-A35B-E4FE17CE2145}" type="presOf" srcId="{BF3B962B-8009-4292-91F5-9042713B80DC}" destId="{7AEE300D-4472-4526-84F1-E5CEE527590A}" srcOrd="0" destOrd="0" presId="urn:microsoft.com/office/officeart/2005/8/layout/chevron2"/>
    <dgm:cxn modelId="{0678F689-E36D-4E39-B9A1-6CFDD24AC136}" type="presOf" srcId="{5065B74A-D282-4462-BF4B-EAD3A53FD053}" destId="{28CC4A5C-458C-4B9A-9D57-172E7445BD80}" srcOrd="0" destOrd="2" presId="urn:microsoft.com/office/officeart/2005/8/layout/chevron2"/>
    <dgm:cxn modelId="{2B359C0A-7A1C-4915-AADB-53DE9731D2F9}" type="presOf" srcId="{E26427FC-B2EC-4359-B9B2-ED304959BEDE}" destId="{A75ECBE7-1015-4350-A0D2-D5780D032375}" srcOrd="0" destOrd="0" presId="urn:microsoft.com/office/officeart/2005/8/layout/chevron2"/>
    <dgm:cxn modelId="{D68E64C6-F080-4B72-82F2-86733B6AD1CC}" srcId="{B39825F2-7A24-424E-B097-90225AE7AFEC}" destId="{BB725B51-0606-45E2-B883-F9A035619791}" srcOrd="2" destOrd="0" parTransId="{4897B950-4DF4-4DC4-9770-B0C0F6725FB2}" sibTransId="{6D4BF867-97B0-4EAB-A301-275D760B03D7}"/>
    <dgm:cxn modelId="{52D30F65-3865-40E9-8E0C-E8C1B921E6F2}" type="presOf" srcId="{22DFD95D-FA7F-47FC-8649-877203638CC6}" destId="{273EA918-1023-4DD6-BDA9-5E6EC96C3D01}" srcOrd="0" destOrd="2" presId="urn:microsoft.com/office/officeart/2005/8/layout/chevron2"/>
    <dgm:cxn modelId="{7BCEC2D6-E55F-44C7-86A8-2A0545CB96E2}" srcId="{5C57BB72-AB33-4D81-90BA-5B542F46ABD7}" destId="{3F64F696-FB31-43FA-8003-7C1890F0CA95}" srcOrd="0" destOrd="0" parTransId="{1555753D-1C6B-481E-9974-1287BA3AC0E4}" sibTransId="{CE4B53E7-38B9-4239-A025-0C873CB689D5}"/>
    <dgm:cxn modelId="{4D2AF2D0-C142-4FA1-848E-C7FCCA0E0D48}" srcId="{5C57BB72-AB33-4D81-90BA-5B542F46ABD7}" destId="{A8A3A1DC-A404-4D14-944A-F4FA43DC8646}" srcOrd="1" destOrd="0" parTransId="{C87F79E8-D4FF-43E5-88B8-2A640660699A}" sibTransId="{C214FD14-A6AF-476C-814D-C98E09E7E334}"/>
    <dgm:cxn modelId="{0E6731C2-F9E0-43F3-AEF6-4174A98D9692}" type="presParOf" srcId="{46933929-A97A-4333-94D9-193E96200A72}" destId="{70CF306E-17DB-4DB6-8264-9CAA45485C02}" srcOrd="0" destOrd="0" presId="urn:microsoft.com/office/officeart/2005/8/layout/chevron2"/>
    <dgm:cxn modelId="{FA300765-4E31-4A0A-9041-FD895B313594}" type="presParOf" srcId="{70CF306E-17DB-4DB6-8264-9CAA45485C02}" destId="{47F242F3-D902-40CB-9FA7-F9F1F75583CC}" srcOrd="0" destOrd="0" presId="urn:microsoft.com/office/officeart/2005/8/layout/chevron2"/>
    <dgm:cxn modelId="{C57DA4BD-A1E4-4FAC-8D0E-992A92268549}" type="presParOf" srcId="{70CF306E-17DB-4DB6-8264-9CAA45485C02}" destId="{F596AE63-585A-4EDE-8E6B-C5A223206288}" srcOrd="1" destOrd="0" presId="urn:microsoft.com/office/officeart/2005/8/layout/chevron2"/>
    <dgm:cxn modelId="{D13157C6-A66F-488D-AF40-49105999952F}" type="presParOf" srcId="{46933929-A97A-4333-94D9-193E96200A72}" destId="{C5A7E204-8E0A-43A9-AA7A-63E4F454D6F7}" srcOrd="1" destOrd="0" presId="urn:microsoft.com/office/officeart/2005/8/layout/chevron2"/>
    <dgm:cxn modelId="{E7E14217-B378-42EC-A6AC-1BB2288186A6}" type="presParOf" srcId="{46933929-A97A-4333-94D9-193E96200A72}" destId="{09245479-7569-49F6-ACB0-E2229C0161C6}" srcOrd="2" destOrd="0" presId="urn:microsoft.com/office/officeart/2005/8/layout/chevron2"/>
    <dgm:cxn modelId="{E11628C9-B840-4BD6-9DC4-58F091BC20F9}" type="presParOf" srcId="{09245479-7569-49F6-ACB0-E2229C0161C6}" destId="{A75ECBE7-1015-4350-A0D2-D5780D032375}" srcOrd="0" destOrd="0" presId="urn:microsoft.com/office/officeart/2005/8/layout/chevron2"/>
    <dgm:cxn modelId="{9F7E163A-5A62-43FF-AD9C-81EACB54354F}" type="presParOf" srcId="{09245479-7569-49F6-ACB0-E2229C0161C6}" destId="{28CC4A5C-458C-4B9A-9D57-172E7445BD80}" srcOrd="1" destOrd="0" presId="urn:microsoft.com/office/officeart/2005/8/layout/chevron2"/>
    <dgm:cxn modelId="{9C1CDD21-7E66-4CB4-940F-4F98AE68D531}" type="presParOf" srcId="{46933929-A97A-4333-94D9-193E96200A72}" destId="{1714760C-6D12-47DB-93E2-6459FBCB1232}" srcOrd="3" destOrd="0" presId="urn:microsoft.com/office/officeart/2005/8/layout/chevron2"/>
    <dgm:cxn modelId="{278D8008-6CFD-41A1-BE80-35AF19B6AAB2}" type="presParOf" srcId="{46933929-A97A-4333-94D9-193E96200A72}" destId="{9F7044F6-B293-4A0B-BFBE-6E1C8FCF8F24}" srcOrd="4" destOrd="0" presId="urn:microsoft.com/office/officeart/2005/8/layout/chevron2"/>
    <dgm:cxn modelId="{1CCE5BF5-354C-4248-B075-67BFD365F043}" type="presParOf" srcId="{9F7044F6-B293-4A0B-BFBE-6E1C8FCF8F24}" destId="{D735B31D-F524-4401-AEE7-4F6B9B3D9AA4}" srcOrd="0" destOrd="0" presId="urn:microsoft.com/office/officeart/2005/8/layout/chevron2"/>
    <dgm:cxn modelId="{DA90ED8B-6271-4EA5-A71E-A90EDB919CE7}" type="presParOf" srcId="{9F7044F6-B293-4A0B-BFBE-6E1C8FCF8F24}" destId="{273EA918-1023-4DD6-BDA9-5E6EC96C3D01}" srcOrd="1" destOrd="0" presId="urn:microsoft.com/office/officeart/2005/8/layout/chevron2"/>
    <dgm:cxn modelId="{AE43C720-1FCD-4C47-B4EA-F4E96EFB930D}" type="presParOf" srcId="{46933929-A97A-4333-94D9-193E96200A72}" destId="{ED906F2B-579B-4E9C-B010-AE049B2236C8}" srcOrd="5" destOrd="0" presId="urn:microsoft.com/office/officeart/2005/8/layout/chevron2"/>
    <dgm:cxn modelId="{E969B09E-5BEE-4EC7-B4A4-BEE244C643D1}" type="presParOf" srcId="{46933929-A97A-4333-94D9-193E96200A72}" destId="{2D491BE6-F39F-4CF9-836D-B8B1E3522694}" srcOrd="6" destOrd="0" presId="urn:microsoft.com/office/officeart/2005/8/layout/chevron2"/>
    <dgm:cxn modelId="{CBACD00B-282D-4E62-9830-7DD2A44685E9}" type="presParOf" srcId="{2D491BE6-F39F-4CF9-836D-B8B1E3522694}" destId="{7AEE300D-4472-4526-84F1-E5CEE527590A}" srcOrd="0" destOrd="0" presId="urn:microsoft.com/office/officeart/2005/8/layout/chevron2"/>
    <dgm:cxn modelId="{B06B5966-4EE9-4305-BB55-9812B1BB44F2}" type="presParOf" srcId="{2D491BE6-F39F-4CF9-836D-B8B1E3522694}" destId="{DF42CAF2-6C6D-4973-B38A-CAA25C77EB6B}" srcOrd="1" destOrd="0" presId="urn:microsoft.com/office/officeart/2005/8/layout/chevron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7F242F3-D902-40CB-9FA7-F9F1F75583CC}">
      <dsp:nvSpPr>
        <dsp:cNvPr id="0" name=""/>
        <dsp:cNvSpPr/>
      </dsp:nvSpPr>
      <dsp:spPr>
        <a:xfrm rot="5400000">
          <a:off x="-213285" y="217405"/>
          <a:ext cx="1421905" cy="995334"/>
        </a:xfrm>
        <a:prstGeom prst="chevron">
          <a:avLst/>
        </a:prstGeom>
        <a:solidFill>
          <a:schemeClr val="accent6">
            <a:shade val="80000"/>
            <a:hueOff val="0"/>
            <a:satOff val="0"/>
            <a:lumOff val="0"/>
            <a:alphaOff val="0"/>
          </a:schemeClr>
        </a:solidFill>
        <a:ln w="25400" cap="flat" cmpd="sng" algn="ctr">
          <a:solidFill>
            <a:schemeClr val="accent6">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endParaRPr lang="en-US" sz="2800" kern="1200" dirty="0"/>
        </a:p>
      </dsp:txBody>
      <dsp:txXfrm rot="5400000">
        <a:off x="-213285" y="217405"/>
        <a:ext cx="1421905" cy="995334"/>
      </dsp:txXfrm>
    </dsp:sp>
    <dsp:sp modelId="{F596AE63-585A-4EDE-8E6B-C5A223206288}">
      <dsp:nvSpPr>
        <dsp:cNvPr id="0" name=""/>
        <dsp:cNvSpPr/>
      </dsp:nvSpPr>
      <dsp:spPr>
        <a:xfrm rot="5400000">
          <a:off x="4414296" y="-3418962"/>
          <a:ext cx="924238" cy="7762162"/>
        </a:xfrm>
        <a:prstGeom prst="round2SameRect">
          <a:avLst/>
        </a:prstGeom>
        <a:solidFill>
          <a:schemeClr val="lt1">
            <a:alpha val="90000"/>
            <a:hueOff val="0"/>
            <a:satOff val="0"/>
            <a:lumOff val="0"/>
            <a:alphaOff val="0"/>
          </a:schemeClr>
        </a:solidFill>
        <a:ln w="25400" cap="flat" cmpd="sng" algn="ctr">
          <a:solidFill>
            <a:schemeClr val="accent6">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2456" tIns="8255" rIns="8255" bIns="8255" numCol="1" spcCol="1270" anchor="ctr" anchorCtr="0">
          <a:noAutofit/>
        </a:bodyPr>
        <a:lstStyle/>
        <a:p>
          <a:pPr marL="114300" lvl="1" indent="-114300" algn="l" defTabSz="577850">
            <a:lnSpc>
              <a:spcPct val="90000"/>
            </a:lnSpc>
            <a:spcBef>
              <a:spcPct val="0"/>
            </a:spcBef>
            <a:spcAft>
              <a:spcPct val="15000"/>
            </a:spcAft>
            <a:buChar char="••"/>
          </a:pPr>
          <a:r>
            <a:rPr lang="ja-JP" altLang="en-US" sz="1300" b="1" kern="1200" dirty="0" smtClean="0"/>
            <a:t>在胎週数</a:t>
          </a:r>
          <a:r>
            <a:rPr lang="en-US" altLang="ja-JP" sz="1300" b="1" kern="1200" dirty="0" smtClean="0"/>
            <a:t>36</a:t>
          </a:r>
          <a:r>
            <a:rPr lang="ja-JP" altLang="en-US" sz="1300" b="1" kern="1200" dirty="0" smtClean="0"/>
            <a:t>週以上で出生</a:t>
          </a:r>
          <a:endParaRPr lang="en-US" sz="1300" b="1" kern="1200" dirty="0"/>
        </a:p>
        <a:p>
          <a:pPr marL="114300" lvl="1" indent="-114300" algn="l" defTabSz="577850">
            <a:lnSpc>
              <a:spcPct val="90000"/>
            </a:lnSpc>
            <a:spcBef>
              <a:spcPct val="0"/>
            </a:spcBef>
            <a:spcAft>
              <a:spcPct val="15000"/>
            </a:spcAft>
            <a:buChar char="••"/>
          </a:pPr>
          <a:r>
            <a:rPr lang="ja-JP" altLang="en-US" sz="1300" b="1" kern="1200" dirty="0" smtClean="0"/>
            <a:t>冷却開始の時点で生後</a:t>
          </a:r>
          <a:r>
            <a:rPr lang="en-US" altLang="ja-JP" sz="1300" b="1" kern="1200" dirty="0" smtClean="0"/>
            <a:t>6</a:t>
          </a:r>
          <a:r>
            <a:rPr lang="ja-JP" altLang="en-US" sz="1300" b="1" kern="1200" dirty="0" smtClean="0"/>
            <a:t>時間以内</a:t>
          </a:r>
          <a:endParaRPr lang="en-US" sz="1300" b="1" kern="1200" dirty="0"/>
        </a:p>
        <a:p>
          <a:pPr marL="114300" lvl="1" indent="-114300" algn="l" defTabSz="577850">
            <a:lnSpc>
              <a:spcPct val="90000"/>
            </a:lnSpc>
            <a:spcBef>
              <a:spcPct val="0"/>
            </a:spcBef>
            <a:spcAft>
              <a:spcPct val="15000"/>
            </a:spcAft>
            <a:buChar char="••"/>
          </a:pPr>
          <a:r>
            <a:rPr lang="ja-JP" altLang="en-US" sz="1300" b="1" kern="1200" dirty="0" smtClean="0"/>
            <a:t>除外基準に当てはまらない</a:t>
          </a:r>
          <a:endParaRPr lang="en-US" sz="1300" b="1" kern="1200" dirty="0"/>
        </a:p>
      </dsp:txBody>
      <dsp:txXfrm rot="5400000">
        <a:off x="4414296" y="-3418962"/>
        <a:ext cx="924238" cy="7762162"/>
      </dsp:txXfrm>
    </dsp:sp>
    <dsp:sp modelId="{A75ECBE7-1015-4350-A0D2-D5780D032375}">
      <dsp:nvSpPr>
        <dsp:cNvPr id="0" name=""/>
        <dsp:cNvSpPr/>
      </dsp:nvSpPr>
      <dsp:spPr>
        <a:xfrm rot="5400000">
          <a:off x="-213285" y="1494547"/>
          <a:ext cx="1421905" cy="995334"/>
        </a:xfrm>
        <a:prstGeom prst="chevron">
          <a:avLst/>
        </a:prstGeom>
        <a:solidFill>
          <a:schemeClr val="accent6">
            <a:shade val="80000"/>
            <a:hueOff val="-127231"/>
            <a:satOff val="5670"/>
            <a:lumOff val="7926"/>
            <a:alphaOff val="0"/>
          </a:schemeClr>
        </a:solidFill>
        <a:ln w="25400" cap="flat" cmpd="sng" algn="ctr">
          <a:solidFill>
            <a:schemeClr val="accent6">
              <a:shade val="80000"/>
              <a:hueOff val="-127231"/>
              <a:satOff val="5670"/>
              <a:lumOff val="7926"/>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ja-JP" altLang="en-US" sz="1300" b="1" kern="1200" dirty="0" smtClean="0">
              <a:solidFill>
                <a:schemeClr val="tx1"/>
              </a:solidFill>
            </a:rPr>
            <a:t>低酸素虚血の</a:t>
          </a:r>
          <a:r>
            <a:rPr lang="en-US" altLang="ja-JP" sz="1300" b="1" kern="1200" dirty="0" smtClean="0">
              <a:solidFill>
                <a:schemeClr val="tx1"/>
              </a:solidFill>
            </a:rPr>
            <a:t>evidence</a:t>
          </a:r>
          <a:endParaRPr lang="en-US" sz="1300" b="1" kern="1200" dirty="0">
            <a:solidFill>
              <a:schemeClr val="tx1"/>
            </a:solidFill>
          </a:endParaRPr>
        </a:p>
      </dsp:txBody>
      <dsp:txXfrm rot="5400000">
        <a:off x="-213285" y="1494547"/>
        <a:ext cx="1421905" cy="995334"/>
      </dsp:txXfrm>
    </dsp:sp>
    <dsp:sp modelId="{28CC4A5C-458C-4B9A-9D57-172E7445BD80}">
      <dsp:nvSpPr>
        <dsp:cNvPr id="0" name=""/>
        <dsp:cNvSpPr/>
      </dsp:nvSpPr>
      <dsp:spPr>
        <a:xfrm rot="5400000">
          <a:off x="4414296" y="-2137700"/>
          <a:ext cx="924238" cy="7762162"/>
        </a:xfrm>
        <a:prstGeom prst="round2SameRect">
          <a:avLst/>
        </a:prstGeom>
        <a:solidFill>
          <a:schemeClr val="lt1">
            <a:alpha val="90000"/>
            <a:hueOff val="0"/>
            <a:satOff val="0"/>
            <a:lumOff val="0"/>
            <a:alphaOff val="0"/>
          </a:schemeClr>
        </a:solidFill>
        <a:ln w="25400" cap="flat" cmpd="sng" algn="ctr">
          <a:solidFill>
            <a:schemeClr val="accent6">
              <a:shade val="80000"/>
              <a:hueOff val="-127231"/>
              <a:satOff val="5670"/>
              <a:lumOff val="792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2456" tIns="8255" rIns="8255" bIns="8255" numCol="1" spcCol="1270" anchor="ctr" anchorCtr="0">
          <a:noAutofit/>
        </a:bodyPr>
        <a:lstStyle/>
        <a:p>
          <a:pPr marL="114300" lvl="1" indent="-114300" algn="l" defTabSz="577850">
            <a:lnSpc>
              <a:spcPct val="90000"/>
            </a:lnSpc>
            <a:spcBef>
              <a:spcPct val="0"/>
            </a:spcBef>
            <a:spcAft>
              <a:spcPct val="15000"/>
            </a:spcAft>
            <a:buChar char="••"/>
          </a:pPr>
          <a:r>
            <a:rPr lang="ja-JP" sz="1300" b="1" kern="1200" dirty="0" smtClean="0"/>
            <a:t>生後</a:t>
          </a:r>
          <a:r>
            <a:rPr lang="en-US" sz="1300" b="1" kern="1200" dirty="0" smtClean="0"/>
            <a:t>10</a:t>
          </a:r>
          <a:r>
            <a:rPr lang="ja-JP" sz="1300" b="1" kern="1200" dirty="0" smtClean="0"/>
            <a:t>分のアプガースコアが</a:t>
          </a:r>
          <a:r>
            <a:rPr lang="en-US" sz="1300" b="1" kern="1200" dirty="0" smtClean="0"/>
            <a:t>5</a:t>
          </a:r>
          <a:r>
            <a:rPr lang="ja-JP" sz="1300" b="1" kern="1200" dirty="0" smtClean="0"/>
            <a:t>以下</a:t>
          </a:r>
          <a:endParaRPr lang="en-US" sz="1300" b="1" kern="1200" dirty="0"/>
        </a:p>
        <a:p>
          <a:pPr marL="114300" lvl="1" indent="-114300" algn="l" defTabSz="577850">
            <a:lnSpc>
              <a:spcPct val="90000"/>
            </a:lnSpc>
            <a:spcBef>
              <a:spcPct val="0"/>
            </a:spcBef>
            <a:spcAft>
              <a:spcPct val="15000"/>
            </a:spcAft>
            <a:buChar char="••"/>
          </a:pPr>
          <a:r>
            <a:rPr lang="en-US" sz="1300" b="1" kern="1200" dirty="0" smtClean="0"/>
            <a:t>10</a:t>
          </a:r>
          <a:r>
            <a:rPr lang="ja-JP" sz="1300" b="1" kern="1200" dirty="0" smtClean="0"/>
            <a:t>分以上の持続的な新生児蘇生</a:t>
          </a:r>
          <a:r>
            <a:rPr lang="en-US" sz="1300" b="1" kern="1200" dirty="0" smtClean="0"/>
            <a:t>(</a:t>
          </a:r>
          <a:r>
            <a:rPr lang="ja-JP" sz="1300" b="1" kern="1200" dirty="0" smtClean="0"/>
            <a:t>気管内挿管、バッグ換気など</a:t>
          </a:r>
          <a:r>
            <a:rPr lang="en-US" sz="1300" b="1" kern="1200" dirty="0" smtClean="0"/>
            <a:t>)</a:t>
          </a:r>
          <a:r>
            <a:rPr lang="ja-JP" sz="1300" b="1" kern="1200" dirty="0" smtClean="0"/>
            <a:t>が必要</a:t>
          </a:r>
          <a:endParaRPr lang="en-US" sz="1300" b="1" kern="1200" dirty="0"/>
        </a:p>
        <a:p>
          <a:pPr marL="114300" lvl="1" indent="-114300" algn="l" defTabSz="577850">
            <a:lnSpc>
              <a:spcPct val="90000"/>
            </a:lnSpc>
            <a:spcBef>
              <a:spcPct val="0"/>
            </a:spcBef>
            <a:spcAft>
              <a:spcPct val="15000"/>
            </a:spcAft>
            <a:buChar char="••"/>
          </a:pPr>
          <a:r>
            <a:rPr lang="ja-JP" sz="1300" b="1" kern="1200" dirty="0" smtClean="0"/>
            <a:t>アシドーシスの存在</a:t>
          </a:r>
          <a:r>
            <a:rPr lang="en-US" altLang="ja-JP" sz="1300" b="1" kern="1200" dirty="0" smtClean="0"/>
            <a:t>=</a:t>
          </a:r>
          <a:r>
            <a:rPr lang="ja-JP" sz="1300" b="1" kern="1200" dirty="0" smtClean="0"/>
            <a:t>生後</a:t>
          </a:r>
          <a:r>
            <a:rPr lang="en-US" sz="1300" b="1" kern="1200" dirty="0" smtClean="0"/>
            <a:t>60</a:t>
          </a:r>
          <a:r>
            <a:rPr lang="ja-JP" sz="1300" b="1" kern="1200" dirty="0" smtClean="0"/>
            <a:t>分以内に計測した臍帯</a:t>
          </a:r>
          <a:r>
            <a:rPr lang="en-US" altLang="ja-JP" sz="1300" b="1" kern="1200" dirty="0" smtClean="0"/>
            <a:t>/</a:t>
          </a:r>
          <a:r>
            <a:rPr lang="ja-JP" altLang="en-US" sz="1300" b="1" kern="1200" dirty="0" smtClean="0"/>
            <a:t>末梢</a:t>
          </a:r>
          <a:r>
            <a:rPr lang="ja-JP" sz="1300" b="1" kern="1200" dirty="0" smtClean="0"/>
            <a:t>動脈ガスで</a:t>
          </a:r>
          <a:r>
            <a:rPr lang="en-US" sz="1300" b="1" kern="1200" dirty="0" smtClean="0"/>
            <a:t>pH&lt;7</a:t>
          </a:r>
          <a:r>
            <a:rPr lang="ja-JP" altLang="en-US" sz="1300" b="1" kern="1200" dirty="0" smtClean="0"/>
            <a:t>　または　</a:t>
          </a:r>
          <a:r>
            <a:rPr lang="en-US" sz="1300" b="1" kern="1200" dirty="0" smtClean="0"/>
            <a:t>BD ≥ 16mmol/l</a:t>
          </a:r>
          <a:endParaRPr lang="en-US" sz="1300" b="1" kern="1200" dirty="0"/>
        </a:p>
      </dsp:txBody>
      <dsp:txXfrm rot="5400000">
        <a:off x="4414296" y="-2137700"/>
        <a:ext cx="924238" cy="7762162"/>
      </dsp:txXfrm>
    </dsp:sp>
    <dsp:sp modelId="{D735B31D-F524-4401-AEE7-4F6B9B3D9AA4}">
      <dsp:nvSpPr>
        <dsp:cNvPr id="0" name=""/>
        <dsp:cNvSpPr/>
      </dsp:nvSpPr>
      <dsp:spPr>
        <a:xfrm rot="5400000">
          <a:off x="-213285" y="2771688"/>
          <a:ext cx="1421905" cy="995334"/>
        </a:xfrm>
        <a:prstGeom prst="chevron">
          <a:avLst/>
        </a:prstGeom>
        <a:solidFill>
          <a:schemeClr val="accent6">
            <a:shade val="80000"/>
            <a:hueOff val="-254461"/>
            <a:satOff val="11339"/>
            <a:lumOff val="15853"/>
            <a:alphaOff val="0"/>
          </a:schemeClr>
        </a:solidFill>
        <a:ln w="25400" cap="flat" cmpd="sng" algn="ctr">
          <a:solidFill>
            <a:schemeClr val="accent6">
              <a:shade val="80000"/>
              <a:hueOff val="-254461"/>
              <a:satOff val="11339"/>
              <a:lumOff val="15853"/>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n-US" altLang="ja-JP" sz="1300" b="1" kern="1200" dirty="0" err="1" smtClean="0">
              <a:solidFill>
                <a:schemeClr val="tx1"/>
              </a:solidFill>
            </a:rPr>
            <a:t>Sarnat</a:t>
          </a:r>
          <a:r>
            <a:rPr lang="en-US" altLang="ja-JP" sz="1300" b="1" kern="1200" dirty="0" smtClean="0">
              <a:solidFill>
                <a:schemeClr val="tx1"/>
              </a:solidFill>
            </a:rPr>
            <a:t> 2</a:t>
          </a:r>
          <a:r>
            <a:rPr lang="ja-JP" altLang="en-US" sz="1300" b="1" kern="1200" dirty="0" smtClean="0">
              <a:solidFill>
                <a:schemeClr val="tx1"/>
              </a:solidFill>
            </a:rPr>
            <a:t>度以上の脳症</a:t>
          </a:r>
          <a:endParaRPr lang="en-US" sz="1300" b="1" kern="1200" dirty="0">
            <a:solidFill>
              <a:schemeClr val="tx1"/>
            </a:solidFill>
          </a:endParaRPr>
        </a:p>
      </dsp:txBody>
      <dsp:txXfrm rot="5400000">
        <a:off x="-213285" y="2771688"/>
        <a:ext cx="1421905" cy="995334"/>
      </dsp:txXfrm>
    </dsp:sp>
    <dsp:sp modelId="{273EA918-1023-4DD6-BDA9-5E6EC96C3D01}">
      <dsp:nvSpPr>
        <dsp:cNvPr id="0" name=""/>
        <dsp:cNvSpPr/>
      </dsp:nvSpPr>
      <dsp:spPr>
        <a:xfrm rot="5400000">
          <a:off x="4414296" y="-860559"/>
          <a:ext cx="924238" cy="7762162"/>
        </a:xfrm>
        <a:prstGeom prst="round2SameRect">
          <a:avLst/>
        </a:prstGeom>
        <a:solidFill>
          <a:schemeClr val="lt1">
            <a:alpha val="90000"/>
            <a:hueOff val="0"/>
            <a:satOff val="0"/>
            <a:lumOff val="0"/>
            <a:alphaOff val="0"/>
          </a:schemeClr>
        </a:solidFill>
        <a:ln w="25400" cap="flat" cmpd="sng" algn="ctr">
          <a:solidFill>
            <a:schemeClr val="accent6">
              <a:shade val="80000"/>
              <a:hueOff val="-254461"/>
              <a:satOff val="11339"/>
              <a:lumOff val="1585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2456" tIns="8255" rIns="8255" bIns="8255" numCol="1" spcCol="1270" anchor="ctr" anchorCtr="0">
          <a:noAutofit/>
        </a:bodyPr>
        <a:lstStyle/>
        <a:p>
          <a:pPr marL="114300" lvl="1" indent="-114300" algn="l" defTabSz="577850">
            <a:lnSpc>
              <a:spcPct val="90000"/>
            </a:lnSpc>
            <a:spcBef>
              <a:spcPct val="0"/>
            </a:spcBef>
            <a:spcAft>
              <a:spcPct val="15000"/>
            </a:spcAft>
            <a:buChar char="••"/>
          </a:pPr>
          <a:r>
            <a:rPr lang="ja-JP" sz="1300" b="1" kern="1200" dirty="0" smtClean="0"/>
            <a:t>筋緊張低下</a:t>
          </a:r>
          <a:endParaRPr lang="en-US" sz="1300" b="1" kern="1200" dirty="0"/>
        </a:p>
        <a:p>
          <a:pPr marL="114300" lvl="1" indent="-114300" algn="l" defTabSz="577850">
            <a:lnSpc>
              <a:spcPct val="90000"/>
            </a:lnSpc>
            <a:spcBef>
              <a:spcPct val="0"/>
            </a:spcBef>
            <a:spcAft>
              <a:spcPct val="15000"/>
            </a:spcAft>
            <a:buChar char="••"/>
          </a:pPr>
          <a:r>
            <a:rPr lang="ja-JP" altLang="en-US" sz="1300" b="1" kern="1200" dirty="0" smtClean="0"/>
            <a:t>人形の目</a:t>
          </a:r>
          <a:r>
            <a:rPr lang="ja-JP" sz="1300" b="1" kern="1200" dirty="0" smtClean="0"/>
            <a:t>もしくは瞳孔反射を含む異常反射</a:t>
          </a:r>
          <a:endParaRPr lang="en-US" sz="1300" b="1" kern="1200" dirty="0"/>
        </a:p>
        <a:p>
          <a:pPr marL="114300" lvl="1" indent="-114300" algn="l" defTabSz="577850">
            <a:lnSpc>
              <a:spcPct val="90000"/>
            </a:lnSpc>
            <a:spcBef>
              <a:spcPct val="0"/>
            </a:spcBef>
            <a:spcAft>
              <a:spcPct val="15000"/>
            </a:spcAft>
            <a:buChar char="••"/>
          </a:pPr>
          <a:r>
            <a:rPr lang="ja-JP" sz="1300" b="1" kern="1200" dirty="0" smtClean="0"/>
            <a:t>吸啜の低下もしくは消失</a:t>
          </a:r>
          <a:endParaRPr lang="en-US" sz="1300" b="1" kern="1200" dirty="0"/>
        </a:p>
        <a:p>
          <a:pPr marL="114300" lvl="1" indent="-114300" algn="l" defTabSz="577850">
            <a:lnSpc>
              <a:spcPct val="90000"/>
            </a:lnSpc>
            <a:spcBef>
              <a:spcPct val="0"/>
            </a:spcBef>
            <a:spcAft>
              <a:spcPct val="15000"/>
            </a:spcAft>
            <a:buChar char="••"/>
          </a:pPr>
          <a:r>
            <a:rPr lang="ja-JP" sz="1300" b="1" kern="1200" dirty="0" smtClean="0"/>
            <a:t>臨床的けいれん</a:t>
          </a:r>
          <a:endParaRPr lang="en-US" sz="1300" b="1" kern="1200" dirty="0"/>
        </a:p>
      </dsp:txBody>
      <dsp:txXfrm rot="5400000">
        <a:off x="4414296" y="-860559"/>
        <a:ext cx="924238" cy="7762162"/>
      </dsp:txXfrm>
    </dsp:sp>
    <dsp:sp modelId="{7AEE300D-4472-4526-84F1-E5CEE527590A}">
      <dsp:nvSpPr>
        <dsp:cNvPr id="0" name=""/>
        <dsp:cNvSpPr/>
      </dsp:nvSpPr>
      <dsp:spPr>
        <a:xfrm rot="5400000">
          <a:off x="-213285" y="4048830"/>
          <a:ext cx="1421905" cy="995334"/>
        </a:xfrm>
        <a:prstGeom prst="chevron">
          <a:avLst/>
        </a:prstGeom>
        <a:solidFill>
          <a:schemeClr val="accent6">
            <a:shade val="80000"/>
            <a:hueOff val="-381692"/>
            <a:satOff val="17009"/>
            <a:lumOff val="23779"/>
            <a:alphaOff val="0"/>
          </a:schemeClr>
        </a:solidFill>
        <a:ln w="25400" cap="flat" cmpd="sng" algn="ctr">
          <a:solidFill>
            <a:schemeClr val="accent6">
              <a:shade val="80000"/>
              <a:hueOff val="-381692"/>
              <a:satOff val="17009"/>
              <a:lumOff val="23779"/>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n-US" sz="1300" b="1" kern="1200" dirty="0" err="1" smtClean="0">
              <a:solidFill>
                <a:schemeClr val="tx1"/>
              </a:solidFill>
            </a:rPr>
            <a:t>aEEG</a:t>
          </a:r>
          <a:r>
            <a:rPr lang="ja-JP" altLang="en-US" sz="1300" b="1" kern="1200" dirty="0" smtClean="0">
              <a:solidFill>
                <a:schemeClr val="tx1"/>
              </a:solidFill>
            </a:rPr>
            <a:t>所見</a:t>
          </a:r>
          <a:endParaRPr lang="en-US" altLang="ja-JP" sz="1300" b="1" kern="1200" dirty="0" smtClean="0">
            <a:solidFill>
              <a:schemeClr val="tx1"/>
            </a:solidFill>
          </a:endParaRPr>
        </a:p>
        <a:p>
          <a:pPr lvl="0" algn="ctr" defTabSz="577850">
            <a:lnSpc>
              <a:spcPct val="90000"/>
            </a:lnSpc>
            <a:spcBef>
              <a:spcPct val="0"/>
            </a:spcBef>
            <a:spcAft>
              <a:spcPct val="35000"/>
            </a:spcAft>
          </a:pPr>
          <a:r>
            <a:rPr lang="en-US" altLang="ja-JP" sz="1300" b="1" kern="1200" dirty="0" smtClean="0">
              <a:solidFill>
                <a:schemeClr val="tx1"/>
              </a:solidFill>
            </a:rPr>
            <a:t>(</a:t>
          </a:r>
          <a:r>
            <a:rPr lang="ja-JP" altLang="en-US" sz="1300" b="1" kern="1200" dirty="0" smtClean="0">
              <a:solidFill>
                <a:schemeClr val="tx1"/>
              </a:solidFill>
            </a:rPr>
            <a:t>可能なら</a:t>
          </a:r>
          <a:r>
            <a:rPr lang="en-US" altLang="ja-JP" sz="1300" b="1" kern="1200" dirty="0" smtClean="0">
              <a:solidFill>
                <a:schemeClr val="tx1"/>
              </a:solidFill>
            </a:rPr>
            <a:t>)</a:t>
          </a:r>
          <a:endParaRPr lang="en-US" sz="1300" b="1" kern="1200" dirty="0">
            <a:solidFill>
              <a:schemeClr val="tx1"/>
            </a:solidFill>
          </a:endParaRPr>
        </a:p>
      </dsp:txBody>
      <dsp:txXfrm rot="5400000">
        <a:off x="-213285" y="4048830"/>
        <a:ext cx="1421905" cy="995334"/>
      </dsp:txXfrm>
    </dsp:sp>
    <dsp:sp modelId="{DF42CAF2-6C6D-4973-B38A-CAA25C77EB6B}">
      <dsp:nvSpPr>
        <dsp:cNvPr id="0" name=""/>
        <dsp:cNvSpPr/>
      </dsp:nvSpPr>
      <dsp:spPr>
        <a:xfrm rot="5400000">
          <a:off x="4414053" y="416825"/>
          <a:ext cx="924724" cy="7762162"/>
        </a:xfrm>
        <a:prstGeom prst="round2SameRect">
          <a:avLst/>
        </a:prstGeom>
        <a:solidFill>
          <a:schemeClr val="lt1">
            <a:alpha val="90000"/>
            <a:hueOff val="0"/>
            <a:satOff val="0"/>
            <a:lumOff val="0"/>
            <a:alphaOff val="0"/>
          </a:schemeClr>
        </a:solidFill>
        <a:ln w="25400" cap="flat" cmpd="sng" algn="ctr">
          <a:solidFill>
            <a:schemeClr val="accent6">
              <a:shade val="80000"/>
              <a:hueOff val="-381692"/>
              <a:satOff val="17009"/>
              <a:lumOff val="23779"/>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2456" tIns="8255" rIns="8255" bIns="8255" numCol="1" spcCol="1270" anchor="ctr" anchorCtr="0">
          <a:noAutofit/>
        </a:bodyPr>
        <a:lstStyle/>
        <a:p>
          <a:pPr marL="114300" lvl="1" indent="-114300" algn="l" defTabSz="577850">
            <a:lnSpc>
              <a:spcPct val="90000"/>
            </a:lnSpc>
            <a:spcBef>
              <a:spcPct val="0"/>
            </a:spcBef>
            <a:spcAft>
              <a:spcPct val="15000"/>
            </a:spcAft>
            <a:buChar char="••"/>
          </a:pPr>
          <a:r>
            <a:rPr lang="ja-JP" altLang="en-US" sz="1300" b="1" kern="1200" dirty="0" smtClean="0"/>
            <a:t>けいれんもしくは中等度以上の異常</a:t>
          </a:r>
          <a:endParaRPr lang="en-US" sz="1300" b="1" kern="1200" dirty="0"/>
        </a:p>
      </dsp:txBody>
      <dsp:txXfrm rot="5400000">
        <a:off x="4414053" y="416825"/>
        <a:ext cx="924724" cy="7762162"/>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18831" cy="493316"/>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sz="quarter" idx="1"/>
          </p:nvPr>
        </p:nvSpPr>
        <p:spPr>
          <a:xfrm>
            <a:off x="3815373" y="0"/>
            <a:ext cx="2918831" cy="493316"/>
          </a:xfrm>
          <a:prstGeom prst="rect">
            <a:avLst/>
          </a:prstGeom>
        </p:spPr>
        <p:txBody>
          <a:bodyPr vert="horz" lIns="91440" tIns="45720" rIns="91440" bIns="45720" rtlCol="0"/>
          <a:lstStyle>
            <a:lvl1pPr algn="r">
              <a:defRPr sz="1200"/>
            </a:lvl1pPr>
          </a:lstStyle>
          <a:p>
            <a:fld id="{09836393-BD4D-4EE4-B31E-1D2A7FCC9500}" type="datetimeFigureOut">
              <a:rPr kumimoji="1" lang="ja-JP" altLang="en-US" smtClean="0"/>
              <a:pPr/>
              <a:t>2010/11/29</a:t>
            </a:fld>
            <a:endParaRPr kumimoji="1" lang="ja-JP" altLang="en-US"/>
          </a:p>
        </p:txBody>
      </p:sp>
      <p:sp>
        <p:nvSpPr>
          <p:cNvPr id="4" name="フッター プレースホルダ 3"/>
          <p:cNvSpPr>
            <a:spLocks noGrp="1"/>
          </p:cNvSpPr>
          <p:nvPr>
            <p:ph type="ftr" sz="quarter" idx="2"/>
          </p:nvPr>
        </p:nvSpPr>
        <p:spPr>
          <a:xfrm>
            <a:off x="0" y="9371285"/>
            <a:ext cx="2918831" cy="493316"/>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 4"/>
          <p:cNvSpPr>
            <a:spLocks noGrp="1"/>
          </p:cNvSpPr>
          <p:nvPr>
            <p:ph type="sldNum" sz="quarter" idx="3"/>
          </p:nvPr>
        </p:nvSpPr>
        <p:spPr>
          <a:xfrm>
            <a:off x="3815373" y="9371285"/>
            <a:ext cx="2918831" cy="493316"/>
          </a:xfrm>
          <a:prstGeom prst="rect">
            <a:avLst/>
          </a:prstGeom>
        </p:spPr>
        <p:txBody>
          <a:bodyPr vert="horz" lIns="91440" tIns="45720" rIns="91440" bIns="45720" rtlCol="0" anchor="b"/>
          <a:lstStyle>
            <a:lvl1pPr algn="r">
              <a:defRPr sz="1200"/>
            </a:lvl1pPr>
          </a:lstStyle>
          <a:p>
            <a:fld id="{3F0528D9-9E9E-4EB5-A732-544A7B4BC541}" type="slidenum">
              <a:rPr kumimoji="1" lang="ja-JP" altLang="en-US" smtClean="0"/>
              <a:pPr/>
              <a:t>&lt;#&gt;</a:t>
            </a:fld>
            <a:endParaRPr kumimoji="1" lang="ja-JP"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18831" cy="493316"/>
          </a:xfrm>
          <a:prstGeom prst="rect">
            <a:avLst/>
          </a:prstGeom>
        </p:spPr>
        <p:txBody>
          <a:bodyPr vert="horz" lIns="91440" tIns="45720" rIns="91440" bIns="45720" rtlCol="0"/>
          <a:lstStyle>
            <a:lvl1pPr algn="l">
              <a:defRPr sz="1200"/>
            </a:lvl1pPr>
          </a:lstStyle>
          <a:p>
            <a:endParaRPr lang="ja-JP" altLang="en-US"/>
          </a:p>
        </p:txBody>
      </p:sp>
      <p:sp>
        <p:nvSpPr>
          <p:cNvPr id="3" name="日付プレースホルダ 2"/>
          <p:cNvSpPr>
            <a:spLocks noGrp="1"/>
          </p:cNvSpPr>
          <p:nvPr>
            <p:ph type="dt" idx="1"/>
          </p:nvPr>
        </p:nvSpPr>
        <p:spPr>
          <a:xfrm>
            <a:off x="3815373" y="0"/>
            <a:ext cx="2918831" cy="493316"/>
          </a:xfrm>
          <a:prstGeom prst="rect">
            <a:avLst/>
          </a:prstGeom>
        </p:spPr>
        <p:txBody>
          <a:bodyPr vert="horz" lIns="91440" tIns="45720" rIns="91440" bIns="45720" rtlCol="0"/>
          <a:lstStyle>
            <a:lvl1pPr algn="r">
              <a:defRPr sz="1200"/>
            </a:lvl1pPr>
          </a:lstStyle>
          <a:p>
            <a:fld id="{28AE6A5B-E134-5248-8126-3938AAA2B8EE}" type="datetimeFigureOut">
              <a:rPr lang="ja-JP" altLang="en-US" smtClean="0"/>
              <a:pPr/>
              <a:t>2010/11/29</a:t>
            </a:fld>
            <a:endParaRPr lang="ja-JP" altLang="en-US"/>
          </a:p>
        </p:txBody>
      </p:sp>
      <p:sp>
        <p:nvSpPr>
          <p:cNvPr id="4" name="スライド イメージ プレースホルダ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 4"/>
          <p:cNvSpPr>
            <a:spLocks noGrp="1"/>
          </p:cNvSpPr>
          <p:nvPr>
            <p:ph type="body" sz="quarter" idx="3"/>
          </p:nvPr>
        </p:nvSpPr>
        <p:spPr>
          <a:xfrm>
            <a:off x="673577" y="4686499"/>
            <a:ext cx="5388610" cy="4439841"/>
          </a:xfrm>
          <a:prstGeom prst="rect">
            <a:avLst/>
          </a:prstGeom>
        </p:spPr>
        <p:txBody>
          <a:bodyPr vert="horz" lIns="91440" tIns="45720" rIns="91440" bIns="45720" rtlCol="0">
            <a:normAutofit/>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フッター プレースホルダ 5"/>
          <p:cNvSpPr>
            <a:spLocks noGrp="1"/>
          </p:cNvSpPr>
          <p:nvPr>
            <p:ph type="ftr" sz="quarter" idx="4"/>
          </p:nvPr>
        </p:nvSpPr>
        <p:spPr>
          <a:xfrm>
            <a:off x="0" y="9371285"/>
            <a:ext cx="2918831" cy="493316"/>
          </a:xfrm>
          <a:prstGeom prst="rect">
            <a:avLst/>
          </a:prstGeom>
        </p:spPr>
        <p:txBody>
          <a:bodyPr vert="horz" lIns="91440" tIns="45720" rIns="91440" bIns="45720" rtlCol="0" anchor="b"/>
          <a:lstStyle>
            <a:lvl1pPr algn="l">
              <a:defRPr sz="1200"/>
            </a:lvl1pPr>
          </a:lstStyle>
          <a:p>
            <a:endParaRPr lang="ja-JP" altLang="en-US"/>
          </a:p>
        </p:txBody>
      </p:sp>
      <p:sp>
        <p:nvSpPr>
          <p:cNvPr id="7" name="スライド番号プレースホルダ 6"/>
          <p:cNvSpPr>
            <a:spLocks noGrp="1"/>
          </p:cNvSpPr>
          <p:nvPr>
            <p:ph type="sldNum" sz="quarter" idx="5"/>
          </p:nvPr>
        </p:nvSpPr>
        <p:spPr>
          <a:xfrm>
            <a:off x="3815373" y="9371285"/>
            <a:ext cx="2918831" cy="493316"/>
          </a:xfrm>
          <a:prstGeom prst="rect">
            <a:avLst/>
          </a:prstGeom>
        </p:spPr>
        <p:txBody>
          <a:bodyPr vert="horz" lIns="91440" tIns="45720" rIns="91440" bIns="45720" rtlCol="0" anchor="b"/>
          <a:lstStyle>
            <a:lvl1pPr algn="r">
              <a:defRPr sz="1200"/>
            </a:lvl1pPr>
          </a:lstStyle>
          <a:p>
            <a:fld id="{C1484009-FA6D-7748-9129-DE982AA196B7}" type="slidenum">
              <a:rPr lang="ja-JP" altLang="en-US" smtClean="0"/>
              <a:pPr/>
              <a:t>&lt;#&gt;</a:t>
            </a:fld>
            <a:endParaRPr lang="ja-JP" alt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kumimoji="1" sz="1200" kern="1200">
        <a:solidFill>
          <a:schemeClr val="tx1"/>
        </a:solidFill>
        <a:latin typeface="+mn-lt"/>
        <a:ea typeface="+mn-ea"/>
        <a:cs typeface="+mn-cs"/>
      </a:defRPr>
    </a:lvl1pPr>
    <a:lvl2pPr marL="457200" algn="l" defTabSz="457200" rtl="0" eaLnBrk="1" latinLnBrk="0" hangingPunct="1">
      <a:defRPr kumimoji="1" sz="1200" kern="1200">
        <a:solidFill>
          <a:schemeClr val="tx1"/>
        </a:solidFill>
        <a:latin typeface="+mn-lt"/>
        <a:ea typeface="+mn-ea"/>
        <a:cs typeface="+mn-cs"/>
      </a:defRPr>
    </a:lvl2pPr>
    <a:lvl3pPr marL="914400" algn="l" defTabSz="457200" rtl="0" eaLnBrk="1" latinLnBrk="0" hangingPunct="1">
      <a:defRPr kumimoji="1" sz="1200" kern="1200">
        <a:solidFill>
          <a:schemeClr val="tx1"/>
        </a:solidFill>
        <a:latin typeface="+mn-lt"/>
        <a:ea typeface="+mn-ea"/>
        <a:cs typeface="+mn-cs"/>
      </a:defRPr>
    </a:lvl3pPr>
    <a:lvl4pPr marL="1371600" algn="l" defTabSz="457200" rtl="0" eaLnBrk="1" latinLnBrk="0" hangingPunct="1">
      <a:defRPr kumimoji="1" sz="1200" kern="1200">
        <a:solidFill>
          <a:schemeClr val="tx1"/>
        </a:solidFill>
        <a:latin typeface="+mn-lt"/>
        <a:ea typeface="+mn-ea"/>
        <a:cs typeface="+mn-cs"/>
      </a:defRPr>
    </a:lvl4pPr>
    <a:lvl5pPr marL="1828800" algn="l" defTabSz="457200" rtl="0" eaLnBrk="1" latinLnBrk="0" hangingPunct="1">
      <a:defRPr kumimoji="1" sz="1200" kern="1200">
        <a:solidFill>
          <a:schemeClr val="tx1"/>
        </a:solidFill>
        <a:latin typeface="+mn-lt"/>
        <a:ea typeface="+mn-ea"/>
        <a:cs typeface="+mn-cs"/>
      </a:defRPr>
    </a:lvl5pPr>
    <a:lvl6pPr marL="2286000" algn="l" defTabSz="457200" rtl="0" eaLnBrk="1" latinLnBrk="0" hangingPunct="1">
      <a:defRPr kumimoji="1" sz="1200" kern="1200">
        <a:solidFill>
          <a:schemeClr val="tx1"/>
        </a:solidFill>
        <a:latin typeface="+mn-lt"/>
        <a:ea typeface="+mn-ea"/>
        <a:cs typeface="+mn-cs"/>
      </a:defRPr>
    </a:lvl6pPr>
    <a:lvl7pPr marL="2743200" algn="l" defTabSz="457200" rtl="0" eaLnBrk="1" latinLnBrk="0" hangingPunct="1">
      <a:defRPr kumimoji="1" sz="1200" kern="1200">
        <a:solidFill>
          <a:schemeClr val="tx1"/>
        </a:solidFill>
        <a:latin typeface="+mn-lt"/>
        <a:ea typeface="+mn-ea"/>
        <a:cs typeface="+mn-cs"/>
      </a:defRPr>
    </a:lvl7pPr>
    <a:lvl8pPr marL="3200400" algn="l" defTabSz="457200" rtl="0" eaLnBrk="1" latinLnBrk="0" hangingPunct="1">
      <a:defRPr kumimoji="1" sz="1200" kern="1200">
        <a:solidFill>
          <a:schemeClr val="tx1"/>
        </a:solidFill>
        <a:latin typeface="+mn-lt"/>
        <a:ea typeface="+mn-ea"/>
        <a:cs typeface="+mn-cs"/>
      </a:defRPr>
    </a:lvl8pPr>
    <a:lvl9pPr marL="3657600" algn="l" defTabSz="4572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A5721151-5343-A342-94E8-9135A9FFF142}" type="slidenum">
              <a:rPr lang="en-US" altLang="ja-JP" smtClean="0">
                <a:latin typeface="Times New Roman" pitchFamily="-112" charset="0"/>
                <a:cs typeface="ＭＳ Ｐゴシック" pitchFamily="-112" charset="-128"/>
              </a:rPr>
              <a:pPr/>
              <a:t>3</a:t>
            </a:fld>
            <a:endParaRPr lang="ja-JP" smtClean="0">
              <a:latin typeface="Times New Roman" pitchFamily="-112" charset="0"/>
              <a:cs typeface="ＭＳ Ｐゴシック" pitchFamily="-112" charset="-128"/>
            </a:endParaRPr>
          </a:p>
        </p:txBody>
      </p:sp>
      <p:sp>
        <p:nvSpPr>
          <p:cNvPr id="63491" name="Rectangle 2"/>
          <p:cNvSpPr>
            <a:spLocks noGrp="1" noRot="1" noChangeAspect="1" noChangeArrowheads="1"/>
          </p:cNvSpPr>
          <p:nvPr>
            <p:ph type="sldImg"/>
          </p:nvPr>
        </p:nvSpPr>
        <p:spPr bwMode="auto">
          <a:xfrm>
            <a:off x="901700" y="739775"/>
            <a:ext cx="4933950" cy="3700463"/>
          </a:xfrm>
          <a:solidFill>
            <a:srgbClr val="FFFFFF"/>
          </a:solidFill>
          <a:ln>
            <a:solidFill>
              <a:srgbClr val="000000"/>
            </a:solidFill>
            <a:miter lim="800000"/>
            <a:headEnd/>
            <a:tailEnd/>
          </a:ln>
        </p:spPr>
      </p:sp>
      <p:sp>
        <p:nvSpPr>
          <p:cNvPr id="63492" name="Rectangle 3"/>
          <p:cNvSpPr>
            <a:spLocks noGrp="1" noChangeArrowheads="1"/>
          </p:cNvSpPr>
          <p:nvPr>
            <p:ph type="body" idx="1"/>
          </p:nvPr>
        </p:nvSpPr>
        <p:spPr bwMode="auto">
          <a:solidFill>
            <a:srgbClr val="FFFFFF"/>
          </a:solidFill>
          <a:ln>
            <a:solidFill>
              <a:srgbClr val="000000"/>
            </a:solidFill>
            <a:miter lim="800000"/>
            <a:headEnd/>
            <a:tailEnd/>
          </a:ln>
        </p:spPr>
        <p:txBody>
          <a:bodyPr/>
          <a:lstStyle/>
          <a:p>
            <a:pPr>
              <a:spcBef>
                <a:spcPct val="0"/>
              </a:spcBef>
            </a:pPr>
            <a:endParaRPr lang="ja-JP" altLang="en-US">
              <a:ea typeface="ＭＳ Ｐゴシック" pitchFamily="-112" charset="-128"/>
              <a:cs typeface="ＭＳ Ｐゴシック" pitchFamily="-112" charset="-12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Rot="1" noChangeAspect="1" noChangeArrowheads="1" noTextEdit="1"/>
          </p:cNvSpPr>
          <p:nvPr>
            <p:ph type="sldImg"/>
          </p:nvPr>
        </p:nvSpPr>
        <p:spPr>
          <a:ln/>
        </p:spPr>
      </p:sp>
      <p:sp>
        <p:nvSpPr>
          <p:cNvPr id="82947" name="Rectangle 3"/>
          <p:cNvSpPr>
            <a:spLocks noGrp="1" noChangeArrowheads="1"/>
          </p:cNvSpPr>
          <p:nvPr>
            <p:ph type="body" idx="1"/>
          </p:nvPr>
        </p:nvSpPr>
        <p:spPr>
          <a:noFill/>
          <a:ln/>
        </p:spPr>
        <p:txBody>
          <a:bodyPr/>
          <a:lstStyle/>
          <a:p>
            <a:pPr eaLnBrk="1" hangingPunct="1"/>
            <a:endParaRPr lang="ja-JP" altLang="en-US" dirty="0">
              <a:latin typeface="ＭＳ Ｐゴシック" charset="-128"/>
              <a:ea typeface="ＭＳ Ｐゴシック" charset="-128"/>
              <a:cs typeface="ＭＳ Ｐゴシック" charset="-128"/>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92163" name="ノート プレースホルダ 2"/>
          <p:cNvSpPr>
            <a:spLocks noGrp="1"/>
          </p:cNvSpPr>
          <p:nvPr>
            <p:ph type="body" idx="1"/>
          </p:nvPr>
        </p:nvSpPr>
        <p:spPr bwMode="auto">
          <a:noFill/>
        </p:spPr>
        <p:txBody>
          <a:bodyPr/>
          <a:lstStyle/>
          <a:p>
            <a:pPr>
              <a:spcBef>
                <a:spcPct val="0"/>
              </a:spcBef>
            </a:pPr>
            <a:endParaRPr lang="ja-JP" altLang="en-US" smtClean="0">
              <a:ea typeface="ＭＳ Ｐゴシック" pitchFamily="-112" charset="-128"/>
              <a:cs typeface="ＭＳ Ｐゴシック" pitchFamily="-112" charset="-128"/>
            </a:endParaRPr>
          </a:p>
        </p:txBody>
      </p:sp>
      <p:sp>
        <p:nvSpPr>
          <p:cNvPr id="4" name="スライド番号プレースホルダ 3"/>
          <p:cNvSpPr>
            <a:spLocks noGrp="1"/>
          </p:cNvSpPr>
          <p:nvPr>
            <p:ph type="sldNum" sz="quarter" idx="10"/>
          </p:nvPr>
        </p:nvSpPr>
        <p:spPr/>
        <p:txBody>
          <a:bodyPr/>
          <a:lstStyle/>
          <a:p>
            <a:fld id="{C1484009-FA6D-7748-9129-DE982AA196B7}" type="slidenum">
              <a:rPr lang="ja-JP" altLang="en-US" smtClean="0"/>
              <a:pPr/>
              <a:t>21</a:t>
            </a:fld>
            <a:endParaRPr lang="ja-JP"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Rot="1" noChangeAspect="1" noChangeArrowheads="1" noTextEdit="1"/>
          </p:cNvSpPr>
          <p:nvPr>
            <p:ph type="sldImg"/>
          </p:nvPr>
        </p:nvSpPr>
        <p:spPr>
          <a:ln/>
        </p:spPr>
      </p:sp>
      <p:sp>
        <p:nvSpPr>
          <p:cNvPr id="89091" name="Rectangle 3"/>
          <p:cNvSpPr>
            <a:spLocks noGrp="1" noChangeArrowheads="1"/>
          </p:cNvSpPr>
          <p:nvPr>
            <p:ph type="body" idx="1"/>
          </p:nvPr>
        </p:nvSpPr>
        <p:spPr>
          <a:noFill/>
          <a:ln/>
        </p:spPr>
        <p:txBody>
          <a:bodyPr/>
          <a:lstStyle/>
          <a:p>
            <a:pPr eaLnBrk="1" hangingPunct="1"/>
            <a:endParaRPr lang="ja-JP" altLang="en-US" dirty="0">
              <a:latin typeface="ＭＳ Ｐゴシック" charset="-128"/>
              <a:ea typeface="ＭＳ Ｐゴシック" charset="-128"/>
              <a:cs typeface="ＭＳ Ｐゴシック" charset="-128"/>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690" name="Rectangle 2"/>
          <p:cNvSpPr>
            <a:spLocks noGrp="1" noRot="1" noChangeAspect="1" noChangeArrowheads="1" noTextEdit="1"/>
          </p:cNvSpPr>
          <p:nvPr>
            <p:ph type="sldImg"/>
          </p:nvPr>
        </p:nvSpPr>
        <p:spPr>
          <a:ln/>
        </p:spPr>
      </p:sp>
      <p:sp>
        <p:nvSpPr>
          <p:cNvPr id="242691" name="Rectangle 3"/>
          <p:cNvSpPr>
            <a:spLocks noGrp="1" noChangeArrowheads="1"/>
          </p:cNvSpPr>
          <p:nvPr>
            <p:ph type="body" idx="1"/>
          </p:nvPr>
        </p:nvSpPr>
        <p:spPr>
          <a:noFill/>
          <a:ln/>
        </p:spPr>
        <p:txBody>
          <a:bodyPr/>
          <a:lstStyle/>
          <a:p>
            <a:endParaRPr lang="ja-JP" altLang="en-US" dirty="0">
              <a:latin typeface="ＭＳ Ｐゴシック" charset="-128"/>
              <a:ea typeface="ＭＳ Ｐゴシック" charset="-128"/>
              <a:cs typeface="ＭＳ Ｐゴシック" charset="-128"/>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690" name="Rectangle 2"/>
          <p:cNvSpPr>
            <a:spLocks noGrp="1" noRot="1" noChangeAspect="1" noChangeArrowheads="1" noTextEdit="1"/>
          </p:cNvSpPr>
          <p:nvPr>
            <p:ph type="sldImg"/>
          </p:nvPr>
        </p:nvSpPr>
        <p:spPr>
          <a:ln/>
        </p:spPr>
      </p:sp>
      <p:sp>
        <p:nvSpPr>
          <p:cNvPr id="242691" name="Rectangle 3"/>
          <p:cNvSpPr>
            <a:spLocks noGrp="1" noChangeArrowheads="1"/>
          </p:cNvSpPr>
          <p:nvPr>
            <p:ph type="body" idx="1"/>
          </p:nvPr>
        </p:nvSpPr>
        <p:spPr>
          <a:noFill/>
          <a:ln/>
        </p:spPr>
        <p:txBody>
          <a:bodyPr/>
          <a:lstStyle/>
          <a:p>
            <a:endParaRPr lang="ja-JP" altLang="en-US" dirty="0">
              <a:latin typeface="ＭＳ Ｐゴシック" charset="-128"/>
              <a:ea typeface="ＭＳ Ｐゴシック" charset="-128"/>
              <a:cs typeface="ＭＳ Ｐゴシック" charset="-128"/>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Rot="1" noChangeAspect="1" noChangeArrowheads="1" noTextEdit="1"/>
          </p:cNvSpPr>
          <p:nvPr>
            <p:ph type="sldImg"/>
          </p:nvPr>
        </p:nvSpPr>
        <p:spPr>
          <a:ln/>
        </p:spPr>
      </p:sp>
      <p:sp>
        <p:nvSpPr>
          <p:cNvPr id="100355" name="Rectangle 3"/>
          <p:cNvSpPr>
            <a:spLocks noGrp="1" noChangeArrowheads="1"/>
          </p:cNvSpPr>
          <p:nvPr>
            <p:ph type="body" idx="1"/>
          </p:nvPr>
        </p:nvSpPr>
        <p:spPr>
          <a:noFill/>
          <a:ln/>
        </p:spPr>
        <p:txBody>
          <a:bodyPr/>
          <a:lstStyle/>
          <a:p>
            <a:pPr eaLnBrk="1" hangingPunct="1"/>
            <a:endParaRPr lang="ja-JP" altLang="en-US" dirty="0">
              <a:latin typeface="ＭＳ Ｐゴシック" charset="-128"/>
              <a:ea typeface="ＭＳ Ｐゴシック" charset="-128"/>
              <a:cs typeface="ＭＳ Ｐゴシック" charset="-128"/>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92163" name="ノート プレースホルダ 2"/>
          <p:cNvSpPr>
            <a:spLocks noGrp="1"/>
          </p:cNvSpPr>
          <p:nvPr>
            <p:ph type="body" idx="1"/>
          </p:nvPr>
        </p:nvSpPr>
        <p:spPr bwMode="auto">
          <a:noFill/>
        </p:spPr>
        <p:txBody>
          <a:bodyPr/>
          <a:lstStyle/>
          <a:p>
            <a:pPr>
              <a:spcBef>
                <a:spcPct val="0"/>
              </a:spcBef>
            </a:pPr>
            <a:endParaRPr lang="ja-JP" altLang="en-US" smtClean="0">
              <a:ea typeface="ＭＳ Ｐゴシック" pitchFamily="-112" charset="-128"/>
              <a:cs typeface="ＭＳ Ｐゴシック" pitchFamily="-112" charset="-128"/>
            </a:endParaRPr>
          </a:p>
        </p:txBody>
      </p:sp>
      <p:sp>
        <p:nvSpPr>
          <p:cNvPr id="4" name="スライド番号プレースホルダ 3"/>
          <p:cNvSpPr>
            <a:spLocks noGrp="1"/>
          </p:cNvSpPr>
          <p:nvPr>
            <p:ph type="sldNum" sz="quarter" idx="10"/>
          </p:nvPr>
        </p:nvSpPr>
        <p:spPr/>
        <p:txBody>
          <a:bodyPr/>
          <a:lstStyle/>
          <a:p>
            <a:fld id="{C1484009-FA6D-7748-9129-DE982AA196B7}" type="slidenum">
              <a:rPr lang="ja-JP" altLang="en-US" smtClean="0"/>
              <a:pPr/>
              <a:t>30</a:t>
            </a:fld>
            <a:endParaRPr lang="ja-JP"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Rot="1" noChangeAspect="1" noTextEdit="1"/>
          </p:cNvSpPr>
          <p:nvPr>
            <p:ph type="sldImg"/>
          </p:nvPr>
        </p:nvSpPr>
        <p:spPr>
          <a:solidFill>
            <a:srgbClr val="FFFFFF"/>
          </a:solidFill>
          <a:ln/>
        </p:spPr>
      </p:sp>
      <p:sp>
        <p:nvSpPr>
          <p:cNvPr id="105475" name="Rectangle 3"/>
          <p:cNvSpPr>
            <a:spLocks noGrp="1"/>
          </p:cNvSpPr>
          <p:nvPr>
            <p:ph type="body" idx="1"/>
          </p:nvPr>
        </p:nvSpPr>
        <p:spPr>
          <a:noFill/>
          <a:ln>
            <a:solidFill>
              <a:srgbClr val="000000"/>
            </a:solidFill>
          </a:ln>
        </p:spPr>
        <p:txBody>
          <a:bodyPr/>
          <a:lstStyle/>
          <a:p>
            <a:pPr eaLnBrk="1" hangingPunct="1"/>
            <a:endParaRPr lang="ja-JP" altLang="en-US" dirty="0">
              <a:latin typeface="ＭＳ Ｐゴシック" charset="-128"/>
              <a:ea typeface="ＭＳ Ｐゴシック" charset="-128"/>
              <a:cs typeface="ＭＳ Ｐゴシック" charset="-128"/>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Rot="1" noChangeAspect="1" noChangeArrowheads="1" noTextEdit="1"/>
          </p:cNvSpPr>
          <p:nvPr>
            <p:ph type="sldImg"/>
          </p:nvPr>
        </p:nvSpPr>
        <p:spPr>
          <a:ln/>
        </p:spPr>
      </p:sp>
      <p:sp>
        <p:nvSpPr>
          <p:cNvPr id="107523" name="Rectangle 3"/>
          <p:cNvSpPr>
            <a:spLocks noGrp="1" noChangeArrowheads="1"/>
          </p:cNvSpPr>
          <p:nvPr>
            <p:ph type="body" idx="1"/>
          </p:nvPr>
        </p:nvSpPr>
        <p:spPr>
          <a:noFill/>
          <a:ln/>
        </p:spPr>
        <p:txBody>
          <a:bodyPr/>
          <a:lstStyle/>
          <a:p>
            <a:pPr eaLnBrk="1" hangingPunct="1"/>
            <a:endParaRPr kumimoji="0" lang="ja-JP" altLang="en-US">
              <a:latin typeface="ＭＳ Ｐゴシック" charset="-128"/>
              <a:ea typeface="ＭＳ Ｐゴシック" charset="-128"/>
              <a:cs typeface="ＭＳ Ｐゴシック" charset="-128"/>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92163" name="ノート プレースホルダ 2"/>
          <p:cNvSpPr>
            <a:spLocks noGrp="1"/>
          </p:cNvSpPr>
          <p:nvPr>
            <p:ph type="body" idx="1"/>
          </p:nvPr>
        </p:nvSpPr>
        <p:spPr bwMode="auto">
          <a:noFill/>
        </p:spPr>
        <p:txBody>
          <a:bodyPr/>
          <a:lstStyle/>
          <a:p>
            <a:pPr>
              <a:spcBef>
                <a:spcPct val="0"/>
              </a:spcBef>
            </a:pPr>
            <a:endParaRPr lang="ja-JP" altLang="en-US" smtClean="0">
              <a:ea typeface="ＭＳ Ｐゴシック" pitchFamily="-112" charset="-128"/>
              <a:cs typeface="ＭＳ Ｐゴシック" pitchFamily="-112" charset="-128"/>
            </a:endParaRPr>
          </a:p>
        </p:txBody>
      </p:sp>
      <p:sp>
        <p:nvSpPr>
          <p:cNvPr id="4" name="スライド番号プレースホルダ 3"/>
          <p:cNvSpPr>
            <a:spLocks noGrp="1"/>
          </p:cNvSpPr>
          <p:nvPr>
            <p:ph type="sldNum" sz="quarter" idx="10"/>
          </p:nvPr>
        </p:nvSpPr>
        <p:spPr/>
        <p:txBody>
          <a:bodyPr/>
          <a:lstStyle/>
          <a:p>
            <a:fld id="{C1484009-FA6D-7748-9129-DE982AA196B7}" type="slidenum">
              <a:rPr lang="ja-JP" altLang="en-US" smtClean="0"/>
              <a:pPr/>
              <a:t>37</a:t>
            </a:fld>
            <a:endParaRPr lang="ja-JP"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スライド イメージ プレースホルダ 1"/>
          <p:cNvSpPr>
            <a:spLocks noGrp="1" noRot="1" noChangeAspect="1" noTextEdit="1"/>
          </p:cNvSpPr>
          <p:nvPr>
            <p:ph type="sldImg"/>
          </p:nvPr>
        </p:nvSpPr>
        <p:spPr>
          <a:ln/>
        </p:spPr>
      </p:sp>
      <p:sp>
        <p:nvSpPr>
          <p:cNvPr id="51203" name="ノート プレースホルダ 2"/>
          <p:cNvSpPr>
            <a:spLocks noGrp="1"/>
          </p:cNvSpPr>
          <p:nvPr>
            <p:ph type="body" idx="1"/>
          </p:nvPr>
        </p:nvSpPr>
        <p:spPr>
          <a:noFill/>
          <a:ln/>
        </p:spPr>
        <p:txBody>
          <a:bodyPr/>
          <a:lstStyle/>
          <a:p>
            <a:pPr eaLnBrk="1" hangingPunct="1"/>
            <a:endParaRPr lang="ja-JP" altLang="en-US" dirty="0">
              <a:latin typeface="ＭＳ Ｐゴシック" charset="-128"/>
              <a:ea typeface="ＭＳ Ｐゴシック" charset="-128"/>
              <a:cs typeface="ＭＳ Ｐゴシック" charset="-128"/>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2"/>
          <p:cNvSpPr>
            <a:spLocks noGrp="1" noRot="1" noChangeAspect="1" noTextEdit="1"/>
          </p:cNvSpPr>
          <p:nvPr>
            <p:ph type="sldImg"/>
          </p:nvPr>
        </p:nvSpPr>
        <p:spPr>
          <a:ln/>
        </p:spPr>
      </p:sp>
      <p:sp>
        <p:nvSpPr>
          <p:cNvPr id="143363" name="Rectangle 3"/>
          <p:cNvSpPr>
            <a:spLocks noGrp="1"/>
          </p:cNvSpPr>
          <p:nvPr>
            <p:ph type="body" idx="1"/>
          </p:nvPr>
        </p:nvSpPr>
        <p:spPr>
          <a:noFill/>
          <a:ln/>
        </p:spPr>
        <p:txBody>
          <a:bodyPr/>
          <a:lstStyle/>
          <a:p>
            <a:pPr eaLnBrk="1" hangingPunct="1"/>
            <a:endParaRPr lang="ja-JP" altLang="en-US">
              <a:latin typeface="ＭＳ Ｐゴシック" charset="-128"/>
              <a:ea typeface="ＭＳ Ｐゴシック" charset="-128"/>
              <a:cs typeface="ＭＳ Ｐゴシック" charset="-128"/>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Rot="1" noChangeAspect="1" noTextEdit="1"/>
          </p:cNvSpPr>
          <p:nvPr>
            <p:ph type="sldImg"/>
          </p:nvPr>
        </p:nvSpPr>
        <p:spPr bwMode="auto">
          <a:noFill/>
          <a:ln>
            <a:solidFill>
              <a:srgbClr val="000000"/>
            </a:solidFill>
            <a:miter lim="800000"/>
            <a:headEnd/>
            <a:tailEnd/>
          </a:ln>
        </p:spPr>
      </p:sp>
      <p:sp>
        <p:nvSpPr>
          <p:cNvPr id="71683" name="Rectangle 3"/>
          <p:cNvSpPr>
            <a:spLocks noGrp="1"/>
          </p:cNvSpPr>
          <p:nvPr>
            <p:ph type="body" idx="1"/>
          </p:nvPr>
        </p:nvSpPr>
        <p:spPr bwMode="auto">
          <a:noFill/>
        </p:spPr>
        <p:txBody>
          <a:bodyPr/>
          <a:lstStyle/>
          <a:p>
            <a:pPr>
              <a:spcBef>
                <a:spcPct val="0"/>
              </a:spcBef>
            </a:pPr>
            <a:endParaRPr lang="ja-JP" altLang="en-US" smtClean="0">
              <a:latin typeface="ＭＳ Ｐゴシック" pitchFamily="-112" charset="-128"/>
              <a:ea typeface="ＭＳ Ｐゴシック" pitchFamily="-112" charset="-128"/>
              <a:cs typeface="ＭＳ Ｐゴシック" pitchFamily="-112" charset="-128"/>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Rectangle 2"/>
          <p:cNvSpPr>
            <a:spLocks noGrp="1" noRot="1" noChangeAspect="1" noTextEdit="1"/>
          </p:cNvSpPr>
          <p:nvPr>
            <p:ph type="sldImg"/>
          </p:nvPr>
        </p:nvSpPr>
        <p:spPr>
          <a:ln/>
        </p:spPr>
      </p:sp>
      <p:sp>
        <p:nvSpPr>
          <p:cNvPr id="164867" name="Rectangle 3"/>
          <p:cNvSpPr>
            <a:spLocks noGrp="1"/>
          </p:cNvSpPr>
          <p:nvPr>
            <p:ph type="body" idx="1"/>
          </p:nvPr>
        </p:nvSpPr>
        <p:spPr>
          <a:noFill/>
          <a:ln/>
        </p:spPr>
        <p:txBody>
          <a:bodyPr/>
          <a:lstStyle/>
          <a:p>
            <a:pPr eaLnBrk="1" hangingPunct="1"/>
            <a:endParaRPr lang="ja-JP" altLang="en-US">
              <a:latin typeface="ＭＳ Ｐゴシック" charset="-128"/>
              <a:ea typeface="ＭＳ Ｐゴシック" charset="-128"/>
              <a:cs typeface="ＭＳ Ｐゴシック" charset="-128"/>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73731" name="Rectangle 3"/>
          <p:cNvSpPr>
            <a:spLocks noGrp="1" noChangeArrowheads="1"/>
          </p:cNvSpPr>
          <p:nvPr>
            <p:ph type="body" idx="1"/>
          </p:nvPr>
        </p:nvSpPr>
        <p:spPr bwMode="auto">
          <a:noFill/>
        </p:spPr>
        <p:txBody>
          <a:bodyPr/>
          <a:lstStyle/>
          <a:p>
            <a:pPr>
              <a:spcBef>
                <a:spcPct val="0"/>
              </a:spcBef>
            </a:pPr>
            <a:endParaRPr lang="ja-JP" altLang="en-US" smtClean="0">
              <a:latin typeface="ＭＳ Ｐゴシック" pitchFamily="-112" charset="-128"/>
              <a:ea typeface="ＭＳ Ｐゴシック" pitchFamily="-112" charset="-128"/>
              <a:cs typeface="ＭＳ Ｐゴシック" pitchFamily="-112" charset="-128"/>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Rot="1" noChangeAspect="1" noTextEdit="1"/>
          </p:cNvSpPr>
          <p:nvPr>
            <p:ph type="sldImg"/>
          </p:nvPr>
        </p:nvSpPr>
        <p:spPr bwMode="auto">
          <a:noFill/>
          <a:ln>
            <a:solidFill>
              <a:srgbClr val="000000"/>
            </a:solidFill>
            <a:miter lim="800000"/>
            <a:headEnd/>
            <a:tailEnd/>
          </a:ln>
        </p:spPr>
      </p:sp>
      <p:sp>
        <p:nvSpPr>
          <p:cNvPr id="75779" name="Rectangle 3"/>
          <p:cNvSpPr>
            <a:spLocks noGrp="1"/>
          </p:cNvSpPr>
          <p:nvPr>
            <p:ph type="body" idx="1"/>
          </p:nvPr>
        </p:nvSpPr>
        <p:spPr bwMode="auto">
          <a:noFill/>
        </p:spPr>
        <p:txBody>
          <a:bodyPr/>
          <a:lstStyle/>
          <a:p>
            <a:pPr>
              <a:spcBef>
                <a:spcPct val="0"/>
              </a:spcBef>
            </a:pPr>
            <a:endParaRPr lang="ja-JP" altLang="en-US" smtClean="0">
              <a:latin typeface="ＭＳ Ｐゴシック" pitchFamily="-112" charset="-128"/>
              <a:ea typeface="ＭＳ Ｐゴシック" pitchFamily="-112" charset="-128"/>
              <a:cs typeface="ＭＳ Ｐゴシック" pitchFamily="-112" charset="-128"/>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Rot="1" noChangeAspect="1" noTextEdit="1"/>
          </p:cNvSpPr>
          <p:nvPr>
            <p:ph type="sldImg"/>
          </p:nvPr>
        </p:nvSpPr>
        <p:spPr bwMode="auto">
          <a:noFill/>
          <a:ln>
            <a:solidFill>
              <a:srgbClr val="000000"/>
            </a:solidFill>
            <a:miter lim="800000"/>
            <a:headEnd/>
            <a:tailEnd/>
          </a:ln>
        </p:spPr>
      </p:sp>
      <p:sp>
        <p:nvSpPr>
          <p:cNvPr id="77827" name="Rectangle 3"/>
          <p:cNvSpPr>
            <a:spLocks noGrp="1"/>
          </p:cNvSpPr>
          <p:nvPr>
            <p:ph type="body" idx="1"/>
          </p:nvPr>
        </p:nvSpPr>
        <p:spPr bwMode="auto">
          <a:noFill/>
        </p:spPr>
        <p:txBody>
          <a:bodyPr/>
          <a:lstStyle/>
          <a:p>
            <a:pPr>
              <a:spcBef>
                <a:spcPct val="0"/>
              </a:spcBef>
            </a:pPr>
            <a:endParaRPr lang="ja-JP" altLang="en-US" smtClean="0">
              <a:latin typeface="ＭＳ Ｐゴシック" pitchFamily="-112" charset="-128"/>
              <a:ea typeface="ＭＳ Ｐゴシック" pitchFamily="-112" charset="-128"/>
              <a:cs typeface="ＭＳ Ｐゴシック" pitchFamily="-112" charset="-128"/>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Rot="1" noChangeAspect="1" noTextEdit="1"/>
          </p:cNvSpPr>
          <p:nvPr>
            <p:ph type="sldImg"/>
          </p:nvPr>
        </p:nvSpPr>
        <p:spPr bwMode="auto">
          <a:noFill/>
          <a:ln>
            <a:solidFill>
              <a:srgbClr val="000000"/>
            </a:solidFill>
            <a:miter lim="800000"/>
            <a:headEnd/>
            <a:tailEnd/>
          </a:ln>
        </p:spPr>
      </p:sp>
      <p:sp>
        <p:nvSpPr>
          <p:cNvPr id="79875" name="Rectangle 3"/>
          <p:cNvSpPr>
            <a:spLocks noGrp="1"/>
          </p:cNvSpPr>
          <p:nvPr>
            <p:ph type="body" idx="1"/>
          </p:nvPr>
        </p:nvSpPr>
        <p:spPr bwMode="auto">
          <a:noFill/>
        </p:spPr>
        <p:txBody>
          <a:bodyPr/>
          <a:lstStyle/>
          <a:p>
            <a:pPr>
              <a:spcBef>
                <a:spcPct val="0"/>
              </a:spcBef>
            </a:pPr>
            <a:endParaRPr lang="ja-JP" altLang="en-US" smtClean="0">
              <a:latin typeface="ＭＳ Ｐゴシック" pitchFamily="-112" charset="-128"/>
              <a:ea typeface="ＭＳ Ｐゴシック" pitchFamily="-112" charset="-128"/>
              <a:cs typeface="ＭＳ Ｐゴシック" pitchFamily="-112" charset="-128"/>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p:spPr>
      </p:sp>
      <p:sp>
        <p:nvSpPr>
          <p:cNvPr id="1024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ltLang="ja-JP" dirty="0"/>
          </a:p>
        </p:txBody>
      </p:sp>
      <p:sp>
        <p:nvSpPr>
          <p:cNvPr id="10244" name="Slide Number Placeholder 3"/>
          <p:cNvSpPr>
            <a:spLocks noGrp="1"/>
          </p:cNvSpPr>
          <p:nvPr>
            <p:ph type="sldNum" sz="quarter" idx="5"/>
          </p:nvPr>
        </p:nvSpPr>
        <p:spPr bwMode="auto">
          <a:noFill/>
          <a:ln>
            <a:miter lim="800000"/>
            <a:headEnd/>
            <a:tailEnd/>
          </a:ln>
        </p:spPr>
        <p:txBody>
          <a:bodyPr/>
          <a:lstStyle/>
          <a:p>
            <a:fld id="{909B9B52-7230-8444-965E-76CC15CF56CF}" type="slidenum">
              <a:rPr lang="en-US" altLang="ja-JP">
                <a:solidFill>
                  <a:srgbClr val="000000"/>
                </a:solidFill>
              </a:rPr>
              <a:pPr/>
              <a:t>46</a:t>
            </a:fld>
            <a:endParaRPr lang="en-US" altLang="ja-JP">
              <a:solidFill>
                <a:srgbClr val="000000"/>
              </a:solidFill>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Rot="1" noChangeAspect="1" noTextEdit="1"/>
          </p:cNvSpPr>
          <p:nvPr>
            <p:ph type="sldImg"/>
          </p:nvPr>
        </p:nvSpPr>
        <p:spPr bwMode="auto">
          <a:noFill/>
          <a:ln>
            <a:solidFill>
              <a:srgbClr val="000000"/>
            </a:solidFill>
            <a:miter lim="800000"/>
            <a:headEnd/>
            <a:tailEnd/>
          </a:ln>
        </p:spPr>
      </p:sp>
      <p:sp>
        <p:nvSpPr>
          <p:cNvPr id="81923" name="Rectangle 3"/>
          <p:cNvSpPr>
            <a:spLocks noGrp="1"/>
          </p:cNvSpPr>
          <p:nvPr>
            <p:ph type="body" idx="1"/>
          </p:nvPr>
        </p:nvSpPr>
        <p:spPr bwMode="auto">
          <a:noFill/>
        </p:spPr>
        <p:txBody>
          <a:bodyPr/>
          <a:lstStyle/>
          <a:p>
            <a:pPr>
              <a:spcBef>
                <a:spcPct val="0"/>
              </a:spcBef>
            </a:pPr>
            <a:endParaRPr lang="ja-JP" altLang="en-US" smtClean="0">
              <a:latin typeface="ＭＳ Ｐゴシック" pitchFamily="-112" charset="-128"/>
              <a:ea typeface="ＭＳ Ｐゴシック" pitchFamily="-112" charset="-128"/>
              <a:cs typeface="ＭＳ Ｐゴシック" pitchFamily="-112"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solidFill>
            <a:srgbClr val="FFFFFF"/>
          </a:solidFill>
          <a:ln/>
        </p:spPr>
      </p:sp>
      <p:sp>
        <p:nvSpPr>
          <p:cNvPr id="54275"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kumimoji="0" lang="ja-JP" altLang="en-US">
              <a:latin typeface="ＭＳ Ｐゴシック" charset="-128"/>
              <a:ea typeface="ＭＳ Ｐゴシック" charset="-128"/>
              <a:cs typeface="ＭＳ Ｐゴシック" charset="-128"/>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TextEdit="1"/>
          </p:cNvSpPr>
          <p:nvPr>
            <p:ph type="sldImg"/>
          </p:nvPr>
        </p:nvSpPr>
        <p:spPr bwMode="auto">
          <a:noFill/>
          <a:ln>
            <a:solidFill>
              <a:srgbClr val="000000"/>
            </a:solidFill>
            <a:miter lim="800000"/>
            <a:headEnd/>
            <a:tailEnd/>
          </a:ln>
        </p:spPr>
      </p:sp>
      <p:sp>
        <p:nvSpPr>
          <p:cNvPr id="83971" name="Rectangle 3"/>
          <p:cNvSpPr>
            <a:spLocks noGrp="1"/>
          </p:cNvSpPr>
          <p:nvPr>
            <p:ph type="body" idx="1"/>
          </p:nvPr>
        </p:nvSpPr>
        <p:spPr bwMode="auto">
          <a:noFill/>
        </p:spPr>
        <p:txBody>
          <a:bodyPr/>
          <a:lstStyle/>
          <a:p>
            <a:pPr>
              <a:spcBef>
                <a:spcPct val="0"/>
              </a:spcBef>
            </a:pPr>
            <a:endParaRPr lang="ja-JP" altLang="en-US" smtClean="0">
              <a:latin typeface="ＭＳ Ｐゴシック" pitchFamily="-112" charset="-128"/>
              <a:ea typeface="ＭＳ Ｐゴシック" pitchFamily="-112" charset="-128"/>
              <a:cs typeface="ＭＳ Ｐゴシック" pitchFamily="-112" charset="-128"/>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Rot="1" noChangeAspect="1" noTextEdit="1"/>
          </p:cNvSpPr>
          <p:nvPr>
            <p:ph type="sldImg"/>
          </p:nvPr>
        </p:nvSpPr>
        <p:spPr bwMode="auto">
          <a:noFill/>
          <a:ln>
            <a:solidFill>
              <a:srgbClr val="000000"/>
            </a:solidFill>
            <a:miter lim="800000"/>
            <a:headEnd/>
            <a:tailEnd/>
          </a:ln>
        </p:spPr>
      </p:sp>
      <p:sp>
        <p:nvSpPr>
          <p:cNvPr id="86019" name="Rectangle 3"/>
          <p:cNvSpPr>
            <a:spLocks noGrp="1"/>
          </p:cNvSpPr>
          <p:nvPr>
            <p:ph type="body" idx="1"/>
          </p:nvPr>
        </p:nvSpPr>
        <p:spPr bwMode="auto">
          <a:noFill/>
        </p:spPr>
        <p:txBody>
          <a:bodyPr/>
          <a:lstStyle/>
          <a:p>
            <a:pPr>
              <a:spcBef>
                <a:spcPct val="0"/>
              </a:spcBef>
            </a:pPr>
            <a:endParaRPr lang="ja-JP" altLang="en-US" smtClean="0">
              <a:latin typeface="ＭＳ Ｐゴシック" pitchFamily="-112" charset="-128"/>
              <a:ea typeface="ＭＳ Ｐゴシック" pitchFamily="-112" charset="-128"/>
              <a:cs typeface="ＭＳ Ｐゴシック" pitchFamily="-112" charset="-128"/>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Rot="1" noChangeAspect="1" noTextEdit="1"/>
          </p:cNvSpPr>
          <p:nvPr>
            <p:ph type="sldImg"/>
          </p:nvPr>
        </p:nvSpPr>
        <p:spPr bwMode="auto">
          <a:noFill/>
          <a:ln>
            <a:solidFill>
              <a:srgbClr val="000000"/>
            </a:solidFill>
            <a:miter lim="800000"/>
            <a:headEnd/>
            <a:tailEnd/>
          </a:ln>
        </p:spPr>
      </p:sp>
      <p:sp>
        <p:nvSpPr>
          <p:cNvPr id="88067" name="Rectangle 3"/>
          <p:cNvSpPr>
            <a:spLocks noGrp="1"/>
          </p:cNvSpPr>
          <p:nvPr>
            <p:ph type="body" idx="1"/>
          </p:nvPr>
        </p:nvSpPr>
        <p:spPr bwMode="auto">
          <a:noFill/>
        </p:spPr>
        <p:txBody>
          <a:bodyPr/>
          <a:lstStyle/>
          <a:p>
            <a:pPr>
              <a:spcBef>
                <a:spcPct val="0"/>
              </a:spcBef>
            </a:pPr>
            <a:endParaRPr lang="ja-JP" altLang="en-US" smtClean="0">
              <a:latin typeface="ＭＳ Ｐゴシック" pitchFamily="-112" charset="-128"/>
              <a:ea typeface="ＭＳ Ｐゴシック" pitchFamily="-112" charset="-128"/>
              <a:cs typeface="ＭＳ Ｐゴシック" pitchFamily="-112" charset="-128"/>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92163" name="ノート プレースホルダ 2"/>
          <p:cNvSpPr>
            <a:spLocks noGrp="1"/>
          </p:cNvSpPr>
          <p:nvPr>
            <p:ph type="body" idx="1"/>
          </p:nvPr>
        </p:nvSpPr>
        <p:spPr bwMode="auto">
          <a:noFill/>
        </p:spPr>
        <p:txBody>
          <a:bodyPr/>
          <a:lstStyle/>
          <a:p>
            <a:pPr>
              <a:spcBef>
                <a:spcPct val="0"/>
              </a:spcBef>
            </a:pPr>
            <a:endParaRPr lang="ja-JP" altLang="en-US" smtClean="0">
              <a:ea typeface="ＭＳ Ｐゴシック" pitchFamily="-112" charset="-128"/>
              <a:cs typeface="ＭＳ Ｐゴシック" pitchFamily="-112" charset="-128"/>
            </a:endParaRPr>
          </a:p>
        </p:txBody>
      </p:sp>
      <p:sp>
        <p:nvSpPr>
          <p:cNvPr id="4" name="スライド番号プレースホルダ 3"/>
          <p:cNvSpPr>
            <a:spLocks noGrp="1"/>
          </p:cNvSpPr>
          <p:nvPr>
            <p:ph type="sldNum" sz="quarter" idx="10"/>
          </p:nvPr>
        </p:nvSpPr>
        <p:spPr/>
        <p:txBody>
          <a:bodyPr/>
          <a:lstStyle/>
          <a:p>
            <a:fld id="{C1484009-FA6D-7748-9129-DE982AA196B7}" type="slidenum">
              <a:rPr lang="ja-JP" altLang="en-US" smtClean="0"/>
              <a:pPr/>
              <a:t>53</a:t>
            </a:fld>
            <a:endParaRPr lang="ja-JP"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066" name="Rectangle 2"/>
          <p:cNvSpPr>
            <a:spLocks noGrp="1" noRot="1" noChangeAspect="1" noChangeArrowheads="1" noTextEdit="1"/>
          </p:cNvSpPr>
          <p:nvPr>
            <p:ph type="sldImg"/>
          </p:nvPr>
        </p:nvSpPr>
        <p:spPr>
          <a:ln/>
        </p:spPr>
      </p:sp>
      <p:sp>
        <p:nvSpPr>
          <p:cNvPr id="216067" name="Rectangle 3"/>
          <p:cNvSpPr>
            <a:spLocks noGrp="1" noChangeArrowheads="1"/>
          </p:cNvSpPr>
          <p:nvPr>
            <p:ph type="body" idx="1"/>
          </p:nvPr>
        </p:nvSpPr>
        <p:spPr>
          <a:noFill/>
          <a:ln/>
        </p:spPr>
        <p:txBody>
          <a:bodyPr/>
          <a:lstStyle/>
          <a:p>
            <a:pPr eaLnBrk="1" hangingPunct="1"/>
            <a:endParaRPr lang="ja-JP" altLang="en-US">
              <a:latin typeface="ＭＳ Ｐゴシック" charset="-128"/>
              <a:ea typeface="ＭＳ Ｐゴシック" charset="-128"/>
              <a:cs typeface="ＭＳ Ｐゴシック" charset="-128"/>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lang="ja-JP" altLang="en-US" dirty="0"/>
          </a:p>
        </p:txBody>
      </p:sp>
      <p:sp>
        <p:nvSpPr>
          <p:cNvPr id="4" name="スライド番号プレースホルダ 3"/>
          <p:cNvSpPr>
            <a:spLocks noGrp="1"/>
          </p:cNvSpPr>
          <p:nvPr>
            <p:ph type="sldNum" sz="quarter" idx="10"/>
          </p:nvPr>
        </p:nvSpPr>
        <p:spPr/>
        <p:txBody>
          <a:bodyPr/>
          <a:lstStyle/>
          <a:p>
            <a:fld id="{C1484009-FA6D-7748-9129-DE982AA196B7}" type="slidenum">
              <a:rPr lang="ja-JP" altLang="en-US" smtClean="0"/>
              <a:pPr/>
              <a:t>59</a:t>
            </a:fld>
            <a:endParaRPr lang="ja-JP"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1026"/>
          <p:cNvSpPr>
            <a:spLocks noGrp="1" noRot="1" noChangeAspect="1" noChangeArrowheads="1" noTextEdit="1"/>
          </p:cNvSpPr>
          <p:nvPr>
            <p:ph type="sldImg"/>
          </p:nvPr>
        </p:nvSpPr>
        <p:spPr>
          <a:ln/>
        </p:spPr>
      </p:sp>
      <p:sp>
        <p:nvSpPr>
          <p:cNvPr id="56323" name="Rectangle 1027"/>
          <p:cNvSpPr>
            <a:spLocks noGrp="1" noChangeArrowheads="1"/>
          </p:cNvSpPr>
          <p:nvPr>
            <p:ph type="body" idx="1"/>
          </p:nvPr>
        </p:nvSpPr>
        <p:spPr>
          <a:noFill/>
          <a:ln/>
        </p:spPr>
        <p:txBody>
          <a:bodyPr/>
          <a:lstStyle/>
          <a:p>
            <a:pPr eaLnBrk="1" hangingPunct="1"/>
            <a:endParaRPr kumimoji="0" lang="ja-JP" altLang="en-US">
              <a:latin typeface="ＭＳ Ｐゴシック" charset="-128"/>
              <a:ea typeface="ＭＳ Ｐゴシック" charset="-128"/>
              <a:cs typeface="ＭＳ Ｐゴシック"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spect="1" noTextEdit="1"/>
          </p:cNvSpPr>
          <p:nvPr>
            <p:ph type="sldImg"/>
          </p:nvPr>
        </p:nvSpPr>
        <p:spPr>
          <a:ln/>
        </p:spPr>
      </p:sp>
      <p:sp>
        <p:nvSpPr>
          <p:cNvPr id="59395" name="Rectangle 3"/>
          <p:cNvSpPr>
            <a:spLocks noGrp="1"/>
          </p:cNvSpPr>
          <p:nvPr>
            <p:ph type="body" idx="1"/>
          </p:nvPr>
        </p:nvSpPr>
        <p:spPr>
          <a:noFill/>
          <a:ln/>
        </p:spPr>
        <p:txBody>
          <a:bodyPr/>
          <a:lstStyle/>
          <a:p>
            <a:pPr eaLnBrk="1" hangingPunct="1"/>
            <a:endParaRPr lang="ja-JP" altLang="en-US">
              <a:latin typeface="ＭＳ Ｐゴシック" charset="-128"/>
              <a:ea typeface="ＭＳ Ｐゴシック" charset="-128"/>
              <a:cs typeface="ＭＳ Ｐゴシック"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Rot="1" noChangeAspect="1" noChangeArrowheads="1" noTextEdit="1"/>
          </p:cNvSpPr>
          <p:nvPr>
            <p:ph type="sldImg"/>
          </p:nvPr>
        </p:nvSpPr>
        <p:spPr>
          <a:ln/>
        </p:spPr>
      </p:sp>
      <p:sp>
        <p:nvSpPr>
          <p:cNvPr id="61443" name="Rectangle 3"/>
          <p:cNvSpPr>
            <a:spLocks noGrp="1" noChangeArrowheads="1"/>
          </p:cNvSpPr>
          <p:nvPr>
            <p:ph type="body" idx="1"/>
          </p:nvPr>
        </p:nvSpPr>
        <p:spPr>
          <a:noFill/>
          <a:ln/>
        </p:spPr>
        <p:txBody>
          <a:bodyPr/>
          <a:lstStyle/>
          <a:p>
            <a:pPr eaLnBrk="1" hangingPunct="1"/>
            <a:endParaRPr kumimoji="0" lang="ja-JP" altLang="en-US">
              <a:latin typeface="ＭＳ Ｐゴシック" charset="-128"/>
              <a:ea typeface="ＭＳ Ｐゴシック" charset="-128"/>
              <a:cs typeface="ＭＳ Ｐゴシック"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92163" name="ノート プレースホルダ 2"/>
          <p:cNvSpPr>
            <a:spLocks noGrp="1"/>
          </p:cNvSpPr>
          <p:nvPr>
            <p:ph type="body" idx="1"/>
          </p:nvPr>
        </p:nvSpPr>
        <p:spPr bwMode="auto">
          <a:noFill/>
        </p:spPr>
        <p:txBody>
          <a:bodyPr/>
          <a:lstStyle/>
          <a:p>
            <a:pPr>
              <a:spcBef>
                <a:spcPct val="0"/>
              </a:spcBef>
            </a:pPr>
            <a:endParaRPr lang="ja-JP" altLang="en-US" smtClean="0">
              <a:ea typeface="ＭＳ Ｐゴシック" pitchFamily="-112" charset="-128"/>
              <a:cs typeface="ＭＳ Ｐゴシック" pitchFamily="-112" charset="-128"/>
            </a:endParaRPr>
          </a:p>
        </p:txBody>
      </p:sp>
      <p:sp>
        <p:nvSpPr>
          <p:cNvPr id="4" name="スライド番号プレースホルダ 3"/>
          <p:cNvSpPr>
            <a:spLocks noGrp="1"/>
          </p:cNvSpPr>
          <p:nvPr>
            <p:ph type="sldNum" sz="quarter" idx="10"/>
          </p:nvPr>
        </p:nvSpPr>
        <p:spPr/>
        <p:txBody>
          <a:bodyPr/>
          <a:lstStyle/>
          <a:p>
            <a:fld id="{C1484009-FA6D-7748-9129-DE982AA196B7}" type="slidenum">
              <a:rPr lang="ja-JP" altLang="en-US" smtClean="0"/>
              <a:pPr/>
              <a:t>14</a:t>
            </a:fld>
            <a:endParaRPr lang="ja-JP"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Rot="1" noChangeAspect="1" noTextEdit="1"/>
          </p:cNvSpPr>
          <p:nvPr>
            <p:ph type="sldImg"/>
          </p:nvPr>
        </p:nvSpPr>
        <p:spPr>
          <a:ln/>
        </p:spPr>
      </p:sp>
      <p:sp>
        <p:nvSpPr>
          <p:cNvPr id="78851" name="Rectangle 3"/>
          <p:cNvSpPr>
            <a:spLocks noGrp="1"/>
          </p:cNvSpPr>
          <p:nvPr>
            <p:ph type="body" idx="1"/>
          </p:nvPr>
        </p:nvSpPr>
        <p:spPr>
          <a:noFill/>
          <a:ln/>
        </p:spPr>
        <p:txBody>
          <a:bodyPr/>
          <a:lstStyle/>
          <a:p>
            <a:pPr eaLnBrk="1" hangingPunct="1"/>
            <a:endParaRPr lang="ja-JP" altLang="en-US">
              <a:latin typeface="ＭＳ Ｐゴシック" charset="-128"/>
              <a:ea typeface="ＭＳ Ｐゴシック" charset="-128"/>
              <a:cs typeface="ＭＳ Ｐゴシック"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Rot="1" noChangeAspect="1" noChangeArrowheads="1" noTextEdit="1"/>
          </p:cNvSpPr>
          <p:nvPr>
            <p:ph type="sldImg"/>
          </p:nvPr>
        </p:nvSpPr>
        <p:spPr>
          <a:ln/>
        </p:spPr>
      </p:sp>
      <p:sp>
        <p:nvSpPr>
          <p:cNvPr id="80899" name="Rectangle 3"/>
          <p:cNvSpPr>
            <a:spLocks noGrp="1" noChangeArrowheads="1"/>
          </p:cNvSpPr>
          <p:nvPr>
            <p:ph type="body" idx="1"/>
          </p:nvPr>
        </p:nvSpPr>
        <p:spPr>
          <a:noFill/>
          <a:ln/>
        </p:spPr>
        <p:txBody>
          <a:bodyPr/>
          <a:lstStyle/>
          <a:p>
            <a:pPr eaLnBrk="1" hangingPunct="1"/>
            <a:endParaRPr lang="ja-JP" altLang="en-US" dirty="0">
              <a:latin typeface="ＭＳ Ｐゴシック" charset="-128"/>
              <a:ea typeface="ＭＳ Ｐゴシック" charset="-128"/>
              <a:cs typeface="ＭＳ Ｐゴシック"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smtClean="0"/>
              <a:t>マスタ タイトルの書式設定</a:t>
            </a:r>
            <a:endParaRPr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 サブタイトルの書式設定</a:t>
            </a:r>
            <a:endParaRPr lang="ja-JP" altLang="en-US"/>
          </a:p>
        </p:txBody>
      </p:sp>
      <p:sp>
        <p:nvSpPr>
          <p:cNvPr id="4" name="日付プレースホルダ 3"/>
          <p:cNvSpPr>
            <a:spLocks noGrp="1"/>
          </p:cNvSpPr>
          <p:nvPr>
            <p:ph type="dt" sz="half" idx="10"/>
          </p:nvPr>
        </p:nvSpPr>
        <p:spPr/>
        <p:txBody>
          <a:bodyPr/>
          <a:lstStyle/>
          <a:p>
            <a:fld id="{BC8E2C59-ED4D-6444-B826-059634DCBB81}" type="datetimeFigureOut">
              <a:rPr lang="ja-JP" altLang="en-US" smtClean="0"/>
              <a:pPr/>
              <a:t>2010/11/29</a:t>
            </a:fld>
            <a:endParaRPr lang="ja-JP" altLang="en-US"/>
          </a:p>
        </p:txBody>
      </p:sp>
      <p:sp>
        <p:nvSpPr>
          <p:cNvPr id="5" name="フッター プレースホルダ 4"/>
          <p:cNvSpPr>
            <a:spLocks noGrp="1"/>
          </p:cNvSpPr>
          <p:nvPr>
            <p:ph type="ftr" sz="quarter" idx="11"/>
          </p:nvPr>
        </p:nvSpPr>
        <p:spPr/>
        <p:txBody>
          <a:bodyPr/>
          <a:lstStyle/>
          <a:p>
            <a:endParaRPr lang="ja-JP" altLang="en-US"/>
          </a:p>
        </p:txBody>
      </p:sp>
      <p:sp>
        <p:nvSpPr>
          <p:cNvPr id="6" name="スライド番号プレースホルダ 5"/>
          <p:cNvSpPr>
            <a:spLocks noGrp="1"/>
          </p:cNvSpPr>
          <p:nvPr>
            <p:ph type="sldNum" sz="quarter" idx="12"/>
          </p:nvPr>
        </p:nvSpPr>
        <p:spPr/>
        <p:txBody>
          <a:bodyPr/>
          <a:lstStyle/>
          <a:p>
            <a:fld id="{F5C54BB3-992D-2D41-A85E-E9805AEB3AAD}" type="slidenum">
              <a:rPr lang="ja-JP" altLang="en-US" smtClean="0"/>
              <a:pPr/>
              <a:t>&lt;#&gt;</a:t>
            </a:fld>
            <a:endParaRPr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p>
            <a:fld id="{BC8E2C59-ED4D-6444-B826-059634DCBB81}" type="datetimeFigureOut">
              <a:rPr lang="ja-JP" altLang="en-US" smtClean="0"/>
              <a:pPr/>
              <a:t>2010/11/29</a:t>
            </a:fld>
            <a:endParaRPr lang="ja-JP" altLang="en-US"/>
          </a:p>
        </p:txBody>
      </p:sp>
      <p:sp>
        <p:nvSpPr>
          <p:cNvPr id="5" name="フッター プレースホルダ 4"/>
          <p:cNvSpPr>
            <a:spLocks noGrp="1"/>
          </p:cNvSpPr>
          <p:nvPr>
            <p:ph type="ftr" sz="quarter" idx="11"/>
          </p:nvPr>
        </p:nvSpPr>
        <p:spPr/>
        <p:txBody>
          <a:bodyPr/>
          <a:lstStyle/>
          <a:p>
            <a:endParaRPr lang="ja-JP" altLang="en-US"/>
          </a:p>
        </p:txBody>
      </p:sp>
      <p:sp>
        <p:nvSpPr>
          <p:cNvPr id="6" name="スライド番号プレースホルダ 5"/>
          <p:cNvSpPr>
            <a:spLocks noGrp="1"/>
          </p:cNvSpPr>
          <p:nvPr>
            <p:ph type="sldNum" sz="quarter" idx="12"/>
          </p:nvPr>
        </p:nvSpPr>
        <p:spPr/>
        <p:txBody>
          <a:bodyPr/>
          <a:lstStyle/>
          <a:p>
            <a:fld id="{F5C54BB3-992D-2D41-A85E-E9805AEB3AAD}" type="slidenum">
              <a:rPr lang="ja-JP" altLang="en-US" smtClean="0"/>
              <a:pPr/>
              <a:t>&lt;#&gt;</a:t>
            </a:fld>
            <a:endParaRPr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p>
            <a:fld id="{BC8E2C59-ED4D-6444-B826-059634DCBB81}" type="datetimeFigureOut">
              <a:rPr lang="ja-JP" altLang="en-US" smtClean="0"/>
              <a:pPr/>
              <a:t>2010/11/29</a:t>
            </a:fld>
            <a:endParaRPr lang="ja-JP" altLang="en-US"/>
          </a:p>
        </p:txBody>
      </p:sp>
      <p:sp>
        <p:nvSpPr>
          <p:cNvPr id="5" name="フッター プレースホルダ 4"/>
          <p:cNvSpPr>
            <a:spLocks noGrp="1"/>
          </p:cNvSpPr>
          <p:nvPr>
            <p:ph type="ftr" sz="quarter" idx="11"/>
          </p:nvPr>
        </p:nvSpPr>
        <p:spPr/>
        <p:txBody>
          <a:bodyPr/>
          <a:lstStyle/>
          <a:p>
            <a:endParaRPr lang="ja-JP" altLang="en-US"/>
          </a:p>
        </p:txBody>
      </p:sp>
      <p:sp>
        <p:nvSpPr>
          <p:cNvPr id="6" name="スライド番号プレースホルダ 5"/>
          <p:cNvSpPr>
            <a:spLocks noGrp="1"/>
          </p:cNvSpPr>
          <p:nvPr>
            <p:ph type="sldNum" sz="quarter" idx="12"/>
          </p:nvPr>
        </p:nvSpPr>
        <p:spPr/>
        <p:txBody>
          <a:bodyPr/>
          <a:lstStyle/>
          <a:p>
            <a:fld id="{F5C54BB3-992D-2D41-A85E-E9805AEB3AAD}" type="slidenum">
              <a:rPr lang="ja-JP" altLang="en-US" smtClean="0"/>
              <a:pPr/>
              <a:t>&lt;#&gt;</a:t>
            </a:fld>
            <a:endParaRPr lang="ja-JP"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dgm">
  <p:cSld name="タイトルと、図表または組織図">
    <p:spTree>
      <p:nvGrpSpPr>
        <p:cNvPr id="1" name=""/>
        <p:cNvGrpSpPr/>
        <p:nvPr/>
      </p:nvGrpSpPr>
      <p:grpSpPr>
        <a:xfrm>
          <a:off x="0" y="0"/>
          <a:ext cx="0" cy="0"/>
          <a:chOff x="0" y="0"/>
          <a:chExt cx="0" cy="0"/>
        </a:xfrm>
      </p:grpSpPr>
      <p:sp>
        <p:nvSpPr>
          <p:cNvPr id="2" name="タイトル 1"/>
          <p:cNvSpPr>
            <a:spLocks noGrp="1"/>
          </p:cNvSpPr>
          <p:nvPr>
            <p:ph type="title"/>
          </p:nvPr>
        </p:nvSpPr>
        <p:spPr>
          <a:xfrm>
            <a:off x="598488" y="0"/>
            <a:ext cx="7951787" cy="2362200"/>
          </a:xfrm>
        </p:spPr>
        <p:txBody>
          <a:bodyPr/>
          <a:lstStyle/>
          <a:p>
            <a:r>
              <a:rPr lang="ja-JP" altLang="en-US" smtClean="0"/>
              <a:t>マスタ タイトルの書式設定</a:t>
            </a:r>
            <a:endParaRPr lang="ja-JP" altLang="en-US"/>
          </a:p>
        </p:txBody>
      </p:sp>
      <p:sp>
        <p:nvSpPr>
          <p:cNvPr id="3" name="SmartArt プレースホルダ 2"/>
          <p:cNvSpPr>
            <a:spLocks noGrp="1"/>
          </p:cNvSpPr>
          <p:nvPr>
            <p:ph type="dgm" idx="1"/>
          </p:nvPr>
        </p:nvSpPr>
        <p:spPr>
          <a:xfrm>
            <a:off x="636588" y="2012950"/>
            <a:ext cx="8008937" cy="4845050"/>
          </a:xfrm>
        </p:spPr>
        <p:txBody>
          <a:bodyPr/>
          <a:lstStyle/>
          <a:p>
            <a:pPr lvl="0"/>
            <a:endParaRPr lang="ja-JP" altLang="en-US" noProof="0" smtClean="0"/>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タイトル、テキスト、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85800" y="609600"/>
            <a:ext cx="7772400" cy="1143000"/>
          </a:xfrm>
        </p:spPr>
        <p:txBody>
          <a:bodyPr/>
          <a:lstStyle/>
          <a:p>
            <a:r>
              <a:rPr lang="ja-JP" altLang="en-US" smtClean="0"/>
              <a:t>マスタ タイトルの書式設定</a:t>
            </a:r>
            <a:endParaRPr lang="ja-JP" altLang="en-US"/>
          </a:p>
        </p:txBody>
      </p:sp>
      <p:sp>
        <p:nvSpPr>
          <p:cNvPr id="3" name="テキスト プレースホルダ 2"/>
          <p:cNvSpPr>
            <a:spLocks noGrp="1"/>
          </p:cNvSpPr>
          <p:nvPr>
            <p:ph type="body" sz="half" idx="1"/>
          </p:nvPr>
        </p:nvSpPr>
        <p:spPr>
          <a:xfrm>
            <a:off x="685800" y="1981200"/>
            <a:ext cx="3810000" cy="4114800"/>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1981200"/>
            <a:ext cx="3810000" cy="4114800"/>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2"/>
          <p:cNvSpPr>
            <a:spLocks noGrp="1" noChangeArrowheads="1"/>
          </p:cNvSpPr>
          <p:nvPr>
            <p:ph type="dt" sz="half" idx="10"/>
          </p:nvPr>
        </p:nvSpPr>
        <p:spPr/>
        <p:txBody>
          <a:bodyPr/>
          <a:lstStyle>
            <a:lvl1pPr>
              <a:defRPr>
                <a:latin typeface="Times" pitchFamily="-106" charset="0"/>
                <a:ea typeface="ＭＳ Ｐゴシック" pitchFamily="-106" charset="-128"/>
                <a:cs typeface="+mn-cs"/>
              </a:defRPr>
            </a:lvl1pPr>
          </a:lstStyle>
          <a:p>
            <a:pPr>
              <a:defRPr/>
            </a:pPr>
            <a:endParaRPr lang="en-US" altLang="ja-JP"/>
          </a:p>
        </p:txBody>
      </p:sp>
      <p:sp>
        <p:nvSpPr>
          <p:cNvPr id="6" name="Rectangle 3"/>
          <p:cNvSpPr>
            <a:spLocks noGrp="1" noChangeArrowheads="1"/>
          </p:cNvSpPr>
          <p:nvPr>
            <p:ph type="ftr" sz="quarter" idx="11"/>
          </p:nvPr>
        </p:nvSpPr>
        <p:spPr/>
        <p:txBody>
          <a:bodyPr/>
          <a:lstStyle>
            <a:lvl1pPr>
              <a:defRPr/>
            </a:lvl1pPr>
          </a:lstStyle>
          <a:p>
            <a:pPr>
              <a:defRPr/>
            </a:pPr>
            <a:endParaRPr lang="en-US" altLang="ja-JP"/>
          </a:p>
        </p:txBody>
      </p:sp>
      <p:sp>
        <p:nvSpPr>
          <p:cNvPr id="7" name="Rectangle 4"/>
          <p:cNvSpPr>
            <a:spLocks noGrp="1" noChangeArrowheads="1"/>
          </p:cNvSpPr>
          <p:nvPr>
            <p:ph type="sldNum" sz="quarter" idx="12"/>
          </p:nvPr>
        </p:nvSpPr>
        <p:spPr/>
        <p:txBody>
          <a:bodyPr/>
          <a:lstStyle>
            <a:lvl1pPr>
              <a:defRPr/>
            </a:lvl1pPr>
          </a:lstStyle>
          <a:p>
            <a:fld id="{76CAE99A-3B1F-9A41-B9AB-0E89DBA32EF8}" type="slidenum">
              <a:rPr lang="en-US" altLang="ja-JP"/>
              <a:pPr/>
              <a:t>&lt;#&gt;</a:t>
            </a:fld>
            <a:endParaRPr lang="en-US" altLang="ja-JP"/>
          </a:p>
        </p:txBody>
      </p: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OverTx">
  <p:cSld name="タイトル、2 つのコンテンツ (横)、テキスト">
    <p:spTree>
      <p:nvGrpSpPr>
        <p:cNvPr id="1" name=""/>
        <p:cNvGrpSpPr/>
        <p:nvPr/>
      </p:nvGrpSpPr>
      <p:grpSpPr>
        <a:xfrm>
          <a:off x="0" y="0"/>
          <a:ext cx="0" cy="0"/>
          <a:chOff x="0" y="0"/>
          <a:chExt cx="0" cy="0"/>
        </a:xfrm>
      </p:grpSpPr>
      <p:sp>
        <p:nvSpPr>
          <p:cNvPr id="2" name="タイトル 1"/>
          <p:cNvSpPr>
            <a:spLocks noGrp="1"/>
          </p:cNvSpPr>
          <p:nvPr>
            <p:ph type="title"/>
          </p:nvPr>
        </p:nvSpPr>
        <p:spPr>
          <a:xfrm>
            <a:off x="598488" y="0"/>
            <a:ext cx="7951787" cy="1981200"/>
          </a:xfrm>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quarter" idx="1"/>
          </p:nvPr>
        </p:nvSpPr>
        <p:spPr>
          <a:xfrm>
            <a:off x="685800" y="1752600"/>
            <a:ext cx="3927475" cy="1981200"/>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quarter" idx="2"/>
          </p:nvPr>
        </p:nvSpPr>
        <p:spPr>
          <a:xfrm>
            <a:off x="4765675" y="1752600"/>
            <a:ext cx="3929063" cy="1981200"/>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half" idx="3"/>
          </p:nvPr>
        </p:nvSpPr>
        <p:spPr>
          <a:xfrm>
            <a:off x="685800" y="3886200"/>
            <a:ext cx="8008938" cy="1981200"/>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p>
            <a:fld id="{BC8E2C59-ED4D-6444-B826-059634DCBB81}" type="datetimeFigureOut">
              <a:rPr lang="ja-JP" altLang="en-US" smtClean="0"/>
              <a:pPr/>
              <a:t>2010/11/29</a:t>
            </a:fld>
            <a:endParaRPr lang="ja-JP" altLang="en-US"/>
          </a:p>
        </p:txBody>
      </p:sp>
      <p:sp>
        <p:nvSpPr>
          <p:cNvPr id="5" name="フッター プレースホルダ 4"/>
          <p:cNvSpPr>
            <a:spLocks noGrp="1"/>
          </p:cNvSpPr>
          <p:nvPr>
            <p:ph type="ftr" sz="quarter" idx="11"/>
          </p:nvPr>
        </p:nvSpPr>
        <p:spPr/>
        <p:txBody>
          <a:bodyPr/>
          <a:lstStyle/>
          <a:p>
            <a:endParaRPr lang="ja-JP" altLang="en-US"/>
          </a:p>
        </p:txBody>
      </p:sp>
      <p:sp>
        <p:nvSpPr>
          <p:cNvPr id="6" name="スライド番号プレースホルダ 5"/>
          <p:cNvSpPr>
            <a:spLocks noGrp="1"/>
          </p:cNvSpPr>
          <p:nvPr>
            <p:ph type="sldNum" sz="quarter" idx="12"/>
          </p:nvPr>
        </p:nvSpPr>
        <p:spPr/>
        <p:txBody>
          <a:bodyPr/>
          <a:lstStyle/>
          <a:p>
            <a:fld id="{F5C54BB3-992D-2D41-A85E-E9805AEB3AAD}" type="slidenum">
              <a:rPr lang="ja-JP" altLang="en-US" smtClean="0"/>
              <a:pPr/>
              <a:t>&lt;#&gt;</a:t>
            </a:fld>
            <a:endParaRPr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 ヘッダー">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 テキストの書式設定</a:t>
            </a:r>
          </a:p>
        </p:txBody>
      </p:sp>
      <p:sp>
        <p:nvSpPr>
          <p:cNvPr id="4" name="日付プレースホルダ 3"/>
          <p:cNvSpPr>
            <a:spLocks noGrp="1"/>
          </p:cNvSpPr>
          <p:nvPr>
            <p:ph type="dt" sz="half" idx="10"/>
          </p:nvPr>
        </p:nvSpPr>
        <p:spPr/>
        <p:txBody>
          <a:bodyPr/>
          <a:lstStyle/>
          <a:p>
            <a:fld id="{BC8E2C59-ED4D-6444-B826-059634DCBB81}" type="datetimeFigureOut">
              <a:rPr lang="ja-JP" altLang="en-US" smtClean="0"/>
              <a:pPr/>
              <a:t>2010/11/29</a:t>
            </a:fld>
            <a:endParaRPr lang="ja-JP" altLang="en-US"/>
          </a:p>
        </p:txBody>
      </p:sp>
      <p:sp>
        <p:nvSpPr>
          <p:cNvPr id="5" name="フッター プレースホルダ 4"/>
          <p:cNvSpPr>
            <a:spLocks noGrp="1"/>
          </p:cNvSpPr>
          <p:nvPr>
            <p:ph type="ftr" sz="quarter" idx="11"/>
          </p:nvPr>
        </p:nvSpPr>
        <p:spPr/>
        <p:txBody>
          <a:bodyPr/>
          <a:lstStyle/>
          <a:p>
            <a:endParaRPr lang="ja-JP" altLang="en-US"/>
          </a:p>
        </p:txBody>
      </p:sp>
      <p:sp>
        <p:nvSpPr>
          <p:cNvPr id="6" name="スライド番号プレースホルダ 5"/>
          <p:cNvSpPr>
            <a:spLocks noGrp="1"/>
          </p:cNvSpPr>
          <p:nvPr>
            <p:ph type="sldNum" sz="quarter" idx="12"/>
          </p:nvPr>
        </p:nvSpPr>
        <p:spPr/>
        <p:txBody>
          <a:bodyPr/>
          <a:lstStyle/>
          <a:p>
            <a:fld id="{F5C54BB3-992D-2D41-A85E-E9805AEB3AAD}" type="slidenum">
              <a:rPr lang="ja-JP" altLang="en-US" smtClean="0"/>
              <a:pPr/>
              <a:t>&lt;#&gt;</a:t>
            </a:fld>
            <a:endParaRPr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 4"/>
          <p:cNvSpPr>
            <a:spLocks noGrp="1"/>
          </p:cNvSpPr>
          <p:nvPr>
            <p:ph type="dt" sz="half" idx="10"/>
          </p:nvPr>
        </p:nvSpPr>
        <p:spPr/>
        <p:txBody>
          <a:bodyPr/>
          <a:lstStyle/>
          <a:p>
            <a:fld id="{BC8E2C59-ED4D-6444-B826-059634DCBB81}" type="datetimeFigureOut">
              <a:rPr lang="ja-JP" altLang="en-US" smtClean="0"/>
              <a:pPr/>
              <a:t>2010/11/29</a:t>
            </a:fld>
            <a:endParaRPr lang="ja-JP" altLang="en-US"/>
          </a:p>
        </p:txBody>
      </p:sp>
      <p:sp>
        <p:nvSpPr>
          <p:cNvPr id="6" name="フッター プレースホルダ 5"/>
          <p:cNvSpPr>
            <a:spLocks noGrp="1"/>
          </p:cNvSpPr>
          <p:nvPr>
            <p:ph type="ftr" sz="quarter" idx="11"/>
          </p:nvPr>
        </p:nvSpPr>
        <p:spPr/>
        <p:txBody>
          <a:bodyPr/>
          <a:lstStyle/>
          <a:p>
            <a:endParaRPr lang="ja-JP" altLang="en-US"/>
          </a:p>
        </p:txBody>
      </p:sp>
      <p:sp>
        <p:nvSpPr>
          <p:cNvPr id="7" name="スライド番号プレースホルダ 6"/>
          <p:cNvSpPr>
            <a:spLocks noGrp="1"/>
          </p:cNvSpPr>
          <p:nvPr>
            <p:ph type="sldNum" sz="quarter" idx="12"/>
          </p:nvPr>
        </p:nvSpPr>
        <p:spPr/>
        <p:txBody>
          <a:bodyPr/>
          <a:lstStyle/>
          <a:p>
            <a:fld id="{F5C54BB3-992D-2D41-A85E-E9805AEB3AAD}" type="slidenum">
              <a:rPr lang="ja-JP" altLang="en-US" smtClean="0"/>
              <a:pPr/>
              <a:t>&lt;#&gt;</a:t>
            </a:fld>
            <a:endParaRPr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 6"/>
          <p:cNvSpPr>
            <a:spLocks noGrp="1"/>
          </p:cNvSpPr>
          <p:nvPr>
            <p:ph type="dt" sz="half" idx="10"/>
          </p:nvPr>
        </p:nvSpPr>
        <p:spPr/>
        <p:txBody>
          <a:bodyPr/>
          <a:lstStyle/>
          <a:p>
            <a:fld id="{BC8E2C59-ED4D-6444-B826-059634DCBB81}" type="datetimeFigureOut">
              <a:rPr lang="ja-JP" altLang="en-US" smtClean="0"/>
              <a:pPr/>
              <a:t>2010/11/29</a:t>
            </a:fld>
            <a:endParaRPr lang="ja-JP" altLang="en-US"/>
          </a:p>
        </p:txBody>
      </p:sp>
      <p:sp>
        <p:nvSpPr>
          <p:cNvPr id="8" name="フッター プレースホルダ 7"/>
          <p:cNvSpPr>
            <a:spLocks noGrp="1"/>
          </p:cNvSpPr>
          <p:nvPr>
            <p:ph type="ftr" sz="quarter" idx="11"/>
          </p:nvPr>
        </p:nvSpPr>
        <p:spPr/>
        <p:txBody>
          <a:bodyPr/>
          <a:lstStyle/>
          <a:p>
            <a:endParaRPr lang="ja-JP" altLang="en-US"/>
          </a:p>
        </p:txBody>
      </p:sp>
      <p:sp>
        <p:nvSpPr>
          <p:cNvPr id="9" name="スライド番号プレースホルダ 8"/>
          <p:cNvSpPr>
            <a:spLocks noGrp="1"/>
          </p:cNvSpPr>
          <p:nvPr>
            <p:ph type="sldNum" sz="quarter" idx="12"/>
          </p:nvPr>
        </p:nvSpPr>
        <p:spPr/>
        <p:txBody>
          <a:bodyPr/>
          <a:lstStyle/>
          <a:p>
            <a:fld id="{F5C54BB3-992D-2D41-A85E-E9805AEB3AAD}" type="slidenum">
              <a:rPr lang="ja-JP" altLang="en-US" smtClean="0"/>
              <a:pPr/>
              <a:t>&lt;#&gt;</a:t>
            </a:fld>
            <a:endParaRPr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日付プレースホルダ 2"/>
          <p:cNvSpPr>
            <a:spLocks noGrp="1"/>
          </p:cNvSpPr>
          <p:nvPr>
            <p:ph type="dt" sz="half" idx="10"/>
          </p:nvPr>
        </p:nvSpPr>
        <p:spPr/>
        <p:txBody>
          <a:bodyPr/>
          <a:lstStyle/>
          <a:p>
            <a:fld id="{BC8E2C59-ED4D-6444-B826-059634DCBB81}" type="datetimeFigureOut">
              <a:rPr lang="ja-JP" altLang="en-US" smtClean="0"/>
              <a:pPr/>
              <a:t>2010/11/29</a:t>
            </a:fld>
            <a:endParaRPr lang="ja-JP" altLang="en-US"/>
          </a:p>
        </p:txBody>
      </p:sp>
      <p:sp>
        <p:nvSpPr>
          <p:cNvPr id="4" name="フッター プレースホルダ 3"/>
          <p:cNvSpPr>
            <a:spLocks noGrp="1"/>
          </p:cNvSpPr>
          <p:nvPr>
            <p:ph type="ftr" sz="quarter" idx="11"/>
          </p:nvPr>
        </p:nvSpPr>
        <p:spPr/>
        <p:txBody>
          <a:bodyPr/>
          <a:lstStyle/>
          <a:p>
            <a:endParaRPr lang="ja-JP" altLang="en-US"/>
          </a:p>
        </p:txBody>
      </p:sp>
      <p:sp>
        <p:nvSpPr>
          <p:cNvPr id="5" name="スライド番号プレースホルダ 4"/>
          <p:cNvSpPr>
            <a:spLocks noGrp="1"/>
          </p:cNvSpPr>
          <p:nvPr>
            <p:ph type="sldNum" sz="quarter" idx="12"/>
          </p:nvPr>
        </p:nvSpPr>
        <p:spPr/>
        <p:txBody>
          <a:bodyPr/>
          <a:lstStyle/>
          <a:p>
            <a:fld id="{F5C54BB3-992D-2D41-A85E-E9805AEB3AAD}" type="slidenum">
              <a:rPr lang="ja-JP" altLang="en-US" smtClean="0"/>
              <a:pPr/>
              <a:t>&lt;#&gt;</a:t>
            </a:fld>
            <a:endParaRPr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BC8E2C59-ED4D-6444-B826-059634DCBB81}" type="datetimeFigureOut">
              <a:rPr lang="ja-JP" altLang="en-US" smtClean="0"/>
              <a:pPr/>
              <a:t>2010/11/29</a:t>
            </a:fld>
            <a:endParaRPr lang="ja-JP" altLang="en-US"/>
          </a:p>
        </p:txBody>
      </p:sp>
      <p:sp>
        <p:nvSpPr>
          <p:cNvPr id="3" name="フッター プレースホルダ 2"/>
          <p:cNvSpPr>
            <a:spLocks noGrp="1"/>
          </p:cNvSpPr>
          <p:nvPr>
            <p:ph type="ftr" sz="quarter" idx="11"/>
          </p:nvPr>
        </p:nvSpPr>
        <p:spPr/>
        <p:txBody>
          <a:bodyPr/>
          <a:lstStyle/>
          <a:p>
            <a:endParaRPr lang="ja-JP" altLang="en-US"/>
          </a:p>
        </p:txBody>
      </p:sp>
      <p:sp>
        <p:nvSpPr>
          <p:cNvPr id="4" name="スライド番号プレースホルダ 3"/>
          <p:cNvSpPr>
            <a:spLocks noGrp="1"/>
          </p:cNvSpPr>
          <p:nvPr>
            <p:ph type="sldNum" sz="quarter" idx="12"/>
          </p:nvPr>
        </p:nvSpPr>
        <p:spPr/>
        <p:txBody>
          <a:bodyPr/>
          <a:lstStyle/>
          <a:p>
            <a:fld id="{F5C54BB3-992D-2D41-A85E-E9805AEB3AAD}" type="slidenum">
              <a:rPr lang="ja-JP" altLang="en-US" smtClean="0"/>
              <a:pPr/>
              <a:t>&lt;#&gt;</a:t>
            </a:fld>
            <a:endParaRPr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日付プレースホルダ 4"/>
          <p:cNvSpPr>
            <a:spLocks noGrp="1"/>
          </p:cNvSpPr>
          <p:nvPr>
            <p:ph type="dt" sz="half" idx="10"/>
          </p:nvPr>
        </p:nvSpPr>
        <p:spPr/>
        <p:txBody>
          <a:bodyPr/>
          <a:lstStyle/>
          <a:p>
            <a:fld id="{BC8E2C59-ED4D-6444-B826-059634DCBB81}" type="datetimeFigureOut">
              <a:rPr lang="ja-JP" altLang="en-US" smtClean="0"/>
              <a:pPr/>
              <a:t>2010/11/29</a:t>
            </a:fld>
            <a:endParaRPr lang="ja-JP" altLang="en-US"/>
          </a:p>
        </p:txBody>
      </p:sp>
      <p:sp>
        <p:nvSpPr>
          <p:cNvPr id="6" name="フッター プレースホルダ 5"/>
          <p:cNvSpPr>
            <a:spLocks noGrp="1"/>
          </p:cNvSpPr>
          <p:nvPr>
            <p:ph type="ftr" sz="quarter" idx="11"/>
          </p:nvPr>
        </p:nvSpPr>
        <p:spPr/>
        <p:txBody>
          <a:bodyPr/>
          <a:lstStyle/>
          <a:p>
            <a:endParaRPr lang="ja-JP" altLang="en-US"/>
          </a:p>
        </p:txBody>
      </p:sp>
      <p:sp>
        <p:nvSpPr>
          <p:cNvPr id="7" name="スライド番号プレースホルダ 6"/>
          <p:cNvSpPr>
            <a:spLocks noGrp="1"/>
          </p:cNvSpPr>
          <p:nvPr>
            <p:ph type="sldNum" sz="quarter" idx="12"/>
          </p:nvPr>
        </p:nvSpPr>
        <p:spPr/>
        <p:txBody>
          <a:bodyPr/>
          <a:lstStyle/>
          <a:p>
            <a:fld id="{F5C54BB3-992D-2D41-A85E-E9805AEB3AAD}" type="slidenum">
              <a:rPr lang="ja-JP" altLang="en-US" smtClean="0"/>
              <a:pPr/>
              <a:t>&lt;#&gt;</a:t>
            </a:fld>
            <a:endParaRPr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と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日付プレースホルダ 4"/>
          <p:cNvSpPr>
            <a:spLocks noGrp="1"/>
          </p:cNvSpPr>
          <p:nvPr>
            <p:ph type="dt" sz="half" idx="10"/>
          </p:nvPr>
        </p:nvSpPr>
        <p:spPr/>
        <p:txBody>
          <a:bodyPr/>
          <a:lstStyle/>
          <a:p>
            <a:fld id="{BC8E2C59-ED4D-6444-B826-059634DCBB81}" type="datetimeFigureOut">
              <a:rPr lang="ja-JP" altLang="en-US" smtClean="0"/>
              <a:pPr/>
              <a:t>2010/11/29</a:t>
            </a:fld>
            <a:endParaRPr lang="ja-JP" altLang="en-US"/>
          </a:p>
        </p:txBody>
      </p:sp>
      <p:sp>
        <p:nvSpPr>
          <p:cNvPr id="6" name="フッター プレースホルダ 5"/>
          <p:cNvSpPr>
            <a:spLocks noGrp="1"/>
          </p:cNvSpPr>
          <p:nvPr>
            <p:ph type="ftr" sz="quarter" idx="11"/>
          </p:nvPr>
        </p:nvSpPr>
        <p:spPr/>
        <p:txBody>
          <a:bodyPr/>
          <a:lstStyle/>
          <a:p>
            <a:endParaRPr lang="ja-JP" altLang="en-US"/>
          </a:p>
        </p:txBody>
      </p:sp>
      <p:sp>
        <p:nvSpPr>
          <p:cNvPr id="7" name="スライド番号プレースホルダ 6"/>
          <p:cNvSpPr>
            <a:spLocks noGrp="1"/>
          </p:cNvSpPr>
          <p:nvPr>
            <p:ph type="sldNum" sz="quarter" idx="12"/>
          </p:nvPr>
        </p:nvSpPr>
        <p:spPr/>
        <p:txBody>
          <a:bodyPr/>
          <a:lstStyle/>
          <a:p>
            <a:fld id="{F5C54BB3-992D-2D41-A85E-E9805AEB3AAD}" type="slidenum">
              <a:rPr lang="ja-JP" altLang="en-US" smtClean="0"/>
              <a:pPr/>
              <a:t>&lt;#&gt;</a:t>
            </a:fld>
            <a:endParaRPr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C8E2C59-ED4D-6444-B826-059634DCBB81}" type="datetimeFigureOut">
              <a:rPr lang="ja-JP" altLang="en-US" smtClean="0"/>
              <a:pPr/>
              <a:t>2010/11/29</a:t>
            </a:fld>
            <a:endParaRPr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5C54BB3-992D-2D41-A85E-E9805AEB3AAD}" type="slidenum">
              <a:rPr lang="ja-JP" altLang="en-US" smtClean="0"/>
              <a:pPr/>
              <a:t>&lt;#&gt;</a:t>
            </a:fld>
            <a:endParaRPr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 id="2147483662" r:id="rId13"/>
    <p:sldLayoutId id="2147483663" r:id="rId14"/>
  </p:sldLayoutIdLst>
  <p:txStyles>
    <p:titleStyle>
      <a:lvl1pPr algn="ctr" defTabSz="4572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kumimoji="1"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kumimoji="1"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kumimoji="1"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p:bodyStyle>
    <p:other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6.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_rels/slide24.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media/image14.jpeg"/><Relationship Id="rId2" Type="http://schemas.openxmlformats.org/officeDocument/2006/relationships/notesSlide" Target="../notesSlides/notesSlide14.xml"/><Relationship Id="rId1" Type="http://schemas.openxmlformats.org/officeDocument/2006/relationships/slideLayout" Target="../slideLayouts/slideLayout6.xml"/><Relationship Id="rId6" Type="http://schemas.openxmlformats.org/officeDocument/2006/relationships/image" Target="../media/image13.jpeg"/><Relationship Id="rId5" Type="http://schemas.openxmlformats.org/officeDocument/2006/relationships/image" Target="../media/image18.png"/><Relationship Id="rId4" Type="http://schemas.openxmlformats.org/officeDocument/2006/relationships/image" Target="../media/image17.png"/></Relationships>
</file>

<file path=ppt/slides/_rels/slide25.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6.xml"/><Relationship Id="rId4" Type="http://schemas.openxmlformats.org/officeDocument/2006/relationships/image" Target="../media/image28.jpe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30.jpeg"/></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4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8.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36.jpeg"/></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6.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9.png"/></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328707" y="727113"/>
            <a:ext cx="8639023" cy="1544567"/>
          </a:xfrm>
          <a:noFill/>
        </p:spPr>
        <p:txBody>
          <a:bodyPr>
            <a:normAutofit fontScale="90000"/>
          </a:bodyPr>
          <a:lstStyle/>
          <a:p>
            <a:r>
              <a:rPr lang="en-US" altLang="ja-JP" sz="2700" b="1" dirty="0" smtClean="0">
                <a:solidFill>
                  <a:srgbClr val="FFFF00"/>
                </a:solidFill>
              </a:rPr>
              <a:t>Consensus2005</a:t>
            </a:r>
            <a:r>
              <a:rPr lang="ja-JP" altLang="en-US" sz="2700" b="1" dirty="0" smtClean="0">
                <a:solidFill>
                  <a:srgbClr val="FFFF00"/>
                </a:solidFill>
              </a:rPr>
              <a:t>に基づく</a:t>
            </a:r>
            <a:r>
              <a:rPr lang="en-US" altLang="ja-JP" sz="3111" dirty="0" smtClean="0">
                <a:solidFill>
                  <a:srgbClr val="FFFF00"/>
                </a:solidFill>
              </a:rPr>
              <a:t/>
            </a:r>
            <a:br>
              <a:rPr lang="en-US" altLang="ja-JP" sz="3111" dirty="0" smtClean="0">
                <a:solidFill>
                  <a:srgbClr val="FFFF00"/>
                </a:solidFill>
              </a:rPr>
            </a:br>
            <a:r>
              <a:rPr lang="ja-JP" altLang="en-US" b="1" dirty="0" smtClean="0">
                <a:solidFill>
                  <a:srgbClr val="FFFF00"/>
                </a:solidFill>
              </a:rPr>
              <a:t>日本版新生児蘇生法ガイドラインから</a:t>
            </a:r>
            <a:r>
              <a:rPr lang="en-US" altLang="ja-JP" b="1" dirty="0" smtClean="0">
                <a:solidFill>
                  <a:srgbClr val="FFFF00"/>
                </a:solidFill>
              </a:rPr>
              <a:t/>
            </a:r>
            <a:br>
              <a:rPr lang="en-US" altLang="ja-JP" b="1" dirty="0" smtClean="0">
                <a:solidFill>
                  <a:srgbClr val="FFFF00"/>
                </a:solidFill>
              </a:rPr>
            </a:br>
            <a:r>
              <a:rPr lang="en-US" altLang="ja-JP" sz="2667" b="1" dirty="0" smtClean="0">
                <a:solidFill>
                  <a:srgbClr val="FFFF00"/>
                </a:solidFill>
              </a:rPr>
              <a:t>Consensus2010</a:t>
            </a:r>
            <a:r>
              <a:rPr lang="ja-JP" altLang="en-US" sz="2667" b="1" dirty="0" smtClean="0">
                <a:solidFill>
                  <a:srgbClr val="FFFF00"/>
                </a:solidFill>
              </a:rPr>
              <a:t>に基づく</a:t>
            </a:r>
            <a:r>
              <a:rPr lang="en-US" altLang="ja-JP" sz="2667" b="1" dirty="0" smtClean="0">
                <a:solidFill>
                  <a:srgbClr val="FFFF00"/>
                </a:solidFill>
              </a:rPr>
              <a:t/>
            </a:r>
            <a:br>
              <a:rPr lang="en-US" altLang="ja-JP" sz="2667" b="1" dirty="0" smtClean="0">
                <a:solidFill>
                  <a:srgbClr val="FFFF00"/>
                </a:solidFill>
              </a:rPr>
            </a:br>
            <a:r>
              <a:rPr lang="en-US" altLang="ja-JP" b="1" dirty="0" smtClean="0">
                <a:solidFill>
                  <a:srgbClr val="FFFF00"/>
                </a:solidFill>
              </a:rPr>
              <a:t>NCPR</a:t>
            </a:r>
            <a:r>
              <a:rPr lang="ja-JP" altLang="en-US" b="1" dirty="0" smtClean="0">
                <a:solidFill>
                  <a:srgbClr val="FFFF00"/>
                </a:solidFill>
              </a:rPr>
              <a:t>ガイドライン</a:t>
            </a:r>
            <a:r>
              <a:rPr lang="en-US" altLang="ja-JP" b="1" dirty="0" smtClean="0">
                <a:solidFill>
                  <a:srgbClr val="FFFF00"/>
                </a:solidFill>
              </a:rPr>
              <a:t>2010</a:t>
            </a:r>
            <a:r>
              <a:rPr lang="ja-JP" altLang="en-US" b="1" dirty="0" smtClean="0">
                <a:solidFill>
                  <a:srgbClr val="FFFF00"/>
                </a:solidFill>
              </a:rPr>
              <a:t>へ</a:t>
            </a:r>
            <a:r>
              <a:rPr lang="en-US" altLang="ja-JP" dirty="0" smtClean="0">
                <a:solidFill>
                  <a:srgbClr val="FFFF00"/>
                </a:solidFill>
              </a:rPr>
              <a:t/>
            </a:r>
            <a:br>
              <a:rPr lang="en-US" altLang="ja-JP" dirty="0" smtClean="0">
                <a:solidFill>
                  <a:srgbClr val="FFFF00"/>
                </a:solidFill>
              </a:rPr>
            </a:br>
            <a:endParaRPr lang="ja-JP" altLang="en-US" dirty="0">
              <a:solidFill>
                <a:srgbClr val="FFFF00"/>
              </a:solidFill>
            </a:endParaRPr>
          </a:p>
        </p:txBody>
      </p:sp>
      <p:sp>
        <p:nvSpPr>
          <p:cNvPr id="3" name="サブタイトル 2"/>
          <p:cNvSpPr>
            <a:spLocks noGrp="1"/>
          </p:cNvSpPr>
          <p:nvPr>
            <p:ph type="subTitle" idx="1"/>
          </p:nvPr>
        </p:nvSpPr>
        <p:spPr>
          <a:xfrm>
            <a:off x="463176" y="2554939"/>
            <a:ext cx="8680824" cy="836706"/>
          </a:xfrm>
        </p:spPr>
        <p:txBody>
          <a:bodyPr anchor="t">
            <a:normAutofit/>
          </a:bodyPr>
          <a:lstStyle/>
          <a:p>
            <a:pPr>
              <a:lnSpc>
                <a:spcPct val="80000"/>
              </a:lnSpc>
              <a:spcAft>
                <a:spcPts val="1200"/>
              </a:spcAft>
              <a:defRPr/>
            </a:pPr>
            <a:r>
              <a:rPr lang="ja-JP" altLang="en-US" sz="1800" dirty="0" smtClean="0">
                <a:solidFill>
                  <a:schemeClr val="bg1"/>
                </a:solidFill>
                <a:ea typeface="ＭＳ Ｐゴシック" charset="-128"/>
                <a:cs typeface="ＭＳ Ｐゴシック" charset="-128"/>
              </a:rPr>
              <a:t>日本蘇生協議会・日本救急医療財団合同ガイドライン作成作業部会</a:t>
            </a:r>
            <a:r>
              <a:rPr lang="en-US" altLang="ja-JP" sz="1800" dirty="0" smtClean="0">
                <a:solidFill>
                  <a:schemeClr val="bg1"/>
                </a:solidFill>
                <a:ea typeface="ＭＳ Ｐゴシック" charset="-128"/>
                <a:cs typeface="ＭＳ Ｐゴシック" charset="-128"/>
              </a:rPr>
              <a:t>NEO</a:t>
            </a:r>
            <a:r>
              <a:rPr lang="ja-JP" altLang="en-US" sz="1800" dirty="0" smtClean="0">
                <a:solidFill>
                  <a:schemeClr val="bg1"/>
                </a:solidFill>
                <a:ea typeface="ＭＳ Ｐゴシック" charset="-128"/>
                <a:cs typeface="ＭＳ Ｐゴシック" charset="-128"/>
              </a:rPr>
              <a:t>共同座長</a:t>
            </a:r>
            <a:endParaRPr lang="en-US" altLang="ja-JP" sz="1800" dirty="0" smtClean="0">
              <a:solidFill>
                <a:schemeClr val="bg1"/>
              </a:solidFill>
              <a:ea typeface="ＭＳ Ｐゴシック" charset="-128"/>
              <a:cs typeface="ＭＳ Ｐゴシック" charset="-128"/>
            </a:endParaRPr>
          </a:p>
          <a:p>
            <a:pPr>
              <a:lnSpc>
                <a:spcPct val="80000"/>
              </a:lnSpc>
              <a:spcAft>
                <a:spcPts val="1200"/>
              </a:spcAft>
              <a:defRPr/>
            </a:pPr>
            <a:r>
              <a:rPr lang="ja-JP" altLang="en-US" sz="1800" dirty="0" smtClean="0">
                <a:solidFill>
                  <a:schemeClr val="bg1"/>
                </a:solidFill>
                <a:ea typeface="ＭＳ Ｐゴシック" charset="-128"/>
                <a:cs typeface="ＭＳ Ｐゴシック" charset="-128"/>
              </a:rPr>
              <a:t>田村　正徳</a:t>
            </a:r>
            <a:r>
              <a:rPr lang="en-US" altLang="ja-JP" sz="1800" dirty="0" smtClean="0">
                <a:solidFill>
                  <a:schemeClr val="bg1"/>
                </a:solidFill>
                <a:latin typeface="ＭＳ Ｐゴシック" charset="-128"/>
                <a:ea typeface="ＭＳ Ｐゴシック" charset="-128"/>
                <a:cs typeface="ＭＳ Ｐゴシック" charset="-128"/>
              </a:rPr>
              <a:t>(ILCOR WSA/WA)</a:t>
            </a:r>
            <a:r>
              <a:rPr lang="ja-JP" altLang="en-US" sz="1800" dirty="0" smtClean="0">
                <a:solidFill>
                  <a:schemeClr val="bg1"/>
                </a:solidFill>
                <a:ea typeface="ＭＳ Ｐゴシック" charset="-128"/>
                <a:cs typeface="ＭＳ Ｐゴシック" charset="-128"/>
              </a:rPr>
              <a:t>、</a:t>
            </a:r>
            <a:r>
              <a:rPr lang="ja-JP" altLang="en-US" sz="1800" dirty="0" smtClean="0">
                <a:solidFill>
                  <a:schemeClr val="bg1"/>
                </a:solidFill>
                <a:latin typeface="ＭＳ Ｐゴシック" charset="-128"/>
                <a:ea typeface="ＭＳ Ｐゴシック" charset="-128"/>
                <a:cs typeface="ＭＳ Ｐゴシック" charset="-128"/>
              </a:rPr>
              <a:t>和田　雅樹</a:t>
            </a:r>
          </a:p>
        </p:txBody>
      </p:sp>
      <p:sp>
        <p:nvSpPr>
          <p:cNvPr id="4" name="テキスト ボックス 3"/>
          <p:cNvSpPr txBox="1"/>
          <p:nvPr/>
        </p:nvSpPr>
        <p:spPr>
          <a:xfrm>
            <a:off x="-871077" y="3451417"/>
            <a:ext cx="10687413" cy="1754327"/>
          </a:xfrm>
          <a:prstGeom prst="rect">
            <a:avLst/>
          </a:prstGeom>
          <a:noFill/>
        </p:spPr>
        <p:txBody>
          <a:bodyPr wrap="square" rtlCol="0">
            <a:spAutoFit/>
          </a:bodyPr>
          <a:lstStyle/>
          <a:p>
            <a:pPr algn="ctr">
              <a:buFontTx/>
              <a:buNone/>
              <a:defRPr/>
            </a:pPr>
            <a:r>
              <a:rPr lang="ja-JP" altLang="en-US" dirty="0" smtClean="0">
                <a:solidFill>
                  <a:schemeClr val="bg2"/>
                </a:solidFill>
                <a:ea typeface="ＭＳ Ｐゴシック" charset="-128"/>
                <a:cs typeface="ＭＳ Ｐゴシック" charset="-128"/>
              </a:rPr>
              <a:t>日本周産期・新生児医学会コンセンサス二千十</a:t>
            </a:r>
            <a:r>
              <a:rPr lang="en-US" altLang="ja-JP" dirty="0" smtClean="0">
                <a:solidFill>
                  <a:schemeClr val="bg2"/>
                </a:solidFill>
                <a:ea typeface="ＭＳ Ｐゴシック" charset="-128"/>
                <a:cs typeface="ＭＳ Ｐゴシック" charset="-128"/>
              </a:rPr>
              <a:t>NCPR</a:t>
            </a:r>
            <a:r>
              <a:rPr lang="ja-JP" altLang="en-US" dirty="0" smtClean="0">
                <a:solidFill>
                  <a:schemeClr val="bg2"/>
                </a:solidFill>
                <a:ea typeface="ＭＳ Ｐゴシック" charset="-128"/>
                <a:cs typeface="ＭＳ Ｐゴシック" charset="-128"/>
              </a:rPr>
              <a:t>改訂準備部会</a:t>
            </a:r>
            <a:endParaRPr lang="en-US" altLang="ja-JP" dirty="0" smtClean="0">
              <a:solidFill>
                <a:schemeClr val="bg2"/>
              </a:solidFill>
              <a:ea typeface="ＭＳ Ｐゴシック" charset="-128"/>
              <a:cs typeface="ＭＳ Ｐゴシック" charset="-128"/>
            </a:endParaRPr>
          </a:p>
          <a:p>
            <a:pPr algn="ctr">
              <a:defRPr/>
            </a:pPr>
            <a:r>
              <a:rPr lang="ja-JP" altLang="en-US" dirty="0" smtClean="0">
                <a:solidFill>
                  <a:schemeClr val="bg2"/>
                </a:solidFill>
                <a:ea typeface="ＭＳ Ｐゴシック" charset="-128"/>
                <a:cs typeface="ＭＳ Ｐゴシック" charset="-128"/>
              </a:rPr>
              <a:t>委員長：</a:t>
            </a:r>
            <a:r>
              <a:rPr lang="ja-JP" altLang="en-US" dirty="0" smtClean="0">
                <a:solidFill>
                  <a:schemeClr val="bg2"/>
                </a:solidFill>
                <a:latin typeface="ＭＳ Ｐゴシック" charset="-128"/>
                <a:ea typeface="ＭＳ Ｐゴシック" charset="-128"/>
                <a:cs typeface="ＭＳ Ｐゴシック" charset="-128"/>
              </a:rPr>
              <a:t>草川　功　　副委員長　細野　茂春</a:t>
            </a:r>
            <a:endParaRPr lang="en-US" altLang="ja-JP" dirty="0" smtClean="0">
              <a:solidFill>
                <a:schemeClr val="bg2"/>
              </a:solidFill>
              <a:latin typeface="ＭＳ Ｐゴシック" charset="-128"/>
              <a:ea typeface="ＭＳ Ｐゴシック" charset="-128"/>
              <a:cs typeface="ＭＳ Ｐゴシック" charset="-128"/>
            </a:endParaRPr>
          </a:p>
          <a:p>
            <a:pPr algn="ctr">
              <a:buFontTx/>
              <a:buNone/>
              <a:defRPr/>
            </a:pPr>
            <a:r>
              <a:rPr lang="ja-JP" altLang="en-US" dirty="0" smtClean="0">
                <a:solidFill>
                  <a:schemeClr val="bg2"/>
                </a:solidFill>
                <a:latin typeface="ＭＳ Ｐゴシック" charset="-128"/>
                <a:ea typeface="ＭＳ Ｐゴシック" charset="-128"/>
                <a:cs typeface="ＭＳ Ｐゴシック" charset="-128"/>
              </a:rPr>
              <a:t>側島　久典、西田　俊彦、滝　敦子、五石　圭司、中野　玲二、杉浦　崇浩、武内</a:t>
            </a:r>
            <a:r>
              <a:rPr lang="en-US" altLang="ja-JP" dirty="0" smtClean="0">
                <a:solidFill>
                  <a:schemeClr val="bg2"/>
                </a:solidFill>
                <a:latin typeface="ＭＳ Ｐゴシック" charset="-128"/>
                <a:ea typeface="ＭＳ Ｐゴシック" charset="-128"/>
                <a:cs typeface="ＭＳ Ｐゴシック" charset="-128"/>
              </a:rPr>
              <a:t> </a:t>
            </a:r>
            <a:r>
              <a:rPr lang="ja-JP" altLang="en-US" dirty="0" smtClean="0">
                <a:solidFill>
                  <a:schemeClr val="bg2"/>
                </a:solidFill>
                <a:latin typeface="ＭＳ Ｐゴシック" charset="-128"/>
                <a:ea typeface="ＭＳ Ｐゴシック" charset="-128"/>
                <a:cs typeface="ＭＳ Ｐゴシック" charset="-128"/>
              </a:rPr>
              <a:t>俊樹</a:t>
            </a:r>
            <a:endParaRPr lang="en-US" altLang="ja-JP" dirty="0" smtClean="0">
              <a:solidFill>
                <a:schemeClr val="bg2"/>
              </a:solidFill>
              <a:latin typeface="ＭＳ Ｐゴシック" charset="-128"/>
              <a:ea typeface="ＭＳ Ｐゴシック" charset="-128"/>
              <a:cs typeface="ＭＳ Ｐゴシック" charset="-128"/>
            </a:endParaRPr>
          </a:p>
          <a:p>
            <a:pPr algn="ctr">
              <a:buFontTx/>
              <a:buNone/>
              <a:defRPr/>
            </a:pPr>
            <a:r>
              <a:rPr lang="ja-JP" altLang="en-US" dirty="0" smtClean="0">
                <a:solidFill>
                  <a:srgbClr val="FFFFFF"/>
                </a:solidFill>
                <a:latin typeface="ＭＳ Ｐゴシック" charset="-128"/>
                <a:ea typeface="ＭＳ Ｐゴシック" charset="-128"/>
                <a:cs typeface="ＭＳ Ｐゴシック" charset="-128"/>
              </a:rPr>
              <a:t>石川　源、正岡　直樹、関　博之</a:t>
            </a:r>
            <a:endParaRPr lang="en-US" altLang="ja-JP" dirty="0" smtClean="0">
              <a:solidFill>
                <a:srgbClr val="FFFFFF"/>
              </a:solidFill>
              <a:latin typeface="ＭＳ Ｐゴシック" charset="-128"/>
              <a:ea typeface="ＭＳ Ｐゴシック" charset="-128"/>
              <a:cs typeface="ＭＳ Ｐゴシック" charset="-128"/>
            </a:endParaRPr>
          </a:p>
          <a:p>
            <a:pPr algn="ctr">
              <a:buFontTx/>
              <a:buNone/>
              <a:defRPr/>
            </a:pPr>
            <a:r>
              <a:rPr lang="ja-JP" altLang="en-US" dirty="0" smtClean="0">
                <a:solidFill>
                  <a:schemeClr val="bg2"/>
                </a:solidFill>
                <a:latin typeface="ＭＳ Ｐゴシック" charset="-128"/>
                <a:ea typeface="ＭＳ Ｐゴシック" charset="-128"/>
                <a:cs typeface="ＭＳ Ｐゴシック" charset="-128"/>
              </a:rPr>
              <a:t>顧問：森　臨太郎</a:t>
            </a:r>
            <a:r>
              <a:rPr lang="en-US" altLang="ja-JP" dirty="0" smtClean="0">
                <a:solidFill>
                  <a:schemeClr val="bg2"/>
                </a:solidFill>
                <a:latin typeface="ＭＳ Ｐゴシック" charset="-128"/>
                <a:ea typeface="ＭＳ Ｐゴシック" charset="-128"/>
                <a:cs typeface="ＭＳ Ｐゴシック" charset="-128"/>
              </a:rPr>
              <a:t>(ILCOR WSA)</a:t>
            </a:r>
            <a:r>
              <a:rPr lang="ja-JP" altLang="en-US" dirty="0" smtClean="0">
                <a:solidFill>
                  <a:schemeClr val="bg2"/>
                </a:solidFill>
                <a:latin typeface="ＭＳ Ｐゴシック" charset="-128"/>
                <a:ea typeface="ＭＳ Ｐゴシック" charset="-128"/>
                <a:cs typeface="ＭＳ Ｐゴシック" charset="-128"/>
              </a:rPr>
              <a:t>、諫山　哲哉</a:t>
            </a:r>
            <a:endParaRPr lang="en-US" altLang="ja-JP" dirty="0" smtClean="0">
              <a:solidFill>
                <a:srgbClr val="FFFFFF"/>
              </a:solidFill>
              <a:latin typeface="ＭＳ Ｐゴシック" charset="-128"/>
              <a:ea typeface="ＭＳ Ｐゴシック" charset="-128"/>
              <a:cs typeface="ＭＳ Ｐゴシック" charset="-128"/>
            </a:endParaRPr>
          </a:p>
          <a:p>
            <a:endParaRPr kumimoji="1" lang="ja-JP" altLang="en-US" dirty="0"/>
          </a:p>
        </p:txBody>
      </p:sp>
      <p:sp>
        <p:nvSpPr>
          <p:cNvPr id="5" name="正方形/長方形 4"/>
          <p:cNvSpPr/>
          <p:nvPr/>
        </p:nvSpPr>
        <p:spPr>
          <a:xfrm>
            <a:off x="328707" y="4963037"/>
            <a:ext cx="8501529" cy="1754327"/>
          </a:xfrm>
          <a:prstGeom prst="rect">
            <a:avLst/>
          </a:prstGeom>
        </p:spPr>
        <p:txBody>
          <a:bodyPr wrap="square">
            <a:spAutoFit/>
          </a:bodyPr>
          <a:lstStyle/>
          <a:p>
            <a:pPr algn="ctr"/>
            <a:r>
              <a:rPr lang="en-US" altLang="ja-JP" dirty="0" smtClean="0">
                <a:solidFill>
                  <a:srgbClr val="FFFF00"/>
                </a:solidFill>
                <a:latin typeface="ＭＳ Ｐゴシック" pitchFamily="-112" charset="-128"/>
              </a:rPr>
              <a:t>Consensus2010</a:t>
            </a:r>
            <a:r>
              <a:rPr lang="ja-JP" altLang="en-US" dirty="0" smtClean="0">
                <a:solidFill>
                  <a:srgbClr val="FFFF00"/>
                </a:solidFill>
                <a:latin typeface="ＭＳ Ｐゴシック" pitchFamily="-112" charset="-128"/>
              </a:rPr>
              <a:t>に基く新しい日本版新生児蘇生法ｶﾞｲﾄﾞﾗｲﾝの確立</a:t>
            </a:r>
            <a:r>
              <a:rPr lang="en-US" altLang="ja-JP" dirty="0" err="1" smtClean="0">
                <a:solidFill>
                  <a:srgbClr val="FFFF00"/>
                </a:solidFill>
                <a:latin typeface="ＭＳ Ｐゴシック" pitchFamily="-112" charset="-128"/>
              </a:rPr>
              <a:t>･</a:t>
            </a:r>
            <a:r>
              <a:rPr lang="ja-JP" altLang="en-US" dirty="0" smtClean="0">
                <a:solidFill>
                  <a:srgbClr val="FFFF00"/>
                </a:solidFill>
                <a:latin typeface="ＭＳ Ｐゴシック" pitchFamily="-112" charset="-128"/>
              </a:rPr>
              <a:t>普及とその効果の評価に関する研究班</a:t>
            </a:r>
            <a:r>
              <a:rPr lang="en-US" altLang="ja-JP" dirty="0" smtClean="0">
                <a:solidFill>
                  <a:srgbClr val="FFFF00"/>
                </a:solidFill>
                <a:latin typeface="ＭＳ Ｐゴシック" pitchFamily="-112" charset="-128"/>
              </a:rPr>
              <a:t>(</a:t>
            </a:r>
            <a:r>
              <a:rPr lang="ja-JP" altLang="en-US" dirty="0" smtClean="0">
                <a:solidFill>
                  <a:srgbClr val="FFFF00"/>
                </a:solidFill>
                <a:latin typeface="ＭＳ Ｐゴシック" pitchFamily="-112" charset="-128"/>
              </a:rPr>
              <a:t>分担研究者田村正徳）</a:t>
            </a:r>
            <a:r>
              <a:rPr lang="ja-JP" altLang="en-US" dirty="0" smtClean="0">
                <a:solidFill>
                  <a:srgbClr val="FFFF99"/>
                </a:solidFill>
                <a:latin typeface="ＭＳ Ｐゴシック" pitchFamily="-112" charset="-128"/>
              </a:rPr>
              <a:t>　</a:t>
            </a:r>
            <a:endParaRPr lang="en-US" altLang="ja-JP" dirty="0" smtClean="0">
              <a:solidFill>
                <a:srgbClr val="FFFF99"/>
              </a:solidFill>
              <a:latin typeface="ＭＳ Ｐゴシック" pitchFamily="-112" charset="-128"/>
            </a:endParaRPr>
          </a:p>
          <a:p>
            <a:pPr algn="ctr"/>
            <a:r>
              <a:rPr lang="ja-JP" altLang="en-US" dirty="0" smtClean="0">
                <a:solidFill>
                  <a:schemeClr val="bg1"/>
                </a:solidFill>
                <a:latin typeface="ＭＳ Ｐゴシック" pitchFamily="-112" charset="-128"/>
              </a:rPr>
              <a:t>木下洋、草川功、和田雅樹、杉浦崇浩、杉浦正俊、茨聡、中村友彦、加部一彦、</a:t>
            </a:r>
            <a:endParaRPr lang="en-US" altLang="ja-JP" dirty="0" smtClean="0">
              <a:solidFill>
                <a:schemeClr val="bg1"/>
              </a:solidFill>
              <a:latin typeface="ＭＳ Ｐゴシック" pitchFamily="-112" charset="-128"/>
            </a:endParaRPr>
          </a:p>
          <a:p>
            <a:pPr algn="ctr"/>
            <a:r>
              <a:rPr lang="ja-JP" altLang="en-US" dirty="0" smtClean="0">
                <a:solidFill>
                  <a:schemeClr val="bg1"/>
                </a:solidFill>
                <a:latin typeface="ＭＳ Ｐゴシック" pitchFamily="-112" charset="-128"/>
              </a:rPr>
              <a:t>細野茂春、森臨太郎、諫山哲哉、廣間武彦、近藤乾、奥起久子、西田俊彦、滝敦子、</a:t>
            </a:r>
            <a:endParaRPr lang="en-US" altLang="ja-JP" dirty="0" smtClean="0">
              <a:solidFill>
                <a:schemeClr val="bg1"/>
              </a:solidFill>
              <a:latin typeface="ＭＳ Ｐゴシック" pitchFamily="-112" charset="-128"/>
            </a:endParaRPr>
          </a:p>
          <a:p>
            <a:pPr algn="ctr"/>
            <a:r>
              <a:rPr lang="ja-JP" altLang="en-US" dirty="0" smtClean="0">
                <a:solidFill>
                  <a:schemeClr val="bg1"/>
                </a:solidFill>
                <a:latin typeface="ＭＳ Ｐゴシック" pitchFamily="-112" charset="-128"/>
              </a:rPr>
              <a:t>真喜屋智子、井上信明、側島久典、鈴木啓二</a:t>
            </a:r>
            <a:r>
              <a:rPr lang="en-US" altLang="ja-JP" dirty="0" smtClean="0">
                <a:solidFill>
                  <a:schemeClr val="bg1"/>
                </a:solidFill>
                <a:latin typeface="ＭＳ Ｐゴシック" pitchFamily="-112" charset="-128"/>
              </a:rPr>
              <a:t> </a:t>
            </a:r>
            <a:r>
              <a:rPr lang="ja-JP" altLang="en-US" dirty="0" smtClean="0">
                <a:solidFill>
                  <a:schemeClr val="bg1"/>
                </a:solidFill>
                <a:latin typeface="ＭＳ Ｐゴシック" pitchFamily="-112" charset="-128"/>
              </a:rPr>
              <a:t>、國方徹也、佐橋剛、江崎勝一、</a:t>
            </a:r>
            <a:endParaRPr lang="en-US" altLang="ja-JP" smtClean="0">
              <a:solidFill>
                <a:schemeClr val="bg1"/>
              </a:solidFill>
              <a:latin typeface="ＭＳ Ｐゴシック" pitchFamily="-112" charset="-128"/>
            </a:endParaRPr>
          </a:p>
          <a:p>
            <a:pPr algn="ctr"/>
            <a:r>
              <a:rPr lang="ja-JP" altLang="en-US" smtClean="0">
                <a:solidFill>
                  <a:schemeClr val="bg1"/>
                </a:solidFill>
                <a:latin typeface="ＭＳ Ｐゴシック" pitchFamily="-112" charset="-128"/>
              </a:rPr>
              <a:t>高山千</a:t>
            </a:r>
            <a:r>
              <a:rPr lang="ja-JP" altLang="en-US" dirty="0" smtClean="0">
                <a:solidFill>
                  <a:schemeClr val="bg1"/>
                </a:solidFill>
                <a:latin typeface="ＭＳ Ｐゴシック" pitchFamily="-112" charset="-128"/>
              </a:rPr>
              <a:t>雅子、櫻井淑男、山口文佳、内田美恵子、鍋谷まこと、岩田欧介、武内俊樹</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339725" y="0"/>
            <a:ext cx="8823325" cy="1339850"/>
          </a:xfrm>
        </p:spPr>
        <p:txBody>
          <a:bodyPr anchor="b">
            <a:normAutofit/>
          </a:bodyPr>
          <a:lstStyle/>
          <a:p>
            <a:pPr eaLnBrk="1" hangingPunct="1">
              <a:spcAft>
                <a:spcPts val="13"/>
              </a:spcAft>
            </a:pPr>
            <a:r>
              <a:rPr kumimoji="0" lang="ja-JP" altLang="en-US" sz="4000" b="1" dirty="0">
                <a:solidFill>
                  <a:srgbClr val="FFFF00"/>
                </a:solidFill>
                <a:latin typeface="ＭＳ Ｐゴシック" charset="-128"/>
                <a:ea typeface="ＭＳ Ｐゴシック" charset="-128"/>
                <a:cs typeface="ＭＳ Ｐゴシック" charset="-128"/>
              </a:rPr>
              <a:t>蘇生の初期処置</a:t>
            </a:r>
          </a:p>
        </p:txBody>
      </p:sp>
      <p:sp>
        <p:nvSpPr>
          <p:cNvPr id="60419" name="Rectangle 6"/>
          <p:cNvSpPr>
            <a:spLocks/>
          </p:cNvSpPr>
          <p:nvPr/>
        </p:nvSpPr>
        <p:spPr bwMode="auto">
          <a:xfrm>
            <a:off x="609600" y="1828800"/>
            <a:ext cx="7848600" cy="2554288"/>
          </a:xfrm>
          <a:prstGeom prst="rect">
            <a:avLst/>
          </a:prstGeom>
          <a:noFill/>
          <a:ln w="12700">
            <a:noFill/>
            <a:miter lim="800000"/>
            <a:headEnd/>
            <a:tailEnd/>
          </a:ln>
        </p:spPr>
        <p:txBody>
          <a:bodyPr>
            <a:prstTxWarp prst="textNoShape">
              <a:avLst/>
            </a:prstTxWarp>
            <a:spAutoFit/>
          </a:bodyPr>
          <a:lstStyle/>
          <a:p>
            <a:pPr>
              <a:buFont typeface="Wingdings" charset="2"/>
              <a:buChar char="u"/>
            </a:pPr>
            <a:r>
              <a:rPr lang="ja-JP" altLang="en-US" sz="3200" dirty="0">
                <a:solidFill>
                  <a:schemeClr val="bg2"/>
                </a:solidFill>
                <a:latin typeface="ＭＳ Ｐゴシック" charset="-128"/>
              </a:rPr>
              <a:t>暖める　</a:t>
            </a:r>
            <a:endParaRPr lang="en-US" altLang="ja-JP" sz="3200" dirty="0">
              <a:solidFill>
                <a:schemeClr val="bg2"/>
              </a:solidFill>
              <a:latin typeface="ＭＳ Ｐゴシック" charset="-128"/>
            </a:endParaRPr>
          </a:p>
          <a:p>
            <a:r>
              <a:rPr lang="ja-JP" altLang="en-US" sz="3200" dirty="0">
                <a:solidFill>
                  <a:schemeClr val="bg2"/>
                </a:solidFill>
                <a:latin typeface="ＭＳ Ｐゴシック" charset="-128"/>
              </a:rPr>
              <a:t>　　</a:t>
            </a:r>
            <a:endParaRPr lang="en-US" altLang="ja-JP" sz="3200" dirty="0">
              <a:solidFill>
                <a:schemeClr val="bg2"/>
              </a:solidFill>
              <a:latin typeface="ＭＳ Ｐゴシック" charset="-128"/>
            </a:endParaRPr>
          </a:p>
          <a:p>
            <a:pPr>
              <a:buFont typeface="Wingdings" charset="2"/>
              <a:buChar char="u"/>
            </a:pPr>
            <a:r>
              <a:rPr lang="ja-JP" altLang="en-US" sz="3200" dirty="0">
                <a:solidFill>
                  <a:schemeClr val="bg2"/>
                </a:solidFill>
                <a:latin typeface="ＭＳ Ｐゴシック" charset="-128"/>
              </a:rPr>
              <a:t>体位を保持、必要なら気道吸引</a:t>
            </a:r>
            <a:endParaRPr lang="en-US" altLang="ja-JP" sz="3200" baseline="30000" dirty="0">
              <a:solidFill>
                <a:schemeClr val="bg2"/>
              </a:solidFill>
              <a:latin typeface="ＭＳ Ｐゴシック" charset="-128"/>
            </a:endParaRPr>
          </a:p>
          <a:p>
            <a:endParaRPr lang="en-US" altLang="ja-JP" sz="3200" dirty="0">
              <a:solidFill>
                <a:schemeClr val="bg2"/>
              </a:solidFill>
              <a:latin typeface="ＭＳ Ｐゴシック" charset="-128"/>
            </a:endParaRPr>
          </a:p>
          <a:p>
            <a:pPr>
              <a:buFont typeface="Wingdings" charset="2"/>
              <a:buChar char="u"/>
            </a:pPr>
            <a:r>
              <a:rPr lang="ja-JP" altLang="en-US" sz="3200" dirty="0">
                <a:solidFill>
                  <a:schemeClr val="bg2"/>
                </a:solidFill>
                <a:latin typeface="ＭＳ Ｐゴシック" charset="-128"/>
              </a:rPr>
              <a:t>水分を拭い取り、刺激し、体位を取り直す</a:t>
            </a: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ボックス 6"/>
          <p:cNvSpPr txBox="1"/>
          <p:nvPr/>
        </p:nvSpPr>
        <p:spPr>
          <a:xfrm>
            <a:off x="1119672" y="2799184"/>
            <a:ext cx="7081935" cy="2031325"/>
          </a:xfrm>
          <a:prstGeom prst="rect">
            <a:avLst/>
          </a:prstGeom>
          <a:noFill/>
        </p:spPr>
        <p:txBody>
          <a:bodyPr wrap="square" rtlCol="0">
            <a:spAutoFit/>
          </a:bodyPr>
          <a:lstStyle/>
          <a:p>
            <a:pPr marL="233363" indent="-233363">
              <a:lnSpc>
                <a:spcPct val="50000"/>
              </a:lnSpc>
              <a:spcBef>
                <a:spcPct val="50000"/>
              </a:spcBef>
            </a:pPr>
            <a:r>
              <a:rPr lang="en-US" altLang="ja-JP" sz="2800" b="1" dirty="0" smtClean="0">
                <a:solidFill>
                  <a:srgbClr val="FFFFFF"/>
                </a:solidFill>
                <a:latin typeface="Arial" pitchFamily="-112" charset="0"/>
                <a:ea typeface="ＭＳ Ｐゴシック" pitchFamily="-112" charset="-128"/>
                <a:cs typeface="ＭＳ Ｐゴシック" pitchFamily="-112" charset="-128"/>
              </a:rPr>
              <a:t>MAS</a:t>
            </a:r>
            <a:r>
              <a:rPr lang="ja-JP" altLang="en-US" sz="2800" b="1" dirty="0" smtClean="0">
                <a:solidFill>
                  <a:srgbClr val="FFFFFF"/>
                </a:solidFill>
                <a:latin typeface="Arial" pitchFamily="-112" charset="0"/>
                <a:ea typeface="ＭＳ Ｐゴシック" pitchFamily="-112" charset="-128"/>
                <a:cs typeface="ＭＳ Ｐゴシック" pitchFamily="-112" charset="-128"/>
              </a:rPr>
              <a:t>防止策としての出生後の気管内吸引は</a:t>
            </a:r>
            <a:endParaRPr lang="en-US" altLang="ja-JP" sz="2800" b="1" dirty="0" smtClean="0">
              <a:solidFill>
                <a:srgbClr val="FFFFFF"/>
              </a:solidFill>
              <a:latin typeface="Arial" pitchFamily="-112" charset="0"/>
              <a:ea typeface="ＭＳ Ｐゴシック" pitchFamily="-112" charset="-128"/>
              <a:cs typeface="ＭＳ Ｐゴシック" pitchFamily="-112" charset="-128"/>
            </a:endParaRPr>
          </a:p>
          <a:p>
            <a:pPr marL="233363" indent="-233363">
              <a:lnSpc>
                <a:spcPct val="50000"/>
              </a:lnSpc>
              <a:spcBef>
                <a:spcPct val="50000"/>
              </a:spcBef>
            </a:pPr>
            <a:r>
              <a:rPr lang="ja-JP" altLang="en-US" sz="2800" b="1" dirty="0" smtClean="0">
                <a:solidFill>
                  <a:srgbClr val="FF6464"/>
                </a:solidFill>
                <a:latin typeface="Arial" pitchFamily="-112" charset="0"/>
                <a:ea typeface="ＭＳ Ｐゴシック" pitchFamily="-112" charset="-128"/>
                <a:cs typeface="ＭＳ Ｐゴシック" pitchFamily="-112" charset="-128"/>
              </a:rPr>
              <a:t>ルーチン処置から外された。</a:t>
            </a:r>
          </a:p>
          <a:p>
            <a:pPr marL="233363" indent="-233363">
              <a:lnSpc>
                <a:spcPct val="50000"/>
              </a:lnSpc>
              <a:spcBef>
                <a:spcPct val="50000"/>
              </a:spcBef>
            </a:pPr>
            <a:r>
              <a:rPr lang="ja-JP" altLang="en-US" sz="2800" b="1" dirty="0" smtClean="0">
                <a:solidFill>
                  <a:srgbClr val="FF6464"/>
                </a:solidFill>
                <a:latin typeface="Arial" pitchFamily="-112" charset="0"/>
                <a:ea typeface="ＭＳ Ｐゴシック" pitchFamily="-112" charset="-128"/>
                <a:cs typeface="ＭＳ Ｐゴシック" pitchFamily="-112" charset="-128"/>
              </a:rPr>
              <a:t>しかし、気管挿管に熟達したスタッフが実施し</a:t>
            </a:r>
          </a:p>
          <a:p>
            <a:pPr marL="233363" indent="-233363">
              <a:lnSpc>
                <a:spcPct val="50000"/>
              </a:lnSpc>
              <a:spcBef>
                <a:spcPct val="50000"/>
              </a:spcBef>
            </a:pPr>
            <a:r>
              <a:rPr lang="ja-JP" altLang="en-US" sz="2800" b="1" dirty="0" smtClean="0">
                <a:solidFill>
                  <a:srgbClr val="FF6464"/>
                </a:solidFill>
                <a:latin typeface="Arial" pitchFamily="-112" charset="0"/>
                <a:ea typeface="ＭＳ Ｐゴシック" pitchFamily="-112" charset="-128"/>
                <a:cs typeface="ＭＳ Ｐゴシック" pitchFamily="-112" charset="-128"/>
              </a:rPr>
              <a:t>ていけないわけではない。</a:t>
            </a:r>
            <a:endParaRPr lang="en-US" altLang="ja-JP" sz="2800" b="1" dirty="0" smtClean="0">
              <a:solidFill>
                <a:srgbClr val="FF6464"/>
              </a:solidFill>
              <a:latin typeface="Arial" pitchFamily="-112" charset="0"/>
              <a:ea typeface="ＭＳ Ｐゴシック" pitchFamily="-112" charset="-128"/>
              <a:cs typeface="ＭＳ Ｐゴシック" pitchFamily="-112" charset="-128"/>
            </a:endParaRPr>
          </a:p>
          <a:p>
            <a:endParaRPr kumimoji="1" lang="ja-JP" altLang="en-US" sz="2800" dirty="0"/>
          </a:p>
        </p:txBody>
      </p:sp>
      <p:sp>
        <p:nvSpPr>
          <p:cNvPr id="2055" name="Rectangle 7"/>
          <p:cNvSpPr>
            <a:spLocks noGrp="1" noChangeArrowheads="1"/>
          </p:cNvSpPr>
          <p:nvPr>
            <p:ph type="title"/>
          </p:nvPr>
        </p:nvSpPr>
        <p:spPr>
          <a:xfrm>
            <a:off x="228600" y="304800"/>
            <a:ext cx="8686800" cy="1447800"/>
          </a:xfrm>
        </p:spPr>
        <p:txBody>
          <a:bodyPr/>
          <a:lstStyle/>
          <a:p>
            <a:pPr marL="233363" indent="-233363">
              <a:spcBef>
                <a:spcPct val="50000"/>
              </a:spcBef>
              <a:defRPr/>
            </a:pPr>
            <a:r>
              <a:rPr lang="ja-JP" altLang="en-US" sz="4000" b="1" dirty="0" smtClean="0">
                <a:solidFill>
                  <a:srgbClr val="FFFF00"/>
                </a:solidFill>
                <a:ea typeface="ＭＳ Ｐゴシック" pitchFamily="-109" charset="-128"/>
                <a:cs typeface="ＭＳ Ｐゴシック" pitchFamily="-109" charset="-128"/>
              </a:rPr>
              <a:t>蘇生の初期処置</a:t>
            </a:r>
            <a:endParaRPr lang="en-US" altLang="ja-JP" sz="3200" b="1" dirty="0">
              <a:solidFill>
                <a:srgbClr val="FFFF00"/>
              </a:solidFill>
            </a:endParaRPr>
          </a:p>
        </p:txBody>
      </p:sp>
      <p:sp>
        <p:nvSpPr>
          <p:cNvPr id="64517" name="Text Box 8"/>
          <p:cNvSpPr txBox="1">
            <a:spLocks noChangeArrowheads="1"/>
          </p:cNvSpPr>
          <p:nvPr/>
        </p:nvSpPr>
        <p:spPr bwMode="auto">
          <a:xfrm>
            <a:off x="1119673" y="1632868"/>
            <a:ext cx="7557796" cy="858505"/>
          </a:xfrm>
          <a:prstGeom prst="rect">
            <a:avLst/>
          </a:prstGeom>
          <a:noFill/>
          <a:ln w="12700">
            <a:noFill/>
            <a:miter lim="800000"/>
            <a:headEnd type="none" w="sm" len="sm"/>
            <a:tailEnd type="none" w="sm" len="sm"/>
          </a:ln>
        </p:spPr>
        <p:txBody>
          <a:bodyPr wrap="square">
            <a:prstTxWarp prst="textNoShape">
              <a:avLst/>
            </a:prstTxWarp>
            <a:spAutoFit/>
          </a:bodyPr>
          <a:lstStyle/>
          <a:p>
            <a:pPr marL="233363" indent="-233363">
              <a:lnSpc>
                <a:spcPct val="50000"/>
              </a:lnSpc>
              <a:spcBef>
                <a:spcPct val="50000"/>
              </a:spcBef>
            </a:pPr>
            <a:r>
              <a:rPr lang="ja-JP" altLang="en-US" sz="3200" b="1" dirty="0">
                <a:solidFill>
                  <a:srgbClr val="FFFFFF"/>
                </a:solidFill>
                <a:latin typeface="Arial" pitchFamily="-112" charset="0"/>
                <a:ea typeface="ＭＳ Ｐゴシック" pitchFamily="-112" charset="-128"/>
                <a:cs typeface="ＭＳ Ｐゴシック" pitchFamily="-112" charset="-128"/>
              </a:rPr>
              <a:t>胎便による羊水混濁があって</a:t>
            </a:r>
            <a:r>
              <a:rPr lang="ja-JP" altLang="en-US" sz="3200" b="1" dirty="0" smtClean="0">
                <a:solidFill>
                  <a:srgbClr val="FFFFFF"/>
                </a:solidFill>
                <a:latin typeface="Arial" pitchFamily="-112" charset="0"/>
                <a:ea typeface="ＭＳ Ｐゴシック" pitchFamily="-112" charset="-128"/>
                <a:cs typeface="ＭＳ Ｐゴシック" pitchFamily="-112" charset="-128"/>
              </a:rPr>
              <a:t>、</a:t>
            </a:r>
          </a:p>
          <a:p>
            <a:pPr marL="233363" indent="-233363">
              <a:lnSpc>
                <a:spcPct val="50000"/>
              </a:lnSpc>
              <a:spcBef>
                <a:spcPct val="50000"/>
              </a:spcBef>
            </a:pPr>
            <a:r>
              <a:rPr lang="ja-JP" altLang="en-US" sz="3200" b="1" dirty="0" smtClean="0">
                <a:solidFill>
                  <a:srgbClr val="FFFFFF"/>
                </a:solidFill>
                <a:latin typeface="Arial" pitchFamily="-112" charset="0"/>
                <a:ea typeface="ＭＳ Ｐゴシック" pitchFamily="-112" charset="-128"/>
                <a:cs typeface="ＭＳ Ｐゴシック" pitchFamily="-112" charset="-128"/>
              </a:rPr>
              <a:t>児</a:t>
            </a:r>
            <a:r>
              <a:rPr lang="ja-JP" altLang="en-US" sz="3200" b="1" dirty="0">
                <a:solidFill>
                  <a:srgbClr val="FFFFFF"/>
                </a:solidFill>
                <a:latin typeface="Arial" pitchFamily="-112" charset="0"/>
                <a:ea typeface="ＭＳ Ｐゴシック" pitchFamily="-112" charset="-128"/>
                <a:cs typeface="ＭＳ Ｐゴシック" pitchFamily="-112" charset="-128"/>
              </a:rPr>
              <a:t>に活気が無くて</a:t>
            </a:r>
            <a:r>
              <a:rPr lang="ja-JP" altLang="en-US" sz="3200" b="1" dirty="0" smtClean="0">
                <a:solidFill>
                  <a:srgbClr val="FFFFFF"/>
                </a:solidFill>
                <a:latin typeface="Arial" pitchFamily="-112" charset="0"/>
                <a:ea typeface="ＭＳ Ｐゴシック" pitchFamily="-112" charset="-128"/>
                <a:cs typeface="ＭＳ Ｐゴシック" pitchFamily="-112" charset="-128"/>
              </a:rPr>
              <a:t>も、</a:t>
            </a:r>
            <a:endParaRPr lang="en-US" altLang="ja-JP" sz="3200" b="1" dirty="0" smtClean="0">
              <a:solidFill>
                <a:srgbClr val="FFFFFF"/>
              </a:solidFill>
              <a:latin typeface="Arial" pitchFamily="-112" charset="0"/>
              <a:ea typeface="ＭＳ Ｐゴシック" pitchFamily="-112" charset="-128"/>
              <a:cs typeface="ＭＳ Ｐゴシック" pitchFamily="-112" charset="-128"/>
            </a:endParaRPr>
          </a:p>
        </p:txBody>
      </p:sp>
      <p:sp>
        <p:nvSpPr>
          <p:cNvPr id="64518" name="テキスト ボックス 3"/>
          <p:cNvSpPr txBox="1">
            <a:spLocks noChangeArrowheads="1"/>
          </p:cNvSpPr>
          <p:nvPr/>
        </p:nvSpPr>
        <p:spPr bwMode="auto">
          <a:xfrm>
            <a:off x="1900238" y="152400"/>
            <a:ext cx="5262562" cy="461963"/>
          </a:xfrm>
          <a:prstGeom prst="rect">
            <a:avLst/>
          </a:prstGeom>
          <a:noFill/>
          <a:ln w="9525">
            <a:noFill/>
            <a:miter lim="800000"/>
            <a:headEnd/>
            <a:tailEnd/>
          </a:ln>
        </p:spPr>
        <p:txBody>
          <a:bodyPr wrap="none">
            <a:prstTxWarp prst="textNoShape">
              <a:avLst/>
            </a:prstTxWarp>
            <a:spAutoFit/>
          </a:bodyPr>
          <a:lstStyle/>
          <a:p>
            <a:r>
              <a:rPr lang="ja-JP" altLang="en-US" sz="2400" b="1" dirty="0">
                <a:solidFill>
                  <a:srgbClr val="FF6FCF"/>
                </a:solidFill>
              </a:rPr>
              <a:t>新生児心肺蘇生法で何が変わったか</a:t>
            </a:r>
            <a:r>
              <a:rPr lang="en-US" altLang="ja-JP" sz="2400" b="1" dirty="0">
                <a:solidFill>
                  <a:srgbClr val="FF6FCF"/>
                </a:solidFill>
              </a:rPr>
              <a:t>?</a:t>
            </a:r>
            <a:endParaRPr kumimoji="1" lang="ja-JP" altLang="en-US" sz="2400" b="1" dirty="0">
              <a:solidFill>
                <a:srgbClr val="FF6FCF"/>
              </a:solidFill>
            </a:endParaRPr>
          </a:p>
        </p:txBody>
      </p:sp>
      <p:pic>
        <p:nvPicPr>
          <p:cNvPr id="9" name="コンテンツ プレースホルダ 3" descr="31右胎便気管吸引法.jpg"/>
          <p:cNvPicPr>
            <a:picLocks noChangeAspect="1"/>
          </p:cNvPicPr>
          <p:nvPr/>
        </p:nvPicPr>
        <p:blipFill>
          <a:blip r:embed="rId2"/>
          <a:srcRect l="-23985" r="-23985"/>
          <a:stretch>
            <a:fillRect/>
          </a:stretch>
        </p:blipFill>
        <p:spPr bwMode="auto">
          <a:xfrm>
            <a:off x="1119672" y="4435171"/>
            <a:ext cx="4097175" cy="2162536"/>
          </a:xfrm>
          <a:prstGeom prst="rect">
            <a:avLst/>
          </a:prstGeom>
          <a:noFill/>
          <a:ln w="9525">
            <a:noFill/>
            <a:miter lim="800000"/>
            <a:headEnd/>
            <a:tailEnd/>
          </a:ln>
        </p:spPr>
      </p:pic>
      <p:pic>
        <p:nvPicPr>
          <p:cNvPr id="10" name="図 4" descr="31左胎便の気管挿管内カテ吸引.jpg"/>
          <p:cNvPicPr>
            <a:picLocks noChangeAspect="1"/>
          </p:cNvPicPr>
          <p:nvPr/>
        </p:nvPicPr>
        <p:blipFill>
          <a:blip r:embed="rId3"/>
          <a:srcRect/>
          <a:stretch>
            <a:fillRect/>
          </a:stretch>
        </p:blipFill>
        <p:spPr bwMode="auto">
          <a:xfrm>
            <a:off x="4613543" y="4435171"/>
            <a:ext cx="2738979" cy="2159349"/>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ボックス 6"/>
          <p:cNvSpPr txBox="1"/>
          <p:nvPr/>
        </p:nvSpPr>
        <p:spPr>
          <a:xfrm>
            <a:off x="975280" y="2734847"/>
            <a:ext cx="6922397" cy="523220"/>
          </a:xfrm>
          <a:prstGeom prst="rect">
            <a:avLst/>
          </a:prstGeom>
          <a:noFill/>
        </p:spPr>
        <p:txBody>
          <a:bodyPr wrap="square" rtlCol="0">
            <a:spAutoFit/>
          </a:bodyPr>
          <a:lstStyle/>
          <a:p>
            <a:endParaRPr kumimoji="1" lang="ja-JP" altLang="en-US" sz="2800" dirty="0"/>
          </a:p>
        </p:txBody>
      </p:sp>
      <p:pic>
        <p:nvPicPr>
          <p:cNvPr id="64514" name="コンテンツ プレースホルダ 3" descr="31右胎便気管吸引法.jpg"/>
          <p:cNvPicPr>
            <a:picLocks noChangeAspect="1"/>
          </p:cNvPicPr>
          <p:nvPr/>
        </p:nvPicPr>
        <p:blipFill>
          <a:blip r:embed="rId2"/>
          <a:srcRect l="-23985" r="-23985"/>
          <a:stretch>
            <a:fillRect/>
          </a:stretch>
        </p:blipFill>
        <p:spPr bwMode="auto">
          <a:xfrm>
            <a:off x="152400" y="3663237"/>
            <a:ext cx="5251450" cy="2771775"/>
          </a:xfrm>
          <a:prstGeom prst="rect">
            <a:avLst/>
          </a:prstGeom>
          <a:noFill/>
          <a:ln w="9525">
            <a:noFill/>
            <a:miter lim="800000"/>
            <a:headEnd/>
            <a:tailEnd/>
          </a:ln>
        </p:spPr>
      </p:pic>
      <p:pic>
        <p:nvPicPr>
          <p:cNvPr id="64515" name="図 4" descr="31左胎便の気管挿管内カテ吸引.jpg"/>
          <p:cNvPicPr>
            <a:picLocks noChangeAspect="1"/>
          </p:cNvPicPr>
          <p:nvPr/>
        </p:nvPicPr>
        <p:blipFill>
          <a:blip r:embed="rId3"/>
          <a:srcRect/>
          <a:stretch>
            <a:fillRect/>
          </a:stretch>
        </p:blipFill>
        <p:spPr bwMode="auto">
          <a:xfrm>
            <a:off x="4579350" y="3667321"/>
            <a:ext cx="3510617" cy="2767691"/>
          </a:xfrm>
          <a:prstGeom prst="rect">
            <a:avLst/>
          </a:prstGeom>
          <a:noFill/>
          <a:ln w="9525">
            <a:noFill/>
            <a:miter lim="800000"/>
            <a:headEnd/>
            <a:tailEnd/>
          </a:ln>
        </p:spPr>
      </p:pic>
      <p:sp>
        <p:nvSpPr>
          <p:cNvPr id="64517" name="Text Box 8"/>
          <p:cNvSpPr txBox="1">
            <a:spLocks noChangeArrowheads="1"/>
          </p:cNvSpPr>
          <p:nvPr/>
        </p:nvSpPr>
        <p:spPr bwMode="auto">
          <a:xfrm>
            <a:off x="152400" y="1510153"/>
            <a:ext cx="8721777" cy="2523768"/>
          </a:xfrm>
          <a:prstGeom prst="rect">
            <a:avLst/>
          </a:prstGeom>
          <a:noFill/>
          <a:ln w="12700">
            <a:noFill/>
            <a:miter lim="800000"/>
            <a:headEnd type="none" w="sm" len="sm"/>
            <a:tailEnd type="none" w="sm" len="sm"/>
          </a:ln>
        </p:spPr>
        <p:txBody>
          <a:bodyPr wrap="square">
            <a:prstTxWarp prst="textNoShape">
              <a:avLst/>
            </a:prstTxWarp>
            <a:spAutoFit/>
          </a:bodyPr>
          <a:lstStyle/>
          <a:p>
            <a:pPr marL="233363" indent="-233363">
              <a:spcBef>
                <a:spcPct val="50000"/>
              </a:spcBef>
            </a:pPr>
            <a:r>
              <a:rPr lang="ja-JP" altLang="en-US" sz="3200" b="1" dirty="0" smtClean="0">
                <a:solidFill>
                  <a:srgbClr val="FFFFFF"/>
                </a:solidFill>
                <a:latin typeface="Arial" pitchFamily="-112" charset="0"/>
                <a:ea typeface="ＭＳ Ｐゴシック" pitchFamily="-112" charset="-128"/>
                <a:cs typeface="ＭＳ Ｐゴシック" pitchFamily="-112" charset="-128"/>
              </a:rPr>
              <a:t>　</a:t>
            </a:r>
            <a:r>
              <a:rPr lang="ja-JP" altLang="en-US" sz="2800" dirty="0" smtClean="0">
                <a:solidFill>
                  <a:srgbClr val="FFFFFF"/>
                </a:solidFill>
                <a:latin typeface="Arial" pitchFamily="-112" charset="0"/>
                <a:ea typeface="ＭＳ Ｐゴシック" pitchFamily="-112" charset="-128"/>
                <a:cs typeface="ＭＳ Ｐゴシック" pitchFamily="-112" charset="-128"/>
              </a:rPr>
              <a:t>胎便</a:t>
            </a:r>
            <a:r>
              <a:rPr lang="ja-JP" altLang="en-US" sz="2800" dirty="0">
                <a:solidFill>
                  <a:srgbClr val="FFFFFF"/>
                </a:solidFill>
                <a:latin typeface="Arial" pitchFamily="-112" charset="0"/>
                <a:ea typeface="ＭＳ Ｐゴシック" pitchFamily="-112" charset="-128"/>
                <a:cs typeface="ＭＳ Ｐゴシック" pitchFamily="-112" charset="-128"/>
              </a:rPr>
              <a:t>による羊水混濁があって</a:t>
            </a:r>
            <a:r>
              <a:rPr lang="ja-JP" altLang="en-US" sz="2800" dirty="0" smtClean="0">
                <a:solidFill>
                  <a:srgbClr val="FFFFFF"/>
                </a:solidFill>
                <a:latin typeface="Arial" pitchFamily="-112" charset="0"/>
                <a:ea typeface="ＭＳ Ｐゴシック" pitchFamily="-112" charset="-128"/>
                <a:cs typeface="ＭＳ Ｐゴシック" pitchFamily="-112" charset="-128"/>
              </a:rPr>
              <a:t>、児</a:t>
            </a:r>
            <a:r>
              <a:rPr lang="ja-JP" altLang="en-US" sz="2800" dirty="0">
                <a:solidFill>
                  <a:srgbClr val="FFFFFF"/>
                </a:solidFill>
                <a:latin typeface="Arial" pitchFamily="-112" charset="0"/>
                <a:ea typeface="ＭＳ Ｐゴシック" pitchFamily="-112" charset="-128"/>
                <a:cs typeface="ＭＳ Ｐゴシック" pitchFamily="-112" charset="-128"/>
              </a:rPr>
              <a:t>に活気</a:t>
            </a:r>
            <a:r>
              <a:rPr lang="ja-JP" altLang="en-US" sz="2800" dirty="0" smtClean="0">
                <a:solidFill>
                  <a:srgbClr val="FFFFFF"/>
                </a:solidFill>
                <a:latin typeface="Arial" pitchFamily="-112" charset="0"/>
                <a:ea typeface="ＭＳ Ｐゴシック" pitchFamily="-112" charset="-128"/>
                <a:cs typeface="ＭＳ Ｐゴシック" pitchFamily="-112" charset="-128"/>
              </a:rPr>
              <a:t>が無い場合に</a:t>
            </a:r>
            <a:r>
              <a:rPr lang="en-US" altLang="ja-JP" sz="2800" dirty="0" smtClean="0">
                <a:solidFill>
                  <a:srgbClr val="FFFFFF"/>
                </a:solidFill>
                <a:latin typeface="Arial" pitchFamily="-112" charset="0"/>
                <a:ea typeface="ＭＳ Ｐゴシック" pitchFamily="-112" charset="-128"/>
                <a:cs typeface="ＭＳ Ｐゴシック" pitchFamily="-112" charset="-128"/>
              </a:rPr>
              <a:t>MAS</a:t>
            </a:r>
            <a:r>
              <a:rPr lang="ja-JP" altLang="en-US" sz="2800" dirty="0" smtClean="0">
                <a:solidFill>
                  <a:srgbClr val="FFFFFF"/>
                </a:solidFill>
                <a:latin typeface="Arial" pitchFamily="-112" charset="0"/>
                <a:ea typeface="ＭＳ Ｐゴシック" pitchFamily="-112" charset="-128"/>
                <a:cs typeface="ＭＳ Ｐゴシック" pitchFamily="-112" charset="-128"/>
              </a:rPr>
              <a:t>防止策としての出生後の気管内吸引は、</a:t>
            </a:r>
            <a:r>
              <a:rPr lang="ja-JP" altLang="en-US" sz="2800" dirty="0" smtClean="0">
                <a:solidFill>
                  <a:schemeClr val="bg1"/>
                </a:solidFill>
                <a:latin typeface="Arial" pitchFamily="-112" charset="0"/>
                <a:ea typeface="ＭＳ Ｐゴシック" pitchFamily="-112" charset="-128"/>
                <a:cs typeface="ＭＳ Ｐゴシック" pitchFamily="-112" charset="-128"/>
              </a:rPr>
              <a:t>ルーチン処置から外されたが、　　　　　　　　　　　　　　　　　　　　児の状態やスタッフの熟練度によっては実施してもよい。</a:t>
            </a:r>
            <a:endParaRPr lang="en-US" altLang="ja-JP" sz="2800" dirty="0" smtClean="0">
              <a:solidFill>
                <a:schemeClr val="bg1"/>
              </a:solidFill>
              <a:latin typeface="Arial" pitchFamily="-112" charset="0"/>
              <a:ea typeface="ＭＳ Ｐゴシック" pitchFamily="-112" charset="-128"/>
              <a:cs typeface="ＭＳ Ｐゴシック" pitchFamily="-112" charset="-128"/>
            </a:endParaRPr>
          </a:p>
          <a:p>
            <a:pPr marL="233363" indent="-233363">
              <a:spcBef>
                <a:spcPct val="50000"/>
              </a:spcBef>
            </a:pPr>
            <a:r>
              <a:rPr lang="ja-JP" altLang="en-US" sz="2800" b="1" dirty="0" smtClean="0">
                <a:solidFill>
                  <a:srgbClr val="FFFFFF"/>
                </a:solidFill>
                <a:latin typeface="Arial" pitchFamily="-112" charset="0"/>
                <a:ea typeface="ＭＳ Ｐゴシック" pitchFamily="-112" charset="-128"/>
                <a:cs typeface="ＭＳ Ｐゴシック" pitchFamily="-112" charset="-128"/>
              </a:rPr>
              <a:t>　</a:t>
            </a:r>
            <a:endParaRPr lang="en-US" altLang="ja-JP" sz="2800" b="1" dirty="0" smtClean="0">
              <a:solidFill>
                <a:srgbClr val="FFFFFF"/>
              </a:solidFill>
              <a:latin typeface="Arial" pitchFamily="-112" charset="0"/>
              <a:ea typeface="ＭＳ Ｐゴシック" pitchFamily="-112" charset="-128"/>
              <a:cs typeface="ＭＳ Ｐゴシック" pitchFamily="-112" charset="-128"/>
            </a:endParaRPr>
          </a:p>
        </p:txBody>
      </p:sp>
      <p:sp>
        <p:nvSpPr>
          <p:cNvPr id="64518" name="テキスト ボックス 3"/>
          <p:cNvSpPr txBox="1">
            <a:spLocks noChangeArrowheads="1"/>
          </p:cNvSpPr>
          <p:nvPr/>
        </p:nvSpPr>
        <p:spPr bwMode="auto">
          <a:xfrm>
            <a:off x="3727700" y="714267"/>
            <a:ext cx="2135521" cy="646331"/>
          </a:xfrm>
          <a:prstGeom prst="rect">
            <a:avLst/>
          </a:prstGeom>
          <a:noFill/>
          <a:ln w="9525">
            <a:noFill/>
            <a:miter lim="800000"/>
            <a:headEnd/>
            <a:tailEnd/>
          </a:ln>
        </p:spPr>
        <p:txBody>
          <a:bodyPr wrap="none">
            <a:prstTxWarp prst="textNoShape">
              <a:avLst/>
            </a:prstTxWarp>
            <a:spAutoFit/>
          </a:bodyPr>
          <a:lstStyle/>
          <a:p>
            <a:r>
              <a:rPr kumimoji="1" lang="ja-JP" altLang="en-US" sz="3600" b="1" dirty="0" smtClean="0">
                <a:solidFill>
                  <a:schemeClr val="accent6">
                    <a:lumMod val="60000"/>
                    <a:lumOff val="40000"/>
                  </a:schemeClr>
                </a:solidFill>
              </a:rPr>
              <a:t>オプション</a:t>
            </a:r>
            <a:endParaRPr kumimoji="1" lang="ja-JP" altLang="en-US" sz="3600" b="1" dirty="0">
              <a:solidFill>
                <a:schemeClr val="accent6">
                  <a:lumMod val="60000"/>
                  <a:lumOff val="40000"/>
                </a:schemeClr>
              </a:solidFill>
            </a:endParaRPr>
          </a:p>
        </p:txBody>
      </p:sp>
      <p:sp>
        <p:nvSpPr>
          <p:cNvPr id="8" name="テキスト ボックス 7"/>
          <p:cNvSpPr txBox="1">
            <a:spLocks noChangeArrowheads="1"/>
          </p:cNvSpPr>
          <p:nvPr/>
        </p:nvSpPr>
        <p:spPr bwMode="auto">
          <a:xfrm>
            <a:off x="1900238" y="152400"/>
            <a:ext cx="5262562" cy="461963"/>
          </a:xfrm>
          <a:prstGeom prst="rect">
            <a:avLst/>
          </a:prstGeom>
          <a:noFill/>
          <a:ln w="9525">
            <a:noFill/>
            <a:miter lim="800000"/>
            <a:headEnd/>
            <a:tailEnd/>
          </a:ln>
        </p:spPr>
        <p:txBody>
          <a:bodyPr wrap="none">
            <a:prstTxWarp prst="textNoShape">
              <a:avLst/>
            </a:prstTxWarp>
            <a:spAutoFit/>
          </a:bodyPr>
          <a:lstStyle/>
          <a:p>
            <a:r>
              <a:rPr lang="ja-JP" altLang="en-US" sz="2400" b="1" dirty="0">
                <a:solidFill>
                  <a:srgbClr val="FF6FCF"/>
                </a:solidFill>
              </a:rPr>
              <a:t>新生児心肺蘇生法で何が変わったか</a:t>
            </a:r>
            <a:r>
              <a:rPr lang="en-US" altLang="ja-JP" sz="2400" b="1" dirty="0">
                <a:solidFill>
                  <a:srgbClr val="FF6FCF"/>
                </a:solidFill>
              </a:rPr>
              <a:t>?</a:t>
            </a:r>
            <a:endParaRPr kumimoji="1" lang="ja-JP" altLang="en-US" sz="2400" b="1" dirty="0">
              <a:solidFill>
                <a:srgbClr val="FF6FCF"/>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タイトル 1"/>
          <p:cNvSpPr>
            <a:spLocks noGrp="1"/>
          </p:cNvSpPr>
          <p:nvPr>
            <p:ph type="title"/>
          </p:nvPr>
        </p:nvSpPr>
        <p:spPr/>
        <p:txBody>
          <a:bodyPr/>
          <a:lstStyle/>
          <a:p>
            <a:pPr eaLnBrk="1" hangingPunct="1"/>
            <a:r>
              <a:rPr lang="ja-JP" altLang="en-US" dirty="0">
                <a:solidFill>
                  <a:srgbClr val="EEECE1"/>
                </a:solidFill>
                <a:latin typeface="ＭＳ Ｐゴシック" charset="-128"/>
                <a:ea typeface="ＭＳ Ｐゴシック" charset="-128"/>
                <a:cs typeface="ＭＳ Ｐゴシック" charset="-128"/>
              </a:rPr>
              <a:t>ステップ</a:t>
            </a:r>
            <a:r>
              <a:rPr lang="en-US" altLang="ja-JP" dirty="0">
                <a:solidFill>
                  <a:srgbClr val="EEECE1"/>
                </a:solidFill>
                <a:latin typeface="ＭＳ Ｐゴシック" charset="-128"/>
                <a:ea typeface="ＭＳ Ｐゴシック" charset="-128"/>
                <a:cs typeface="ＭＳ Ｐゴシック" charset="-128"/>
              </a:rPr>
              <a:t> </a:t>
            </a:r>
            <a:r>
              <a:rPr lang="ja-JP" altLang="en-US" dirty="0">
                <a:solidFill>
                  <a:srgbClr val="EEECE1"/>
                </a:solidFill>
                <a:latin typeface="ＭＳ Ｐゴシック" charset="-128"/>
                <a:ea typeface="ＭＳ Ｐゴシック" charset="-128"/>
                <a:cs typeface="ＭＳ Ｐゴシック" charset="-128"/>
              </a:rPr>
              <a:t>４</a:t>
            </a:r>
          </a:p>
        </p:txBody>
      </p:sp>
      <p:sp>
        <p:nvSpPr>
          <p:cNvPr id="74755" name="コンテンツ プレースホルダ 2"/>
          <p:cNvSpPr>
            <a:spLocks noGrp="1"/>
          </p:cNvSpPr>
          <p:nvPr>
            <p:ph idx="1"/>
          </p:nvPr>
        </p:nvSpPr>
        <p:spPr>
          <a:xfrm>
            <a:off x="457200" y="1300401"/>
            <a:ext cx="8229600" cy="4186002"/>
          </a:xfrm>
        </p:spPr>
        <p:txBody>
          <a:bodyPr>
            <a:normAutofit fontScale="92500" lnSpcReduction="10000"/>
          </a:bodyPr>
          <a:lstStyle/>
          <a:p>
            <a:pPr eaLnBrk="1" hangingPunct="1">
              <a:buFont typeface="Arial" charset="0"/>
              <a:buNone/>
            </a:pPr>
            <a:endParaRPr lang="en-US" altLang="ja-JP" dirty="0">
              <a:latin typeface="ＭＳ Ｐゴシック" charset="-128"/>
              <a:ea typeface="ＭＳ Ｐゴシック" charset="-128"/>
              <a:cs typeface="ＭＳ Ｐゴシック" charset="-128"/>
            </a:endParaRPr>
          </a:p>
          <a:p>
            <a:pPr algn="ctr" eaLnBrk="1" hangingPunct="1">
              <a:buFont typeface="Arial" charset="0"/>
              <a:buNone/>
            </a:pPr>
            <a:r>
              <a:rPr lang="ja-JP" altLang="en-US" sz="4500" b="1" dirty="0">
                <a:solidFill>
                  <a:srgbClr val="FFFF00"/>
                </a:solidFill>
                <a:latin typeface="ＭＳ Ｐゴシック" charset="-128"/>
                <a:ea typeface="ＭＳ Ｐゴシック" charset="-128"/>
                <a:cs typeface="ＭＳ Ｐゴシック" charset="-128"/>
              </a:rPr>
              <a:t>蘇生の初期処置の効果の</a:t>
            </a:r>
            <a:r>
              <a:rPr lang="ja-JP" altLang="en-US" sz="4500" b="1" dirty="0" smtClean="0">
                <a:solidFill>
                  <a:srgbClr val="FFFF00"/>
                </a:solidFill>
                <a:latin typeface="ＭＳ Ｐゴシック" charset="-128"/>
                <a:ea typeface="ＭＳ Ｐゴシック" charset="-128"/>
                <a:cs typeface="ＭＳ Ｐゴシック" charset="-128"/>
              </a:rPr>
              <a:t>評価と</a:t>
            </a:r>
          </a:p>
          <a:p>
            <a:pPr algn="ctr" eaLnBrk="1" hangingPunct="1">
              <a:buFont typeface="Arial" charset="0"/>
              <a:buNone/>
            </a:pPr>
            <a:r>
              <a:rPr lang="ja-JP" altLang="en-US" sz="4500" b="1" dirty="0" smtClean="0">
                <a:solidFill>
                  <a:srgbClr val="FFFF00"/>
                </a:solidFill>
                <a:latin typeface="ＭＳ Ｐゴシック" charset="-128"/>
                <a:ea typeface="ＭＳ Ｐゴシック" charset="-128"/>
                <a:cs typeface="ＭＳ Ｐゴシック" charset="-128"/>
              </a:rPr>
              <a:t>次</a:t>
            </a:r>
            <a:r>
              <a:rPr lang="ja-JP" altLang="en-US" sz="4500" b="1" dirty="0">
                <a:solidFill>
                  <a:srgbClr val="FFFF00"/>
                </a:solidFill>
                <a:latin typeface="ＭＳ Ｐゴシック" charset="-128"/>
                <a:ea typeface="ＭＳ Ｐゴシック" charset="-128"/>
                <a:cs typeface="ＭＳ Ｐゴシック" charset="-128"/>
              </a:rPr>
              <a:t>の</a:t>
            </a:r>
            <a:r>
              <a:rPr lang="ja-JP" altLang="en-US" sz="4500" b="1" dirty="0" smtClean="0">
                <a:solidFill>
                  <a:srgbClr val="FFFF00"/>
                </a:solidFill>
                <a:latin typeface="ＭＳ Ｐゴシック" charset="-128"/>
                <a:ea typeface="ＭＳ Ｐゴシック" charset="-128"/>
                <a:cs typeface="ＭＳ Ｐゴシック" charset="-128"/>
              </a:rPr>
              <a:t>処置</a:t>
            </a:r>
          </a:p>
          <a:p>
            <a:pPr algn="ctr" eaLnBrk="1" hangingPunct="1">
              <a:buFont typeface="Arial" charset="0"/>
              <a:buNone/>
            </a:pPr>
            <a:endParaRPr lang="en-US" altLang="ja-JP" sz="4500" dirty="0">
              <a:solidFill>
                <a:srgbClr val="FFFF00"/>
              </a:solidFill>
              <a:latin typeface="ＭＳ Ｐゴシック" charset="-128"/>
              <a:ea typeface="ＭＳ Ｐゴシック" charset="-128"/>
              <a:cs typeface="ＭＳ Ｐゴシック" charset="-128"/>
            </a:endParaRPr>
          </a:p>
          <a:p>
            <a:pPr algn="ctr" eaLnBrk="1" hangingPunct="1">
              <a:buFont typeface="Arial" charset="0"/>
              <a:buNone/>
            </a:pPr>
            <a:r>
              <a:rPr lang="en-US" altLang="ja-JP" sz="4300" dirty="0" smtClean="0">
                <a:solidFill>
                  <a:srgbClr val="FFCCFF"/>
                </a:solidFill>
                <a:latin typeface="ＭＳ Ｐゴシック" charset="-128"/>
                <a:ea typeface="ＭＳ Ｐゴシック" charset="-128"/>
                <a:cs typeface="ＭＳ Ｐゴシック" charset="-128"/>
              </a:rPr>
              <a:t>CPAP</a:t>
            </a:r>
            <a:r>
              <a:rPr lang="en-US" altLang="ja-JP" sz="4300" dirty="0">
                <a:solidFill>
                  <a:srgbClr val="FFCCFF"/>
                </a:solidFill>
                <a:latin typeface="ＭＳ Ｐゴシック" charset="-128"/>
                <a:ea typeface="ＭＳ Ｐゴシック" charset="-128"/>
                <a:cs typeface="ＭＳ Ｐゴシック" charset="-128"/>
              </a:rPr>
              <a:t>/</a:t>
            </a:r>
            <a:r>
              <a:rPr lang="ja-JP" altLang="en-US" sz="4300" dirty="0">
                <a:solidFill>
                  <a:srgbClr val="FFCCFF"/>
                </a:solidFill>
                <a:latin typeface="ＭＳ Ｐゴシック" charset="-128"/>
                <a:ea typeface="ＭＳ Ｐゴシック" charset="-128"/>
                <a:cs typeface="ＭＳ Ｐゴシック" charset="-128"/>
              </a:rPr>
              <a:t>酸素投与、人工呼吸</a:t>
            </a:r>
            <a:endParaRPr lang="en-US" altLang="ja-JP" sz="4300" dirty="0">
              <a:solidFill>
                <a:srgbClr val="FFCCFF"/>
              </a:solidFill>
              <a:latin typeface="ＭＳ Ｐゴシック" charset="-128"/>
              <a:ea typeface="ＭＳ Ｐゴシック" charset="-128"/>
              <a:cs typeface="ＭＳ Ｐゴシック" charset="-128"/>
            </a:endParaRPr>
          </a:p>
          <a:p>
            <a:pPr algn="ctr" eaLnBrk="1" hangingPunct="1">
              <a:buFont typeface="Arial" charset="0"/>
              <a:buNone/>
            </a:pPr>
            <a:r>
              <a:rPr lang="ja-JP" altLang="en-US" sz="4300" dirty="0">
                <a:solidFill>
                  <a:srgbClr val="FFCCFF"/>
                </a:solidFill>
                <a:latin typeface="ＭＳ Ｐゴシック" charset="-128"/>
                <a:ea typeface="ＭＳ Ｐゴシック" charset="-128"/>
                <a:cs typeface="ＭＳ Ｐゴシック" charset="-128"/>
              </a:rPr>
              <a:t>パルスオキシメータ</a:t>
            </a:r>
            <a:r>
              <a:rPr lang="en-US" altLang="ja-JP" sz="4300" dirty="0">
                <a:solidFill>
                  <a:srgbClr val="FFCCFF"/>
                </a:solidFill>
                <a:latin typeface="ＭＳ Ｐゴシック" charset="-128"/>
                <a:ea typeface="ＭＳ Ｐゴシック" charset="-128"/>
                <a:cs typeface="ＭＳ Ｐゴシック" charset="-128"/>
              </a:rPr>
              <a:t>−</a:t>
            </a:r>
            <a:r>
              <a:rPr lang="ja-JP" altLang="en-US" sz="4300" dirty="0" smtClean="0">
                <a:solidFill>
                  <a:srgbClr val="FFCCFF"/>
                </a:solidFill>
                <a:latin typeface="ＭＳ Ｐゴシック" charset="-128"/>
                <a:ea typeface="ＭＳ Ｐゴシック" charset="-128"/>
                <a:cs typeface="ＭＳ Ｐゴシック" charset="-128"/>
              </a:rPr>
              <a:t>装着</a:t>
            </a:r>
            <a:endParaRPr lang="ja-JP" altLang="en-US" sz="4300" dirty="0">
              <a:solidFill>
                <a:srgbClr val="FFCCFF"/>
              </a:solidFill>
              <a:latin typeface="ＭＳ Ｐゴシック" charset="-128"/>
              <a:ea typeface="ＭＳ Ｐゴシック" charset="-128"/>
              <a:cs typeface="ＭＳ Ｐゴシック" charset="-128"/>
            </a:endParaRPr>
          </a:p>
        </p:txBody>
      </p:sp>
    </p:spTree>
  </p:cSld>
  <p:clrMapOvr>
    <a:masterClrMapping/>
  </p:clrMapOvr>
  <p:transition>
    <p:zoom/>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79" name="Line 285"/>
          <p:cNvSpPr>
            <a:spLocks noChangeShapeType="1"/>
          </p:cNvSpPr>
          <p:nvPr/>
        </p:nvSpPr>
        <p:spPr bwMode="auto">
          <a:xfrm flipH="1">
            <a:off x="4592638" y="1570038"/>
            <a:ext cx="6350" cy="430212"/>
          </a:xfrm>
          <a:prstGeom prst="line">
            <a:avLst/>
          </a:prstGeom>
          <a:noFill/>
          <a:ln w="19050">
            <a:solidFill>
              <a:srgbClr val="FFFF00"/>
            </a:solidFill>
            <a:round/>
            <a:headEnd/>
            <a:tailEnd type="triangle" w="med" len="med"/>
          </a:ln>
        </p:spPr>
        <p:txBody>
          <a:bodyPr wrap="none" anchor="ctr">
            <a:prstTxWarp prst="textNoShape">
              <a:avLst/>
            </a:prstTxWarp>
          </a:bodyPr>
          <a:lstStyle/>
          <a:p>
            <a:endParaRPr lang="ja-JP" altLang="en-US"/>
          </a:p>
        </p:txBody>
      </p:sp>
      <p:sp>
        <p:nvSpPr>
          <p:cNvPr id="91138" name="Line 251"/>
          <p:cNvSpPr>
            <a:spLocks noChangeShapeType="1"/>
          </p:cNvSpPr>
          <p:nvPr/>
        </p:nvSpPr>
        <p:spPr bwMode="auto">
          <a:xfrm>
            <a:off x="4592638" y="855663"/>
            <a:ext cx="6350" cy="349250"/>
          </a:xfrm>
          <a:prstGeom prst="line">
            <a:avLst/>
          </a:prstGeom>
          <a:noFill/>
          <a:ln w="19050">
            <a:solidFill>
              <a:srgbClr val="FFFF00"/>
            </a:solidFill>
            <a:round/>
            <a:headEnd/>
            <a:tailEnd type="triangle" w="med" len="med"/>
          </a:ln>
        </p:spPr>
        <p:txBody>
          <a:bodyPr wrap="none" anchor="ctr">
            <a:prstTxWarp prst="textNoShape">
              <a:avLst/>
            </a:prstTxWarp>
          </a:bodyPr>
          <a:lstStyle/>
          <a:p>
            <a:endParaRPr lang="ja-JP" altLang="en-US"/>
          </a:p>
        </p:txBody>
      </p:sp>
      <p:sp>
        <p:nvSpPr>
          <p:cNvPr id="91139" name="Line 282"/>
          <p:cNvSpPr>
            <a:spLocks noChangeShapeType="1"/>
          </p:cNvSpPr>
          <p:nvPr/>
        </p:nvSpPr>
        <p:spPr bwMode="auto">
          <a:xfrm>
            <a:off x="2870200" y="4857633"/>
            <a:ext cx="0" cy="271462"/>
          </a:xfrm>
          <a:prstGeom prst="line">
            <a:avLst/>
          </a:prstGeom>
          <a:noFill/>
          <a:ln w="19050">
            <a:solidFill>
              <a:srgbClr val="FFFF00"/>
            </a:solidFill>
            <a:round/>
            <a:headEnd/>
            <a:tailEnd type="triangle" w="med" len="med"/>
          </a:ln>
        </p:spPr>
        <p:txBody>
          <a:bodyPr wrap="none" anchor="ctr">
            <a:prstTxWarp prst="textNoShape">
              <a:avLst/>
            </a:prstTxWarp>
          </a:bodyPr>
          <a:lstStyle/>
          <a:p>
            <a:endParaRPr lang="ja-JP" altLang="en-US"/>
          </a:p>
        </p:txBody>
      </p:sp>
      <p:sp>
        <p:nvSpPr>
          <p:cNvPr id="91140" name="Rectangle 6"/>
          <p:cNvSpPr>
            <a:spLocks noChangeArrowheads="1"/>
          </p:cNvSpPr>
          <p:nvPr/>
        </p:nvSpPr>
        <p:spPr bwMode="auto">
          <a:xfrm>
            <a:off x="1524000" y="1554163"/>
            <a:ext cx="9144000" cy="368300"/>
          </a:xfrm>
          <a:prstGeom prst="rect">
            <a:avLst/>
          </a:prstGeom>
          <a:noFill/>
          <a:ln w="9525">
            <a:noFill/>
            <a:miter lim="800000"/>
            <a:headEnd/>
            <a:tailEnd/>
          </a:ln>
        </p:spPr>
        <p:txBody>
          <a:bodyPr>
            <a:prstTxWarp prst="textNoShape">
              <a:avLst/>
            </a:prstTxWarp>
            <a:spAutoFit/>
          </a:bodyPr>
          <a:lstStyle/>
          <a:p>
            <a:endParaRPr lang="ja-JP" altLang="en-US" sz="1800"/>
          </a:p>
        </p:txBody>
      </p:sp>
      <p:sp>
        <p:nvSpPr>
          <p:cNvPr id="4106" name="Rectangle 10"/>
          <p:cNvSpPr>
            <a:spLocks noChangeArrowheads="1"/>
          </p:cNvSpPr>
          <p:nvPr/>
        </p:nvSpPr>
        <p:spPr bwMode="auto">
          <a:xfrm>
            <a:off x="1727200" y="2743200"/>
            <a:ext cx="2235200" cy="371456"/>
          </a:xfrm>
          <a:prstGeom prst="rect">
            <a:avLst/>
          </a:prstGeom>
          <a:solidFill>
            <a:srgbClr val="00FFFF"/>
          </a:solidFill>
          <a:ln w="9525">
            <a:solidFill>
              <a:schemeClr val="tx1"/>
            </a:solidFill>
            <a:miter lim="800000"/>
            <a:headEnd/>
            <a:tailEnd/>
          </a:ln>
          <a:effectLst>
            <a:outerShdw dist="63500" dir="3187806" algn="ctr" rotWithShape="0">
              <a:schemeClr val="tx1"/>
            </a:outerShdw>
          </a:effectLst>
        </p:spPr>
        <p:txBody>
          <a:bodyPr wrap="none" anchor="ctr"/>
          <a:lstStyle/>
          <a:p>
            <a:pPr algn="ctr">
              <a:defRPr/>
            </a:pPr>
            <a:r>
              <a:rPr lang="ja-JP" altLang="en-US" sz="1000" b="1" dirty="0">
                <a:latin typeface="Times New Roman" pitchFamily="-109" charset="0"/>
                <a:ea typeface="MS Gothic" pitchFamily="49" charset="-128"/>
              </a:rPr>
              <a:t>人工呼吸 </a:t>
            </a:r>
            <a:r>
              <a:rPr lang="en-US" altLang="ja-JP" sz="1000" b="1" dirty="0">
                <a:latin typeface="Times New Roman" pitchFamily="-109" charset="0"/>
                <a:ea typeface="MS Gothic" pitchFamily="49" charset="-128"/>
              </a:rPr>
              <a:t>(*)</a:t>
            </a:r>
            <a:endParaRPr lang="en-US" altLang="ja-JP" sz="800" dirty="0">
              <a:latin typeface="Times New Roman" pitchFamily="-109" charset="0"/>
              <a:ea typeface="MS Gothic" pitchFamily="49" charset="-128"/>
            </a:endParaRPr>
          </a:p>
          <a:p>
            <a:pPr algn="ctr">
              <a:defRPr/>
            </a:pPr>
            <a:r>
              <a:rPr lang="en-US" altLang="ja-JP" sz="1000" b="1" dirty="0">
                <a:latin typeface="Times New Roman" pitchFamily="-109" charset="0"/>
                <a:ea typeface="MS Gothic" pitchFamily="49" charset="-128"/>
              </a:rPr>
              <a:t>SpO</a:t>
            </a:r>
            <a:r>
              <a:rPr lang="en-US" altLang="ja-JP" sz="1000" b="1" baseline="-25000" dirty="0">
                <a:latin typeface="Times New Roman" pitchFamily="-109" charset="0"/>
                <a:ea typeface="MS Gothic" pitchFamily="49" charset="-128"/>
              </a:rPr>
              <a:t>2</a:t>
            </a:r>
            <a:r>
              <a:rPr lang="ja-JP" altLang="en-US" sz="1000" b="1" dirty="0">
                <a:latin typeface="Times New Roman" pitchFamily="-109" charset="0"/>
                <a:ea typeface="MS Gothic" pitchFamily="49" charset="-128"/>
              </a:rPr>
              <a:t>モニタ</a:t>
            </a:r>
          </a:p>
        </p:txBody>
      </p:sp>
      <p:sp>
        <p:nvSpPr>
          <p:cNvPr id="91144" name="Text Box 203"/>
          <p:cNvSpPr txBox="1">
            <a:spLocks noChangeArrowheads="1"/>
          </p:cNvSpPr>
          <p:nvPr/>
        </p:nvSpPr>
        <p:spPr bwMode="auto">
          <a:xfrm>
            <a:off x="2876550" y="4282762"/>
            <a:ext cx="939800" cy="246062"/>
          </a:xfrm>
          <a:prstGeom prst="rect">
            <a:avLst/>
          </a:prstGeom>
          <a:noFill/>
          <a:ln w="9525">
            <a:noFill/>
            <a:miter lim="800000"/>
            <a:headEnd/>
            <a:tailEnd/>
          </a:ln>
        </p:spPr>
        <p:txBody>
          <a:bodyPr>
            <a:prstTxWarp prst="textNoShape">
              <a:avLst/>
            </a:prstTxWarp>
            <a:spAutoFit/>
          </a:bodyPr>
          <a:lstStyle/>
          <a:p>
            <a:r>
              <a:rPr lang="en-US" altLang="ja-JP" sz="1000" b="1" dirty="0">
                <a:solidFill>
                  <a:srgbClr val="FFFFFF"/>
                </a:solidFill>
                <a:latin typeface="Tahoma" pitchFamily="-112" charset="0"/>
              </a:rPr>
              <a:t>60</a:t>
            </a:r>
            <a:r>
              <a:rPr lang="ja-JP" altLang="en-US" sz="1000" b="1" dirty="0">
                <a:solidFill>
                  <a:srgbClr val="FFFFFF"/>
                </a:solidFill>
                <a:latin typeface="Tahoma" pitchFamily="-112" charset="0"/>
              </a:rPr>
              <a:t>未満</a:t>
            </a:r>
            <a:endParaRPr lang="ja-JP" altLang="en-US" dirty="0">
              <a:solidFill>
                <a:srgbClr val="FFFFFF"/>
              </a:solidFill>
            </a:endParaRPr>
          </a:p>
        </p:txBody>
      </p:sp>
      <p:sp>
        <p:nvSpPr>
          <p:cNvPr id="91145" name="Line 205"/>
          <p:cNvSpPr>
            <a:spLocks noChangeShapeType="1"/>
          </p:cNvSpPr>
          <p:nvPr/>
        </p:nvSpPr>
        <p:spPr bwMode="auto">
          <a:xfrm flipH="1" flipV="1">
            <a:off x="820738" y="2998768"/>
            <a:ext cx="0" cy="2292350"/>
          </a:xfrm>
          <a:prstGeom prst="line">
            <a:avLst/>
          </a:prstGeom>
          <a:noFill/>
          <a:ln w="19050">
            <a:solidFill>
              <a:srgbClr val="FFFF00"/>
            </a:solidFill>
            <a:round/>
            <a:headEnd/>
            <a:tailEnd/>
          </a:ln>
        </p:spPr>
        <p:txBody>
          <a:bodyPr wrap="none" anchor="ctr">
            <a:prstTxWarp prst="textNoShape">
              <a:avLst/>
            </a:prstTxWarp>
          </a:bodyPr>
          <a:lstStyle/>
          <a:p>
            <a:endParaRPr lang="ja-JP" altLang="en-US"/>
          </a:p>
        </p:txBody>
      </p:sp>
      <p:sp>
        <p:nvSpPr>
          <p:cNvPr id="4304" name="Text Box 208"/>
          <p:cNvSpPr txBox="1">
            <a:spLocks noChangeArrowheads="1"/>
          </p:cNvSpPr>
          <p:nvPr/>
        </p:nvSpPr>
        <p:spPr bwMode="auto">
          <a:xfrm>
            <a:off x="942974" y="5668649"/>
            <a:ext cx="3656013" cy="1031051"/>
          </a:xfrm>
          <a:prstGeom prst="rect">
            <a:avLst/>
          </a:prstGeom>
          <a:solidFill>
            <a:srgbClr val="FFFF00"/>
          </a:solidFill>
          <a:ln w="9525">
            <a:solidFill>
              <a:schemeClr val="tx1"/>
            </a:solidFill>
            <a:miter lim="800000"/>
            <a:headEnd/>
            <a:tailEnd/>
          </a:ln>
          <a:effectLst>
            <a:outerShdw dist="53882" dir="2700000" algn="ctr" rotWithShape="0">
              <a:schemeClr val="tx1"/>
            </a:outerShdw>
          </a:effectLst>
        </p:spPr>
        <p:txBody>
          <a:bodyPr wrap="square">
            <a:prstTxWarp prst="textNoShape">
              <a:avLst/>
            </a:prstTxWarp>
            <a:spAutoFit/>
          </a:bodyPr>
          <a:lstStyle/>
          <a:p>
            <a:pPr algn="ctr">
              <a:lnSpc>
                <a:spcPct val="20000"/>
              </a:lnSpc>
              <a:spcBef>
                <a:spcPct val="50000"/>
              </a:spcBef>
              <a:defRPr/>
            </a:pPr>
            <a:endParaRPr lang="en-US" altLang="ja-JP" sz="800" b="1" dirty="0">
              <a:latin typeface="Times New Roman" charset="0"/>
            </a:endParaRPr>
          </a:p>
          <a:p>
            <a:pPr algn="ctr">
              <a:lnSpc>
                <a:spcPct val="60000"/>
              </a:lnSpc>
              <a:spcBef>
                <a:spcPct val="50000"/>
              </a:spcBef>
              <a:defRPr/>
            </a:pPr>
            <a:r>
              <a:rPr lang="ja-JP" altLang="en-US" sz="900" b="1" dirty="0">
                <a:latin typeface="Times New Roman" charset="0"/>
              </a:rPr>
              <a:t>人工呼吸と胸骨圧迫に加えて</a:t>
            </a:r>
            <a:r>
              <a:rPr lang="ja-JP" altLang="en-US" sz="900" b="1" dirty="0" smtClean="0">
                <a:latin typeface="Times New Roman" charset="0"/>
              </a:rPr>
              <a:t>以下の実施を検討する。</a:t>
            </a:r>
            <a:endParaRPr lang="ja-JP" altLang="en-US" sz="900" b="1" dirty="0">
              <a:latin typeface="Times New Roman" charset="0"/>
            </a:endParaRPr>
          </a:p>
          <a:p>
            <a:pPr>
              <a:lnSpc>
                <a:spcPct val="60000"/>
              </a:lnSpc>
              <a:spcBef>
                <a:spcPct val="50000"/>
              </a:spcBef>
              <a:defRPr/>
            </a:pPr>
            <a:r>
              <a:rPr lang="ja-JP" altLang="en-US" sz="900" b="1" dirty="0">
                <a:latin typeface="Times New Roman" charset="0"/>
              </a:rPr>
              <a:t>　　　　　　　・ アドレナリン</a:t>
            </a:r>
          </a:p>
          <a:p>
            <a:pPr>
              <a:lnSpc>
                <a:spcPct val="60000"/>
              </a:lnSpc>
              <a:spcBef>
                <a:spcPct val="50000"/>
              </a:spcBef>
              <a:defRPr/>
            </a:pPr>
            <a:r>
              <a:rPr lang="ja-JP" altLang="en-US" sz="900" b="1" dirty="0">
                <a:latin typeface="Times New Roman" charset="0"/>
              </a:rPr>
              <a:t>　　　　　　　・ 生理食塩水　（出血が疑われる場合）</a:t>
            </a:r>
          </a:p>
          <a:p>
            <a:pPr>
              <a:lnSpc>
                <a:spcPct val="60000"/>
              </a:lnSpc>
              <a:spcBef>
                <a:spcPct val="50000"/>
              </a:spcBef>
              <a:defRPr/>
            </a:pPr>
            <a:r>
              <a:rPr lang="ja-JP" altLang="en-US" sz="900" b="1" dirty="0">
                <a:latin typeface="Times New Roman" charset="0"/>
              </a:rPr>
              <a:t>　　　　　　　・ 原因検索</a:t>
            </a:r>
          </a:p>
          <a:p>
            <a:pPr algn="ctr">
              <a:lnSpc>
                <a:spcPct val="60000"/>
              </a:lnSpc>
              <a:spcBef>
                <a:spcPct val="50000"/>
              </a:spcBef>
              <a:defRPr/>
            </a:pPr>
            <a:r>
              <a:rPr lang="ja-JP" altLang="en-US" sz="900" b="1" u="sng" dirty="0" smtClean="0">
                <a:latin typeface="Times New Roman" charset="0"/>
              </a:rPr>
              <a:t>心拍 </a:t>
            </a:r>
            <a:r>
              <a:rPr lang="en-US" altLang="ja-JP" sz="900" b="1" u="sng" dirty="0">
                <a:latin typeface="Times New Roman" charset="0"/>
              </a:rPr>
              <a:t>60 /</a:t>
            </a:r>
            <a:r>
              <a:rPr lang="ja-JP" altLang="en-US" sz="900" b="1" u="sng" dirty="0">
                <a:latin typeface="Times New Roman" charset="0"/>
              </a:rPr>
              <a:t>分以上に回復したら</a:t>
            </a:r>
            <a:endParaRPr lang="ja-JP" altLang="en-US" sz="900" b="1" dirty="0">
              <a:latin typeface="Times New Roman" charset="0"/>
            </a:endParaRPr>
          </a:p>
          <a:p>
            <a:pPr algn="ctr">
              <a:lnSpc>
                <a:spcPct val="60000"/>
              </a:lnSpc>
              <a:spcBef>
                <a:spcPct val="50000"/>
              </a:spcBef>
              <a:defRPr/>
            </a:pPr>
            <a:r>
              <a:rPr lang="ja-JP" altLang="en-US" sz="900" b="1" dirty="0">
                <a:latin typeface="Times New Roman" charset="0"/>
              </a:rPr>
              <a:t>人工呼吸へ戻る</a:t>
            </a:r>
            <a:r>
              <a:rPr lang="en-US" altLang="ja-JP" sz="900" b="1" dirty="0" smtClean="0">
                <a:latin typeface="Times New Roman" charset="0"/>
              </a:rPr>
              <a:t>(*)</a:t>
            </a:r>
            <a:endParaRPr lang="en-US" altLang="ja-JP" sz="800" b="1" dirty="0">
              <a:latin typeface="Times New Roman" charset="0"/>
            </a:endParaRPr>
          </a:p>
        </p:txBody>
      </p:sp>
      <p:sp>
        <p:nvSpPr>
          <p:cNvPr id="91147" name="Line 213"/>
          <p:cNvSpPr>
            <a:spLocks noChangeShapeType="1"/>
          </p:cNvSpPr>
          <p:nvPr/>
        </p:nvSpPr>
        <p:spPr bwMode="auto">
          <a:xfrm flipH="1" flipV="1">
            <a:off x="812800" y="5298958"/>
            <a:ext cx="1243013" cy="1587"/>
          </a:xfrm>
          <a:prstGeom prst="line">
            <a:avLst/>
          </a:prstGeom>
          <a:noFill/>
          <a:ln w="19050">
            <a:solidFill>
              <a:srgbClr val="FFFF00"/>
            </a:solidFill>
            <a:round/>
            <a:headEnd/>
            <a:tailEnd/>
          </a:ln>
        </p:spPr>
        <p:txBody>
          <a:bodyPr wrap="none" anchor="ctr">
            <a:prstTxWarp prst="textNoShape">
              <a:avLst/>
            </a:prstTxWarp>
          </a:bodyPr>
          <a:lstStyle/>
          <a:p>
            <a:endParaRPr lang="ja-JP" altLang="en-US"/>
          </a:p>
        </p:txBody>
      </p:sp>
      <p:sp>
        <p:nvSpPr>
          <p:cNvPr id="91148" name="Line 228"/>
          <p:cNvSpPr>
            <a:spLocks noChangeShapeType="1"/>
          </p:cNvSpPr>
          <p:nvPr/>
        </p:nvSpPr>
        <p:spPr bwMode="auto">
          <a:xfrm>
            <a:off x="6388100" y="2998788"/>
            <a:ext cx="0" cy="424820"/>
          </a:xfrm>
          <a:prstGeom prst="line">
            <a:avLst/>
          </a:prstGeom>
          <a:noFill/>
          <a:ln w="19050">
            <a:solidFill>
              <a:srgbClr val="FFFF00"/>
            </a:solidFill>
            <a:round/>
            <a:headEnd/>
            <a:tailEnd type="triangle" w="med" len="med"/>
          </a:ln>
        </p:spPr>
        <p:txBody>
          <a:bodyPr wrap="none" anchor="ctr">
            <a:prstTxWarp prst="textNoShape">
              <a:avLst/>
            </a:prstTxWarp>
          </a:bodyPr>
          <a:lstStyle/>
          <a:p>
            <a:endParaRPr lang="ja-JP" altLang="en-US"/>
          </a:p>
        </p:txBody>
      </p:sp>
      <p:sp>
        <p:nvSpPr>
          <p:cNvPr id="4327" name="Rectangle 231"/>
          <p:cNvSpPr>
            <a:spLocks noChangeArrowheads="1"/>
          </p:cNvSpPr>
          <p:nvPr/>
        </p:nvSpPr>
        <p:spPr bwMode="auto">
          <a:xfrm>
            <a:off x="5219700" y="4936451"/>
            <a:ext cx="2336800" cy="536575"/>
          </a:xfrm>
          <a:prstGeom prst="rect">
            <a:avLst/>
          </a:prstGeom>
          <a:solidFill>
            <a:srgbClr val="FFFF00"/>
          </a:solidFill>
          <a:ln w="9525">
            <a:solidFill>
              <a:schemeClr val="tx1"/>
            </a:solidFill>
            <a:miter lim="800000"/>
            <a:headEnd/>
            <a:tailEnd/>
          </a:ln>
          <a:effectLst>
            <a:outerShdw dist="63500" dir="3187806" algn="ctr" rotWithShape="0">
              <a:schemeClr val="tx1"/>
            </a:outerShdw>
          </a:effectLst>
        </p:spPr>
        <p:txBody>
          <a:bodyPr wrap="none" anchor="ctr"/>
          <a:lstStyle/>
          <a:p>
            <a:pPr algn="ctr">
              <a:lnSpc>
                <a:spcPct val="50000"/>
              </a:lnSpc>
              <a:defRPr/>
            </a:pPr>
            <a:endParaRPr lang="en-US" altLang="ja-JP" sz="900" b="1" dirty="0">
              <a:latin typeface="Times New Roman" pitchFamily="-109" charset="0"/>
              <a:ea typeface="MS Gothic" pitchFamily="49" charset="-128"/>
            </a:endParaRPr>
          </a:p>
          <a:p>
            <a:pPr algn="ctr">
              <a:defRPr/>
            </a:pPr>
            <a:r>
              <a:rPr lang="ja-JP" altLang="en-US" sz="900" b="1" dirty="0">
                <a:latin typeface="Times New Roman" pitchFamily="-109" charset="0"/>
                <a:ea typeface="MS Gothic" pitchFamily="49" charset="-128"/>
              </a:rPr>
              <a:t>人工呼吸を開始する</a:t>
            </a:r>
          </a:p>
          <a:p>
            <a:pPr algn="ctr">
              <a:lnSpc>
                <a:spcPct val="40000"/>
              </a:lnSpc>
              <a:defRPr/>
            </a:pPr>
            <a:endParaRPr lang="ja-JP" altLang="en-US" sz="900" b="1" dirty="0">
              <a:latin typeface="Times New Roman" pitchFamily="-109" charset="0"/>
              <a:ea typeface="MS Gothic" pitchFamily="49" charset="-128"/>
            </a:endParaRPr>
          </a:p>
          <a:p>
            <a:pPr algn="ctr">
              <a:defRPr/>
            </a:pPr>
            <a:r>
              <a:rPr lang="ja-JP" altLang="en-US" sz="900" b="1" dirty="0">
                <a:latin typeface="Times New Roman" pitchFamily="-109" charset="0"/>
              </a:rPr>
              <a:t>中心性チアノーゼのみ続く場合は</a:t>
            </a:r>
          </a:p>
          <a:p>
            <a:pPr algn="ctr">
              <a:defRPr/>
            </a:pPr>
            <a:r>
              <a:rPr lang="ja-JP" altLang="en-US" sz="900" b="1" dirty="0">
                <a:latin typeface="Times New Roman" pitchFamily="-109" charset="0"/>
              </a:rPr>
              <a:t>チアノーゼ性心疾患を鑑別する</a:t>
            </a:r>
            <a:endParaRPr lang="ja-JP" altLang="en-US" sz="900" dirty="0">
              <a:latin typeface="Times New Roman" pitchFamily="-109" charset="0"/>
            </a:endParaRPr>
          </a:p>
          <a:p>
            <a:pPr algn="ctr">
              <a:lnSpc>
                <a:spcPct val="50000"/>
              </a:lnSpc>
              <a:defRPr/>
            </a:pPr>
            <a:endParaRPr lang="en-US" altLang="ja-JP" sz="800" dirty="0">
              <a:latin typeface="Times New Roman" pitchFamily="-109" charset="0"/>
              <a:ea typeface="MS Gothic" pitchFamily="49" charset="-128"/>
            </a:endParaRPr>
          </a:p>
        </p:txBody>
      </p:sp>
      <p:sp>
        <p:nvSpPr>
          <p:cNvPr id="91150" name="Rectangle 232"/>
          <p:cNvSpPr>
            <a:spLocks noChangeArrowheads="1"/>
          </p:cNvSpPr>
          <p:nvPr/>
        </p:nvSpPr>
        <p:spPr bwMode="auto">
          <a:xfrm>
            <a:off x="1017588" y="3632181"/>
            <a:ext cx="981075" cy="246062"/>
          </a:xfrm>
          <a:prstGeom prst="rect">
            <a:avLst/>
          </a:prstGeom>
          <a:noFill/>
          <a:ln w="9525">
            <a:noFill/>
            <a:miter lim="800000"/>
            <a:headEnd/>
            <a:tailEnd/>
          </a:ln>
        </p:spPr>
        <p:txBody>
          <a:bodyPr wrap="none">
            <a:prstTxWarp prst="textNoShape">
              <a:avLst/>
            </a:prstTxWarp>
            <a:spAutoFit/>
          </a:bodyPr>
          <a:lstStyle/>
          <a:p>
            <a:r>
              <a:rPr lang="en-US" altLang="ja-JP" sz="1000" b="1">
                <a:solidFill>
                  <a:srgbClr val="FFFFFF"/>
                </a:solidFill>
                <a:latin typeface="Tahoma" pitchFamily="-112" charset="0"/>
              </a:rPr>
              <a:t>60</a:t>
            </a:r>
            <a:r>
              <a:rPr lang="ja-JP" altLang="en-US" sz="1000" b="1">
                <a:solidFill>
                  <a:srgbClr val="FFFFFF"/>
                </a:solidFill>
                <a:latin typeface="Tahoma" pitchFamily="-112" charset="0"/>
              </a:rPr>
              <a:t>～</a:t>
            </a:r>
            <a:r>
              <a:rPr lang="en-US" altLang="ja-JP" sz="1000" b="1">
                <a:solidFill>
                  <a:srgbClr val="FFFFFF"/>
                </a:solidFill>
                <a:latin typeface="Tahoma" pitchFamily="-112" charset="0"/>
              </a:rPr>
              <a:t>100</a:t>
            </a:r>
            <a:r>
              <a:rPr lang="ja-JP" altLang="en-US" sz="1000" b="1">
                <a:solidFill>
                  <a:srgbClr val="FFFFFF"/>
                </a:solidFill>
                <a:latin typeface="Tahoma" pitchFamily="-112" charset="0"/>
              </a:rPr>
              <a:t>未満</a:t>
            </a:r>
            <a:endParaRPr lang="en-US" altLang="ja-JP" sz="1200" b="1">
              <a:solidFill>
                <a:srgbClr val="FFFFFF"/>
              </a:solidFill>
              <a:latin typeface="Tahoma" pitchFamily="-112" charset="0"/>
            </a:endParaRPr>
          </a:p>
        </p:txBody>
      </p:sp>
      <p:sp>
        <p:nvSpPr>
          <p:cNvPr id="91151" name="Rectangle 233"/>
          <p:cNvSpPr>
            <a:spLocks noChangeArrowheads="1"/>
          </p:cNvSpPr>
          <p:nvPr/>
        </p:nvSpPr>
        <p:spPr bwMode="auto">
          <a:xfrm>
            <a:off x="3270250" y="3622656"/>
            <a:ext cx="685800" cy="246062"/>
          </a:xfrm>
          <a:prstGeom prst="rect">
            <a:avLst/>
          </a:prstGeom>
          <a:noFill/>
          <a:ln w="9525">
            <a:noFill/>
            <a:miter lim="800000"/>
            <a:headEnd/>
            <a:tailEnd/>
          </a:ln>
        </p:spPr>
        <p:txBody>
          <a:bodyPr wrap="none">
            <a:prstTxWarp prst="textNoShape">
              <a:avLst/>
            </a:prstTxWarp>
            <a:spAutoFit/>
          </a:bodyPr>
          <a:lstStyle/>
          <a:p>
            <a:r>
              <a:rPr lang="en-US" altLang="ja-JP" sz="1000" b="1">
                <a:solidFill>
                  <a:srgbClr val="FFFFFF"/>
                </a:solidFill>
                <a:latin typeface="Tahoma" pitchFamily="-112" charset="0"/>
              </a:rPr>
              <a:t>100</a:t>
            </a:r>
            <a:r>
              <a:rPr lang="ja-JP" altLang="en-US" sz="1000" b="1">
                <a:solidFill>
                  <a:srgbClr val="FFFFFF"/>
                </a:solidFill>
                <a:latin typeface="Tahoma" pitchFamily="-112" charset="0"/>
              </a:rPr>
              <a:t>以上</a:t>
            </a:r>
          </a:p>
        </p:txBody>
      </p:sp>
      <p:sp>
        <p:nvSpPr>
          <p:cNvPr id="91152" name="Rectangle 235"/>
          <p:cNvSpPr>
            <a:spLocks noChangeArrowheads="1"/>
          </p:cNvSpPr>
          <p:nvPr/>
        </p:nvSpPr>
        <p:spPr bwMode="auto">
          <a:xfrm>
            <a:off x="1530350" y="5054483"/>
            <a:ext cx="608013" cy="246062"/>
          </a:xfrm>
          <a:prstGeom prst="rect">
            <a:avLst/>
          </a:prstGeom>
          <a:noFill/>
          <a:ln w="9525">
            <a:noFill/>
            <a:miter lim="800000"/>
            <a:headEnd/>
            <a:tailEnd/>
          </a:ln>
        </p:spPr>
        <p:txBody>
          <a:bodyPr wrap="none">
            <a:prstTxWarp prst="textNoShape">
              <a:avLst/>
            </a:prstTxWarp>
            <a:spAutoFit/>
          </a:bodyPr>
          <a:lstStyle/>
          <a:p>
            <a:r>
              <a:rPr lang="en-US" altLang="ja-JP" sz="1000" b="1">
                <a:solidFill>
                  <a:srgbClr val="FFFFFF"/>
                </a:solidFill>
                <a:latin typeface="Tahoma" pitchFamily="-112" charset="0"/>
              </a:rPr>
              <a:t>60</a:t>
            </a:r>
            <a:r>
              <a:rPr lang="ja-JP" altLang="en-US" sz="1000" b="1">
                <a:solidFill>
                  <a:srgbClr val="FFFFFF"/>
                </a:solidFill>
                <a:latin typeface="Tahoma" pitchFamily="-112" charset="0"/>
              </a:rPr>
              <a:t>以上</a:t>
            </a:r>
            <a:endParaRPr lang="ja-JP" altLang="en-US" sz="1200" b="1">
              <a:solidFill>
                <a:srgbClr val="FFFFFF"/>
              </a:solidFill>
              <a:latin typeface="Tahoma" pitchFamily="-112" charset="0"/>
            </a:endParaRPr>
          </a:p>
        </p:txBody>
      </p:sp>
      <p:sp>
        <p:nvSpPr>
          <p:cNvPr id="91153" name="Line 237"/>
          <p:cNvSpPr>
            <a:spLocks noChangeShapeType="1"/>
          </p:cNvSpPr>
          <p:nvPr/>
        </p:nvSpPr>
        <p:spPr bwMode="auto">
          <a:xfrm flipV="1">
            <a:off x="6216650" y="471488"/>
            <a:ext cx="2012950" cy="0"/>
          </a:xfrm>
          <a:prstGeom prst="line">
            <a:avLst/>
          </a:prstGeom>
          <a:noFill/>
          <a:ln w="19050">
            <a:solidFill>
              <a:srgbClr val="FFFF00"/>
            </a:solidFill>
            <a:round/>
            <a:headEnd/>
            <a:tailEnd/>
          </a:ln>
        </p:spPr>
        <p:txBody>
          <a:bodyPr wrap="none" anchor="ctr">
            <a:prstTxWarp prst="textNoShape">
              <a:avLst/>
            </a:prstTxWarp>
          </a:bodyPr>
          <a:lstStyle/>
          <a:p>
            <a:endParaRPr lang="ja-JP" altLang="en-US"/>
          </a:p>
        </p:txBody>
      </p:sp>
      <p:sp>
        <p:nvSpPr>
          <p:cNvPr id="3090" name="Rectangle 239"/>
          <p:cNvSpPr>
            <a:spLocks noChangeArrowheads="1"/>
          </p:cNvSpPr>
          <p:nvPr/>
        </p:nvSpPr>
        <p:spPr bwMode="auto">
          <a:xfrm>
            <a:off x="2736850" y="1210375"/>
            <a:ext cx="3714750" cy="533090"/>
          </a:xfrm>
          <a:prstGeom prst="rect">
            <a:avLst/>
          </a:prstGeom>
          <a:solidFill>
            <a:srgbClr val="00FFFF"/>
          </a:solidFill>
          <a:ln w="9525">
            <a:solidFill>
              <a:schemeClr val="tx1"/>
            </a:solidFill>
            <a:miter lim="800000"/>
            <a:headEnd/>
            <a:tailEnd/>
          </a:ln>
          <a:effectLst>
            <a:outerShdw dist="101600" dir="2700000" algn="tl" rotWithShape="0">
              <a:prstClr val="black"/>
            </a:outerShdw>
          </a:effectLst>
        </p:spPr>
        <p:txBody>
          <a:bodyPr wrap="none" anchor="ctr"/>
          <a:lstStyle/>
          <a:p>
            <a:pPr algn="ctr">
              <a:defRPr/>
            </a:pPr>
            <a:r>
              <a:rPr lang="ja-JP" altLang="en-US" sz="1000" b="1" dirty="0" smtClean="0">
                <a:latin typeface="Times New Roman" pitchFamily="-109" charset="0"/>
                <a:ea typeface="MS Gothic" pitchFamily="49" charset="-128"/>
              </a:rPr>
              <a:t>蘇生の初期処置</a:t>
            </a:r>
          </a:p>
          <a:p>
            <a:pPr algn="ctr">
              <a:defRPr/>
            </a:pPr>
            <a:r>
              <a:rPr lang="ja-JP" altLang="en-US" sz="1000" b="1" dirty="0" smtClean="0">
                <a:latin typeface="Times New Roman" pitchFamily="-109" charset="0"/>
                <a:ea typeface="MS Gothic" pitchFamily="49" charset="-128"/>
              </a:rPr>
              <a:t>保温</a:t>
            </a:r>
            <a:r>
              <a:rPr lang="ja-JP" altLang="en-US" sz="1000" b="1" dirty="0">
                <a:latin typeface="Times New Roman" pitchFamily="-109" charset="0"/>
                <a:ea typeface="MS Gothic" pitchFamily="49" charset="-128"/>
              </a:rPr>
              <a:t>、体位保持、気道開通（胎便除去を含む）</a:t>
            </a:r>
            <a:endParaRPr lang="en-US" altLang="ja-JP" sz="1000" b="1" dirty="0">
              <a:latin typeface="Times New Roman" pitchFamily="-109" charset="0"/>
              <a:ea typeface="MS Gothic" pitchFamily="49" charset="-128"/>
            </a:endParaRPr>
          </a:p>
          <a:p>
            <a:pPr algn="ctr">
              <a:defRPr/>
            </a:pPr>
            <a:r>
              <a:rPr lang="ja-JP" altLang="en-US" sz="1000" b="1" dirty="0">
                <a:latin typeface="Times New Roman" pitchFamily="-109" charset="0"/>
                <a:ea typeface="MS Gothic" pitchFamily="49" charset="-128"/>
              </a:rPr>
              <a:t>皮膚乾燥と刺激</a:t>
            </a:r>
          </a:p>
          <a:p>
            <a:pPr algn="ctr">
              <a:lnSpc>
                <a:spcPct val="50000"/>
              </a:lnSpc>
              <a:defRPr/>
            </a:pPr>
            <a:endParaRPr lang="ja-JP" altLang="en-US" sz="1000" b="1" dirty="0">
              <a:latin typeface="Times New Roman" pitchFamily="-109" charset="0"/>
              <a:ea typeface="MS Gothic" pitchFamily="49" charset="-128"/>
            </a:endParaRPr>
          </a:p>
        </p:txBody>
      </p:sp>
      <p:sp>
        <p:nvSpPr>
          <p:cNvPr id="4337" name="AutoShape 241"/>
          <p:cNvSpPr>
            <a:spLocks noChangeArrowheads="1"/>
          </p:cNvSpPr>
          <p:nvPr/>
        </p:nvSpPr>
        <p:spPr bwMode="auto">
          <a:xfrm>
            <a:off x="2881313" y="55562"/>
            <a:ext cx="3392487" cy="981386"/>
          </a:xfrm>
          <a:prstGeom prst="flowChartDecision">
            <a:avLst/>
          </a:prstGeom>
          <a:solidFill>
            <a:srgbClr val="FFDDF6"/>
          </a:solidFill>
          <a:ln w="9525">
            <a:solidFill>
              <a:schemeClr val="tx1"/>
            </a:solidFill>
            <a:miter lim="800000"/>
            <a:headEnd/>
            <a:tailEnd/>
          </a:ln>
          <a:effectLst>
            <a:outerShdw dist="45791" dir="3378596" algn="ctr" rotWithShape="0">
              <a:srgbClr val="808080"/>
            </a:outerShdw>
          </a:effectLst>
        </p:spPr>
        <p:txBody>
          <a:bodyPr wrap="none" anchor="ctr"/>
          <a:lstStyle/>
          <a:p>
            <a:pPr>
              <a:defRPr/>
            </a:pPr>
            <a:endParaRPr lang="en-US" altLang="ja-JP" sz="900" b="1" dirty="0">
              <a:latin typeface="Times New Roman" pitchFamily="-109" charset="0"/>
            </a:endParaRPr>
          </a:p>
          <a:p>
            <a:pPr>
              <a:defRPr/>
            </a:pPr>
            <a:r>
              <a:rPr lang="ja-JP" altLang="en-US" sz="900" b="1" dirty="0" smtClean="0">
                <a:latin typeface="Times New Roman" pitchFamily="-109" charset="0"/>
              </a:rPr>
              <a:t>　出生</a:t>
            </a:r>
            <a:r>
              <a:rPr lang="ja-JP" altLang="en-US" sz="900" b="1" dirty="0">
                <a:latin typeface="Times New Roman" pitchFamily="-109" charset="0"/>
              </a:rPr>
              <a:t>直後のチェックポイント</a:t>
            </a:r>
          </a:p>
          <a:p>
            <a:pPr>
              <a:defRPr/>
            </a:pPr>
            <a:r>
              <a:rPr lang="ja-JP" altLang="en-US" sz="900" b="1" dirty="0">
                <a:latin typeface="Times New Roman" pitchFamily="-109" charset="0"/>
              </a:rPr>
              <a:t>　</a:t>
            </a:r>
            <a:r>
              <a:rPr lang="ja-JP" altLang="en-US" sz="900" b="1" dirty="0" smtClean="0">
                <a:latin typeface="Times New Roman" pitchFamily="-109" charset="0"/>
              </a:rPr>
              <a:t>　　</a:t>
            </a:r>
            <a:r>
              <a:rPr lang="ja-JP" altLang="en-US" sz="900" b="1" dirty="0">
                <a:latin typeface="Times New Roman" pitchFamily="-109" charset="0"/>
              </a:rPr>
              <a:t>　・　早産児</a:t>
            </a:r>
          </a:p>
          <a:p>
            <a:pPr>
              <a:defRPr/>
            </a:pPr>
            <a:r>
              <a:rPr lang="ja-JP" altLang="en-US" sz="900" b="1" dirty="0">
                <a:latin typeface="Times New Roman" pitchFamily="-109" charset="0"/>
              </a:rPr>
              <a:t>　</a:t>
            </a:r>
            <a:r>
              <a:rPr lang="ja-JP" altLang="en-US" sz="900" b="1" dirty="0" smtClean="0">
                <a:latin typeface="Times New Roman" pitchFamily="-109" charset="0"/>
              </a:rPr>
              <a:t>　　</a:t>
            </a:r>
            <a:r>
              <a:rPr lang="ja-JP" altLang="en-US" sz="900" b="1" dirty="0">
                <a:latin typeface="Times New Roman" pitchFamily="-109" charset="0"/>
              </a:rPr>
              <a:t>　・　弱い呼吸・啼泣</a:t>
            </a:r>
          </a:p>
          <a:p>
            <a:pPr>
              <a:defRPr/>
            </a:pPr>
            <a:r>
              <a:rPr lang="ja-JP" altLang="en-US" sz="900" b="1" dirty="0">
                <a:latin typeface="Times New Roman" pitchFamily="-109" charset="0"/>
              </a:rPr>
              <a:t>　</a:t>
            </a:r>
            <a:r>
              <a:rPr lang="ja-JP" altLang="en-US" sz="900" b="1" dirty="0" smtClean="0">
                <a:latin typeface="Times New Roman" pitchFamily="-109" charset="0"/>
              </a:rPr>
              <a:t>　　</a:t>
            </a:r>
            <a:r>
              <a:rPr lang="ja-JP" altLang="en-US" sz="900" b="1" dirty="0">
                <a:latin typeface="Times New Roman" pitchFamily="-109" charset="0"/>
              </a:rPr>
              <a:t>　・　筋緊張低下</a:t>
            </a:r>
          </a:p>
        </p:txBody>
      </p:sp>
      <p:sp>
        <p:nvSpPr>
          <p:cNvPr id="91156" name="Text Box 254"/>
          <p:cNvSpPr txBox="1">
            <a:spLocks noChangeArrowheads="1"/>
          </p:cNvSpPr>
          <p:nvPr/>
        </p:nvSpPr>
        <p:spPr bwMode="auto">
          <a:xfrm>
            <a:off x="4757738" y="956936"/>
            <a:ext cx="1223962" cy="258762"/>
          </a:xfrm>
          <a:prstGeom prst="rect">
            <a:avLst/>
          </a:prstGeom>
          <a:noFill/>
          <a:ln w="9525">
            <a:noFill/>
            <a:miter lim="800000"/>
            <a:headEnd/>
            <a:tailEnd/>
          </a:ln>
        </p:spPr>
        <p:txBody>
          <a:bodyPr wrap="none">
            <a:prstTxWarp prst="textNoShape">
              <a:avLst/>
            </a:prstTxWarp>
            <a:spAutoFit/>
          </a:bodyPr>
          <a:lstStyle/>
          <a:p>
            <a:pPr algn="ctr">
              <a:lnSpc>
                <a:spcPct val="110000"/>
              </a:lnSpc>
            </a:pPr>
            <a:r>
              <a:rPr lang="ja-JP" altLang="en-US" sz="1000" b="1" dirty="0">
                <a:solidFill>
                  <a:srgbClr val="FFFFFF"/>
                </a:solidFill>
              </a:rPr>
              <a:t>いずれかを認める</a:t>
            </a:r>
            <a:endParaRPr lang="ja-JP" altLang="en-US" dirty="0">
              <a:solidFill>
                <a:srgbClr val="FFFFFF"/>
              </a:solidFill>
            </a:endParaRPr>
          </a:p>
        </p:txBody>
      </p:sp>
      <p:sp>
        <p:nvSpPr>
          <p:cNvPr id="91157" name="Text Box 255"/>
          <p:cNvSpPr txBox="1">
            <a:spLocks noChangeArrowheads="1"/>
          </p:cNvSpPr>
          <p:nvPr/>
        </p:nvSpPr>
        <p:spPr bwMode="auto">
          <a:xfrm>
            <a:off x="6800850" y="274638"/>
            <a:ext cx="1082675" cy="246062"/>
          </a:xfrm>
          <a:prstGeom prst="rect">
            <a:avLst/>
          </a:prstGeom>
          <a:noFill/>
          <a:ln w="9525">
            <a:noFill/>
            <a:miter lim="800000"/>
            <a:headEnd/>
            <a:tailEnd/>
          </a:ln>
        </p:spPr>
        <p:txBody>
          <a:bodyPr wrap="none">
            <a:prstTxWarp prst="textNoShape">
              <a:avLst/>
            </a:prstTxWarp>
            <a:spAutoFit/>
          </a:bodyPr>
          <a:lstStyle/>
          <a:p>
            <a:pPr algn="ctr"/>
            <a:r>
              <a:rPr lang="ja-JP" altLang="en-US" sz="1000" b="1">
                <a:solidFill>
                  <a:srgbClr val="FFFFFF"/>
                </a:solidFill>
              </a:rPr>
              <a:t>すべて認めない</a:t>
            </a:r>
            <a:endParaRPr lang="ja-JP" altLang="en-US">
              <a:solidFill>
                <a:srgbClr val="FFFFFF"/>
              </a:solidFill>
            </a:endParaRPr>
          </a:p>
        </p:txBody>
      </p:sp>
      <p:sp>
        <p:nvSpPr>
          <p:cNvPr id="4352" name="Rectangle 256"/>
          <p:cNvSpPr>
            <a:spLocks noChangeArrowheads="1"/>
          </p:cNvSpPr>
          <p:nvPr/>
        </p:nvSpPr>
        <p:spPr bwMode="auto">
          <a:xfrm>
            <a:off x="7558088" y="650874"/>
            <a:ext cx="1320800" cy="919163"/>
          </a:xfrm>
          <a:prstGeom prst="rect">
            <a:avLst/>
          </a:prstGeom>
          <a:solidFill>
            <a:srgbClr val="AAF4B5"/>
          </a:solidFill>
          <a:ln w="9525">
            <a:solidFill>
              <a:schemeClr val="tx1"/>
            </a:solidFill>
            <a:miter lim="800000"/>
            <a:headEnd/>
            <a:tailEnd/>
          </a:ln>
          <a:effectLst>
            <a:outerShdw dist="63500" dir="3187806" algn="ctr" rotWithShape="0">
              <a:schemeClr val="tx1"/>
            </a:outerShdw>
          </a:effectLst>
        </p:spPr>
        <p:txBody>
          <a:bodyPr wrap="none" anchor="ctr">
            <a:prstTxWarp prst="textNoShape">
              <a:avLst/>
            </a:prstTxWarp>
          </a:bodyPr>
          <a:lstStyle/>
          <a:p>
            <a:pPr>
              <a:defRPr/>
            </a:pPr>
            <a:r>
              <a:rPr lang="ja-JP" altLang="en-US" sz="1000" b="1">
                <a:latin typeface="Times New Roman" charset="0"/>
              </a:rPr>
              <a:t>  ルーチンケア</a:t>
            </a:r>
            <a:endParaRPr lang="en-US" altLang="ja-JP" sz="1000" b="1">
              <a:latin typeface="Times New Roman" charset="0"/>
            </a:endParaRPr>
          </a:p>
          <a:p>
            <a:pPr>
              <a:defRPr/>
            </a:pPr>
            <a:r>
              <a:rPr lang="ja-JP" altLang="en-US" sz="1000" b="1">
                <a:latin typeface="Times New Roman" charset="0"/>
              </a:rPr>
              <a:t>（母親のそばで）</a:t>
            </a:r>
          </a:p>
          <a:p>
            <a:pPr>
              <a:defRPr/>
            </a:pPr>
            <a:r>
              <a:rPr lang="ja-JP" altLang="en-US" sz="1000" b="1">
                <a:latin typeface="Times New Roman" charset="0"/>
              </a:rPr>
              <a:t>　･　保温</a:t>
            </a:r>
          </a:p>
          <a:p>
            <a:pPr>
              <a:defRPr/>
            </a:pPr>
            <a:r>
              <a:rPr lang="ja-JP" altLang="en-US" sz="1000" b="1">
                <a:latin typeface="Times New Roman" charset="0"/>
              </a:rPr>
              <a:t>　・　気道開通</a:t>
            </a:r>
          </a:p>
          <a:p>
            <a:pPr>
              <a:defRPr/>
            </a:pPr>
            <a:r>
              <a:rPr lang="ja-JP" altLang="en-US" sz="1000" b="1">
                <a:latin typeface="Times New Roman" charset="0"/>
              </a:rPr>
              <a:t>　・　皮膚乾燥</a:t>
            </a:r>
            <a:endParaRPr lang="en-US" altLang="ja-JP" sz="1000" b="1">
              <a:latin typeface="Times New Roman" charset="0"/>
            </a:endParaRPr>
          </a:p>
          <a:p>
            <a:pPr>
              <a:defRPr/>
            </a:pPr>
            <a:r>
              <a:rPr lang="ja-JP" altLang="en-US" sz="1000" b="1">
                <a:latin typeface="Times New Roman" charset="0"/>
              </a:rPr>
              <a:t>　・　更なる評価</a:t>
            </a:r>
            <a:endParaRPr lang="ja-JP" altLang="en-US" sz="800">
              <a:latin typeface="Times New Roman" charset="0"/>
            </a:endParaRPr>
          </a:p>
        </p:txBody>
      </p:sp>
      <p:sp>
        <p:nvSpPr>
          <p:cNvPr id="91159" name="Line 257"/>
          <p:cNvSpPr>
            <a:spLocks noChangeShapeType="1"/>
          </p:cNvSpPr>
          <p:nvPr/>
        </p:nvSpPr>
        <p:spPr bwMode="auto">
          <a:xfrm>
            <a:off x="8216900" y="477838"/>
            <a:ext cx="0" cy="171450"/>
          </a:xfrm>
          <a:prstGeom prst="line">
            <a:avLst/>
          </a:prstGeom>
          <a:noFill/>
          <a:ln w="19050">
            <a:solidFill>
              <a:srgbClr val="FFFF00"/>
            </a:solidFill>
            <a:round/>
            <a:headEnd/>
            <a:tailEnd type="triangle" w="med" len="med"/>
          </a:ln>
        </p:spPr>
        <p:txBody>
          <a:bodyPr wrap="none" anchor="ctr">
            <a:prstTxWarp prst="textNoShape">
              <a:avLst/>
            </a:prstTxWarp>
          </a:bodyPr>
          <a:lstStyle/>
          <a:p>
            <a:endParaRPr lang="ja-JP" altLang="en-US"/>
          </a:p>
        </p:txBody>
      </p:sp>
      <p:sp>
        <p:nvSpPr>
          <p:cNvPr id="91160" name="Text Box 258"/>
          <p:cNvSpPr txBox="1">
            <a:spLocks noChangeArrowheads="1"/>
          </p:cNvSpPr>
          <p:nvPr/>
        </p:nvSpPr>
        <p:spPr bwMode="auto">
          <a:xfrm>
            <a:off x="2620963" y="2640013"/>
            <a:ext cx="244475" cy="368300"/>
          </a:xfrm>
          <a:prstGeom prst="rect">
            <a:avLst/>
          </a:prstGeom>
          <a:noFill/>
          <a:ln w="9525">
            <a:noFill/>
            <a:miter lim="800000"/>
            <a:headEnd/>
            <a:tailEnd/>
          </a:ln>
        </p:spPr>
        <p:txBody>
          <a:bodyPr>
            <a:prstTxWarp prst="textNoShape">
              <a:avLst/>
            </a:prstTxWarp>
            <a:spAutoFit/>
          </a:bodyPr>
          <a:lstStyle/>
          <a:p>
            <a:pPr>
              <a:spcBef>
                <a:spcPct val="50000"/>
              </a:spcBef>
            </a:pPr>
            <a:endParaRPr lang="ja-JP" altLang="en-US" sz="1800"/>
          </a:p>
        </p:txBody>
      </p:sp>
      <p:sp>
        <p:nvSpPr>
          <p:cNvPr id="91161" name="Text Box 259"/>
          <p:cNvSpPr txBox="1">
            <a:spLocks noChangeArrowheads="1"/>
          </p:cNvSpPr>
          <p:nvPr/>
        </p:nvSpPr>
        <p:spPr bwMode="auto">
          <a:xfrm>
            <a:off x="6057900" y="1905000"/>
            <a:ext cx="1714500" cy="554038"/>
          </a:xfrm>
          <a:prstGeom prst="rect">
            <a:avLst/>
          </a:prstGeom>
          <a:noFill/>
          <a:ln w="9525">
            <a:noFill/>
            <a:miter lim="800000"/>
            <a:headEnd/>
            <a:tailEnd/>
          </a:ln>
        </p:spPr>
        <p:txBody>
          <a:bodyPr>
            <a:prstTxWarp prst="textNoShape">
              <a:avLst/>
            </a:prstTxWarp>
            <a:spAutoFit/>
          </a:bodyPr>
          <a:lstStyle/>
          <a:p>
            <a:pPr algn="ctr"/>
            <a:r>
              <a:rPr lang="ja-JP" altLang="en-US" sz="1000" b="1">
                <a:solidFill>
                  <a:srgbClr val="FFFFFF"/>
                </a:solidFill>
              </a:rPr>
              <a:t>自発呼吸あり</a:t>
            </a:r>
            <a:endParaRPr lang="en-US" altLang="ja-JP" sz="1000" b="1">
              <a:solidFill>
                <a:srgbClr val="FFFFFF"/>
              </a:solidFill>
            </a:endParaRPr>
          </a:p>
          <a:p>
            <a:pPr algn="ctr"/>
            <a:r>
              <a:rPr lang="ja-JP" altLang="en-US" sz="1000" b="1">
                <a:solidFill>
                  <a:srgbClr val="FFFFFF"/>
                </a:solidFill>
              </a:rPr>
              <a:t>かつ</a:t>
            </a:r>
          </a:p>
          <a:p>
            <a:pPr algn="ctr"/>
            <a:r>
              <a:rPr lang="ja-JP" altLang="en-US" sz="1000" b="1">
                <a:solidFill>
                  <a:srgbClr val="FFFFFF"/>
                </a:solidFill>
              </a:rPr>
              <a:t>心拍  </a:t>
            </a:r>
            <a:r>
              <a:rPr lang="en-US" altLang="ja-JP" sz="1000" b="1">
                <a:solidFill>
                  <a:srgbClr val="FFFFFF"/>
                </a:solidFill>
              </a:rPr>
              <a:t>100 /</a:t>
            </a:r>
            <a:r>
              <a:rPr lang="ja-JP" altLang="en-US" sz="1000" b="1">
                <a:solidFill>
                  <a:srgbClr val="FFFFFF"/>
                </a:solidFill>
              </a:rPr>
              <a:t>分以上</a:t>
            </a:r>
          </a:p>
        </p:txBody>
      </p:sp>
      <p:sp>
        <p:nvSpPr>
          <p:cNvPr id="91162" name="Line 264"/>
          <p:cNvSpPr>
            <a:spLocks noChangeShapeType="1"/>
          </p:cNvSpPr>
          <p:nvPr/>
        </p:nvSpPr>
        <p:spPr bwMode="auto">
          <a:xfrm flipH="1">
            <a:off x="2843213" y="2371725"/>
            <a:ext cx="407987" cy="0"/>
          </a:xfrm>
          <a:prstGeom prst="line">
            <a:avLst/>
          </a:prstGeom>
          <a:noFill/>
          <a:ln w="19050">
            <a:solidFill>
              <a:srgbClr val="FFFF00"/>
            </a:solidFill>
            <a:round/>
            <a:headEnd/>
            <a:tailEnd/>
          </a:ln>
        </p:spPr>
        <p:txBody>
          <a:bodyPr wrap="none" anchor="ctr">
            <a:prstTxWarp prst="textNoShape">
              <a:avLst/>
            </a:prstTxWarp>
          </a:bodyPr>
          <a:lstStyle/>
          <a:p>
            <a:endParaRPr lang="ja-JP" altLang="en-US"/>
          </a:p>
        </p:txBody>
      </p:sp>
      <p:sp>
        <p:nvSpPr>
          <p:cNvPr id="91163" name="Line 265"/>
          <p:cNvSpPr>
            <a:spLocks noChangeShapeType="1"/>
          </p:cNvSpPr>
          <p:nvPr/>
        </p:nvSpPr>
        <p:spPr bwMode="auto">
          <a:xfrm flipH="1" flipV="1">
            <a:off x="5956300" y="2374900"/>
            <a:ext cx="420688" cy="0"/>
          </a:xfrm>
          <a:prstGeom prst="line">
            <a:avLst/>
          </a:prstGeom>
          <a:noFill/>
          <a:ln w="19050">
            <a:solidFill>
              <a:srgbClr val="FFFF00"/>
            </a:solidFill>
            <a:round/>
            <a:headEnd/>
            <a:tailEnd/>
          </a:ln>
        </p:spPr>
        <p:txBody>
          <a:bodyPr wrap="none" anchor="ctr">
            <a:prstTxWarp prst="textNoShape">
              <a:avLst/>
            </a:prstTxWarp>
          </a:bodyPr>
          <a:lstStyle/>
          <a:p>
            <a:endParaRPr lang="ja-JP" altLang="en-US"/>
          </a:p>
        </p:txBody>
      </p:sp>
      <p:sp>
        <p:nvSpPr>
          <p:cNvPr id="4362" name="AutoShape 266"/>
          <p:cNvSpPr>
            <a:spLocks noChangeArrowheads="1"/>
          </p:cNvSpPr>
          <p:nvPr/>
        </p:nvSpPr>
        <p:spPr bwMode="auto">
          <a:xfrm>
            <a:off x="3098800" y="2000250"/>
            <a:ext cx="3041650" cy="742950"/>
          </a:xfrm>
          <a:prstGeom prst="flowChartDecision">
            <a:avLst/>
          </a:prstGeom>
          <a:solidFill>
            <a:srgbClr val="FFDDF6"/>
          </a:solidFill>
          <a:ln w="9525">
            <a:solidFill>
              <a:schemeClr val="tx1"/>
            </a:solidFill>
            <a:miter lim="800000"/>
            <a:headEnd/>
            <a:tailEnd/>
          </a:ln>
          <a:effectLst>
            <a:outerShdw dist="45791" dir="3378596" algn="ctr" rotWithShape="0">
              <a:srgbClr val="808080"/>
            </a:outerShdw>
          </a:effectLst>
        </p:spPr>
        <p:txBody>
          <a:bodyPr wrap="none" anchor="ctr"/>
          <a:lstStyle/>
          <a:p>
            <a:pPr algn="ctr">
              <a:defRPr/>
            </a:pPr>
            <a:r>
              <a:rPr lang="ja-JP" altLang="en-US" sz="1000" b="1" dirty="0">
                <a:latin typeface="Times New Roman" pitchFamily="-109" charset="0"/>
              </a:rPr>
              <a:t>呼吸と心拍を確認</a:t>
            </a:r>
            <a:endParaRPr lang="en-US" altLang="ja-JP" sz="1000" b="1" dirty="0">
              <a:latin typeface="Times New Roman" pitchFamily="-109" charset="0"/>
            </a:endParaRPr>
          </a:p>
          <a:p>
            <a:pPr algn="ctr">
              <a:defRPr/>
            </a:pPr>
            <a:r>
              <a:rPr lang="ja-JP" altLang="en-US" sz="1000" b="1" dirty="0">
                <a:latin typeface="Times New Roman" pitchFamily="-109" charset="0"/>
                <a:ea typeface="MS Gothic" pitchFamily="49" charset="-128"/>
              </a:rPr>
              <a:t>（</a:t>
            </a:r>
            <a:r>
              <a:rPr lang="en-US" altLang="ja-JP" sz="1000" b="1" dirty="0">
                <a:latin typeface="Times New Roman" pitchFamily="-109" charset="0"/>
                <a:ea typeface="MS Gothic" pitchFamily="49" charset="-128"/>
              </a:rPr>
              <a:t>SpO</a:t>
            </a:r>
            <a:r>
              <a:rPr lang="en-US" altLang="ja-JP" sz="1000" b="1" baseline="-25000" dirty="0">
                <a:latin typeface="Times New Roman" pitchFamily="-109" charset="0"/>
                <a:ea typeface="MS Gothic" pitchFamily="49" charset="-128"/>
              </a:rPr>
              <a:t>2</a:t>
            </a:r>
            <a:r>
              <a:rPr lang="ja-JP" altLang="en-US" sz="1000" b="1" dirty="0">
                <a:latin typeface="Times New Roman" pitchFamily="-109" charset="0"/>
                <a:ea typeface="MS Gothic" pitchFamily="49" charset="-128"/>
              </a:rPr>
              <a:t>モニタの装着を検討）</a:t>
            </a:r>
            <a:endParaRPr lang="en-US" altLang="ja-JP" sz="1000" b="1" dirty="0">
              <a:latin typeface="Times New Roman" pitchFamily="-109" charset="0"/>
            </a:endParaRPr>
          </a:p>
          <a:p>
            <a:pPr algn="ctr">
              <a:defRPr/>
            </a:pPr>
            <a:endParaRPr lang="ja-JP" altLang="en-US" sz="900" b="1" dirty="0">
              <a:latin typeface="Times New Roman" pitchFamily="-109" charset="0"/>
            </a:endParaRPr>
          </a:p>
        </p:txBody>
      </p:sp>
      <p:sp>
        <p:nvSpPr>
          <p:cNvPr id="91166" name="Text Box 270"/>
          <p:cNvSpPr txBox="1">
            <a:spLocks noChangeArrowheads="1"/>
          </p:cNvSpPr>
          <p:nvPr/>
        </p:nvSpPr>
        <p:spPr bwMode="auto">
          <a:xfrm>
            <a:off x="7701516" y="2575165"/>
            <a:ext cx="863600" cy="246063"/>
          </a:xfrm>
          <a:prstGeom prst="rect">
            <a:avLst/>
          </a:prstGeom>
          <a:noFill/>
          <a:ln w="9525">
            <a:noFill/>
            <a:miter lim="800000"/>
            <a:headEnd/>
            <a:tailEnd/>
          </a:ln>
        </p:spPr>
        <p:txBody>
          <a:bodyPr>
            <a:prstTxWarp prst="textNoShape">
              <a:avLst/>
            </a:prstTxWarp>
            <a:spAutoFit/>
          </a:bodyPr>
          <a:lstStyle/>
          <a:p>
            <a:r>
              <a:rPr lang="ja-JP" altLang="en-US" sz="1000" b="1" dirty="0" smtClean="0">
                <a:solidFill>
                  <a:srgbClr val="FFFFFF"/>
                </a:solidFill>
              </a:rPr>
              <a:t>なし</a:t>
            </a:r>
            <a:endParaRPr lang="ja-JP" altLang="en-US" sz="1000" b="1" dirty="0">
              <a:solidFill>
                <a:srgbClr val="FFFFFF"/>
              </a:solidFill>
            </a:endParaRPr>
          </a:p>
        </p:txBody>
      </p:sp>
      <p:sp>
        <p:nvSpPr>
          <p:cNvPr id="91167" name="Line 271"/>
          <p:cNvSpPr>
            <a:spLocks noChangeShapeType="1"/>
          </p:cNvSpPr>
          <p:nvPr/>
        </p:nvSpPr>
        <p:spPr bwMode="auto">
          <a:xfrm>
            <a:off x="7399338" y="2795588"/>
            <a:ext cx="987425" cy="0"/>
          </a:xfrm>
          <a:prstGeom prst="line">
            <a:avLst/>
          </a:prstGeom>
          <a:noFill/>
          <a:ln w="19050">
            <a:solidFill>
              <a:srgbClr val="FFFF00"/>
            </a:solidFill>
            <a:round/>
            <a:headEnd/>
            <a:tailEnd/>
          </a:ln>
        </p:spPr>
        <p:txBody>
          <a:bodyPr wrap="none" anchor="ctr">
            <a:prstTxWarp prst="textNoShape">
              <a:avLst/>
            </a:prstTxWarp>
          </a:bodyPr>
          <a:lstStyle/>
          <a:p>
            <a:endParaRPr lang="ja-JP" altLang="en-US"/>
          </a:p>
        </p:txBody>
      </p:sp>
      <p:sp>
        <p:nvSpPr>
          <p:cNvPr id="91168" name="Line 272"/>
          <p:cNvSpPr>
            <a:spLocks noChangeShapeType="1"/>
          </p:cNvSpPr>
          <p:nvPr/>
        </p:nvSpPr>
        <p:spPr bwMode="auto">
          <a:xfrm>
            <a:off x="8386762" y="2789238"/>
            <a:ext cx="3175" cy="2150695"/>
          </a:xfrm>
          <a:prstGeom prst="line">
            <a:avLst/>
          </a:prstGeom>
          <a:noFill/>
          <a:ln w="19050">
            <a:solidFill>
              <a:srgbClr val="FFFF00"/>
            </a:solidFill>
            <a:round/>
            <a:headEnd/>
            <a:tailEnd type="triangle" w="med" len="med"/>
          </a:ln>
        </p:spPr>
        <p:txBody>
          <a:bodyPr wrap="none" anchor="ctr">
            <a:prstTxWarp prst="textNoShape">
              <a:avLst/>
            </a:prstTxWarp>
          </a:bodyPr>
          <a:lstStyle/>
          <a:p>
            <a:endParaRPr lang="ja-JP" altLang="en-US"/>
          </a:p>
        </p:txBody>
      </p:sp>
      <p:sp>
        <p:nvSpPr>
          <p:cNvPr id="91169" name="Line 273"/>
          <p:cNvSpPr>
            <a:spLocks noChangeShapeType="1"/>
          </p:cNvSpPr>
          <p:nvPr/>
        </p:nvSpPr>
        <p:spPr bwMode="auto">
          <a:xfrm>
            <a:off x="6400186" y="3779157"/>
            <a:ext cx="0" cy="268641"/>
          </a:xfrm>
          <a:prstGeom prst="line">
            <a:avLst/>
          </a:prstGeom>
          <a:noFill/>
          <a:ln w="19050">
            <a:solidFill>
              <a:srgbClr val="FFFF00"/>
            </a:solidFill>
            <a:round/>
            <a:headEnd/>
            <a:tailEnd type="triangle" w="med" len="med"/>
          </a:ln>
        </p:spPr>
        <p:txBody>
          <a:bodyPr wrap="none" anchor="ctr">
            <a:prstTxWarp prst="textNoShape">
              <a:avLst/>
            </a:prstTxWarp>
          </a:bodyPr>
          <a:lstStyle/>
          <a:p>
            <a:endParaRPr lang="ja-JP" altLang="en-US"/>
          </a:p>
        </p:txBody>
      </p:sp>
      <p:sp>
        <p:nvSpPr>
          <p:cNvPr id="91170" name="Line 274"/>
          <p:cNvSpPr>
            <a:spLocks noChangeShapeType="1"/>
          </p:cNvSpPr>
          <p:nvPr/>
        </p:nvSpPr>
        <p:spPr bwMode="auto">
          <a:xfrm flipH="1">
            <a:off x="6413500" y="4449860"/>
            <a:ext cx="0" cy="486591"/>
          </a:xfrm>
          <a:prstGeom prst="line">
            <a:avLst/>
          </a:prstGeom>
          <a:noFill/>
          <a:ln w="19050">
            <a:solidFill>
              <a:srgbClr val="FFFF00"/>
            </a:solidFill>
            <a:round/>
            <a:headEnd/>
            <a:tailEnd type="triangle" w="med" len="med"/>
          </a:ln>
        </p:spPr>
        <p:txBody>
          <a:bodyPr wrap="none" anchor="ctr">
            <a:prstTxWarp prst="textNoShape">
              <a:avLst/>
            </a:prstTxWarp>
          </a:bodyPr>
          <a:lstStyle/>
          <a:p>
            <a:endParaRPr lang="ja-JP" altLang="en-US"/>
          </a:p>
        </p:txBody>
      </p:sp>
      <p:sp>
        <p:nvSpPr>
          <p:cNvPr id="4371" name="AutoShape 275"/>
          <p:cNvSpPr>
            <a:spLocks noChangeArrowheads="1"/>
          </p:cNvSpPr>
          <p:nvPr/>
        </p:nvSpPr>
        <p:spPr bwMode="auto">
          <a:xfrm>
            <a:off x="5143500" y="2559050"/>
            <a:ext cx="2474913" cy="468313"/>
          </a:xfrm>
          <a:prstGeom prst="flowChartDecision">
            <a:avLst/>
          </a:prstGeom>
          <a:solidFill>
            <a:srgbClr val="FFDDF6"/>
          </a:solidFill>
          <a:ln w="9525">
            <a:solidFill>
              <a:schemeClr val="tx1"/>
            </a:solidFill>
            <a:miter lim="800000"/>
            <a:headEnd/>
            <a:tailEnd/>
          </a:ln>
          <a:effectLst>
            <a:outerShdw dist="45791" dir="3378596" algn="ctr" rotWithShape="0">
              <a:srgbClr val="808080"/>
            </a:outerShdw>
          </a:effectLst>
        </p:spPr>
        <p:txBody>
          <a:bodyPr wrap="none" anchor="ctr"/>
          <a:lstStyle/>
          <a:p>
            <a:pPr algn="ctr">
              <a:defRPr/>
            </a:pPr>
            <a:r>
              <a:rPr lang="ja-JP" altLang="en-US" sz="900" b="1" dirty="0">
                <a:latin typeface="Times New Roman" pitchFamily="-109" charset="0"/>
              </a:rPr>
              <a:t>努力呼吸</a:t>
            </a:r>
            <a:r>
              <a:rPr lang="ja-JP" altLang="en-US" sz="900" b="1" dirty="0" smtClean="0">
                <a:latin typeface="Times New Roman" pitchFamily="-109" charset="0"/>
              </a:rPr>
              <a:t> とチアノーゼ</a:t>
            </a:r>
            <a:r>
              <a:rPr lang="ja-JP" altLang="en-US" sz="900" b="1" dirty="0">
                <a:latin typeface="Times New Roman" pitchFamily="-109" charset="0"/>
              </a:rPr>
              <a:t>の確認</a:t>
            </a:r>
          </a:p>
        </p:txBody>
      </p:sp>
      <p:sp>
        <p:nvSpPr>
          <p:cNvPr id="91172" name="Line 276"/>
          <p:cNvSpPr>
            <a:spLocks noChangeShapeType="1"/>
          </p:cNvSpPr>
          <p:nvPr/>
        </p:nvSpPr>
        <p:spPr bwMode="auto">
          <a:xfrm>
            <a:off x="6375400" y="2371725"/>
            <a:ext cx="0" cy="187325"/>
          </a:xfrm>
          <a:prstGeom prst="line">
            <a:avLst/>
          </a:prstGeom>
          <a:noFill/>
          <a:ln w="19050">
            <a:solidFill>
              <a:srgbClr val="FFFF00"/>
            </a:solidFill>
            <a:round/>
            <a:headEnd/>
            <a:tailEnd type="triangle" w="med" len="med"/>
          </a:ln>
        </p:spPr>
        <p:txBody>
          <a:bodyPr wrap="none" anchor="ctr">
            <a:prstTxWarp prst="textNoShape">
              <a:avLst/>
            </a:prstTxWarp>
          </a:bodyPr>
          <a:lstStyle/>
          <a:p>
            <a:endParaRPr lang="ja-JP" altLang="en-US"/>
          </a:p>
        </p:txBody>
      </p:sp>
      <p:sp>
        <p:nvSpPr>
          <p:cNvPr id="91173" name="Line 277"/>
          <p:cNvSpPr>
            <a:spLocks noChangeShapeType="1"/>
          </p:cNvSpPr>
          <p:nvPr/>
        </p:nvSpPr>
        <p:spPr bwMode="auto">
          <a:xfrm>
            <a:off x="2843213" y="2363788"/>
            <a:ext cx="0" cy="379412"/>
          </a:xfrm>
          <a:prstGeom prst="line">
            <a:avLst/>
          </a:prstGeom>
          <a:noFill/>
          <a:ln w="19050">
            <a:solidFill>
              <a:srgbClr val="FFFF00"/>
            </a:solidFill>
            <a:round/>
            <a:headEnd/>
            <a:tailEnd type="triangle" w="med" len="med"/>
          </a:ln>
        </p:spPr>
        <p:txBody>
          <a:bodyPr wrap="none" anchor="ctr">
            <a:prstTxWarp prst="textNoShape">
              <a:avLst/>
            </a:prstTxWarp>
          </a:bodyPr>
          <a:lstStyle/>
          <a:p>
            <a:endParaRPr lang="ja-JP" altLang="en-US"/>
          </a:p>
        </p:txBody>
      </p:sp>
      <p:sp>
        <p:nvSpPr>
          <p:cNvPr id="91174" name="Line 278"/>
          <p:cNvSpPr>
            <a:spLocks noChangeShapeType="1"/>
          </p:cNvSpPr>
          <p:nvPr/>
        </p:nvSpPr>
        <p:spPr bwMode="auto">
          <a:xfrm>
            <a:off x="2876550" y="3119418"/>
            <a:ext cx="0" cy="595313"/>
          </a:xfrm>
          <a:prstGeom prst="line">
            <a:avLst/>
          </a:prstGeom>
          <a:noFill/>
          <a:ln w="19050">
            <a:solidFill>
              <a:srgbClr val="FFFF00"/>
            </a:solidFill>
            <a:round/>
            <a:headEnd/>
            <a:tailEnd type="triangle" w="med" len="med"/>
          </a:ln>
        </p:spPr>
        <p:txBody>
          <a:bodyPr wrap="none" anchor="ctr">
            <a:prstTxWarp prst="textNoShape">
              <a:avLst/>
            </a:prstTxWarp>
          </a:bodyPr>
          <a:lstStyle/>
          <a:p>
            <a:endParaRPr lang="ja-JP" altLang="en-US"/>
          </a:p>
        </p:txBody>
      </p:sp>
      <p:sp>
        <p:nvSpPr>
          <p:cNvPr id="91175" name="Line 279"/>
          <p:cNvSpPr>
            <a:spLocks noChangeShapeType="1"/>
          </p:cNvSpPr>
          <p:nvPr/>
        </p:nvSpPr>
        <p:spPr bwMode="auto">
          <a:xfrm>
            <a:off x="2865438" y="4057631"/>
            <a:ext cx="11112" cy="520700"/>
          </a:xfrm>
          <a:prstGeom prst="line">
            <a:avLst/>
          </a:prstGeom>
          <a:noFill/>
          <a:ln w="19050">
            <a:solidFill>
              <a:srgbClr val="FFFF00"/>
            </a:solidFill>
            <a:round/>
            <a:headEnd/>
            <a:tailEnd type="triangle" w="med" len="med"/>
          </a:ln>
        </p:spPr>
        <p:txBody>
          <a:bodyPr wrap="none" anchor="ctr">
            <a:prstTxWarp prst="textNoShape">
              <a:avLst/>
            </a:prstTxWarp>
          </a:bodyPr>
          <a:lstStyle/>
          <a:p>
            <a:endParaRPr lang="ja-JP" altLang="en-US"/>
          </a:p>
        </p:txBody>
      </p:sp>
      <p:sp>
        <p:nvSpPr>
          <p:cNvPr id="4376" name="Rectangle 280"/>
          <p:cNvSpPr>
            <a:spLocks noChangeArrowheads="1"/>
          </p:cNvSpPr>
          <p:nvPr/>
        </p:nvSpPr>
        <p:spPr bwMode="auto">
          <a:xfrm>
            <a:off x="1746054" y="4587758"/>
            <a:ext cx="2235200" cy="228600"/>
          </a:xfrm>
          <a:prstGeom prst="rect">
            <a:avLst/>
          </a:prstGeom>
          <a:solidFill>
            <a:srgbClr val="00FFFF"/>
          </a:solidFill>
          <a:ln w="9525">
            <a:solidFill>
              <a:schemeClr val="tx1"/>
            </a:solidFill>
            <a:miter lim="800000"/>
            <a:headEnd/>
            <a:tailEnd/>
          </a:ln>
          <a:effectLst>
            <a:outerShdw dist="63500" dir="3187806" algn="ctr" rotWithShape="0">
              <a:schemeClr val="tx1"/>
            </a:outerShdw>
          </a:effectLst>
        </p:spPr>
        <p:txBody>
          <a:bodyPr wrap="none" anchor="ctr"/>
          <a:lstStyle/>
          <a:p>
            <a:pPr algn="ctr">
              <a:defRPr/>
            </a:pPr>
            <a:r>
              <a:rPr lang="ja-JP" altLang="en-US" sz="1000" b="1" dirty="0">
                <a:latin typeface="Times New Roman" pitchFamily="-109" charset="0"/>
                <a:ea typeface="MS Gothic" pitchFamily="49" charset="-128"/>
              </a:rPr>
              <a:t>人工呼吸と胸骨圧迫 </a:t>
            </a:r>
            <a:r>
              <a:rPr lang="en-US" altLang="ja-JP" sz="1000" b="1" dirty="0">
                <a:latin typeface="Times New Roman" pitchFamily="-109" charset="0"/>
                <a:ea typeface="MS Gothic" pitchFamily="49" charset="-128"/>
              </a:rPr>
              <a:t>(1:3)(**)</a:t>
            </a:r>
            <a:endParaRPr lang="en-US" altLang="ja-JP" sz="800" dirty="0">
              <a:latin typeface="Times New Roman" pitchFamily="-109" charset="0"/>
              <a:ea typeface="MS Gothic" pitchFamily="49" charset="-128"/>
            </a:endParaRPr>
          </a:p>
        </p:txBody>
      </p:sp>
      <p:sp>
        <p:nvSpPr>
          <p:cNvPr id="91177" name="Text Box 283"/>
          <p:cNvSpPr txBox="1">
            <a:spLocks noChangeArrowheads="1"/>
          </p:cNvSpPr>
          <p:nvPr/>
        </p:nvSpPr>
        <p:spPr bwMode="auto">
          <a:xfrm>
            <a:off x="3022600" y="5421195"/>
            <a:ext cx="939800" cy="246063"/>
          </a:xfrm>
          <a:prstGeom prst="rect">
            <a:avLst/>
          </a:prstGeom>
          <a:noFill/>
          <a:ln w="9525">
            <a:noFill/>
            <a:miter lim="800000"/>
            <a:headEnd/>
            <a:tailEnd/>
          </a:ln>
        </p:spPr>
        <p:txBody>
          <a:bodyPr>
            <a:prstTxWarp prst="textNoShape">
              <a:avLst/>
            </a:prstTxWarp>
            <a:spAutoFit/>
          </a:bodyPr>
          <a:lstStyle/>
          <a:p>
            <a:r>
              <a:rPr lang="en-US" altLang="ja-JP" sz="1000" b="1">
                <a:solidFill>
                  <a:srgbClr val="FFFFFF"/>
                </a:solidFill>
                <a:latin typeface="Tahoma" pitchFamily="-112" charset="0"/>
              </a:rPr>
              <a:t>60</a:t>
            </a:r>
            <a:r>
              <a:rPr lang="ja-JP" altLang="en-US" sz="1000" b="1">
                <a:solidFill>
                  <a:srgbClr val="FFFFFF"/>
                </a:solidFill>
                <a:latin typeface="Tahoma" pitchFamily="-112" charset="0"/>
              </a:rPr>
              <a:t>未満</a:t>
            </a:r>
            <a:endParaRPr lang="ja-JP" altLang="en-US">
              <a:solidFill>
                <a:srgbClr val="FFFFFF"/>
              </a:solidFill>
            </a:endParaRPr>
          </a:p>
        </p:txBody>
      </p:sp>
      <p:sp>
        <p:nvSpPr>
          <p:cNvPr id="91178" name="Line 284"/>
          <p:cNvSpPr>
            <a:spLocks noChangeShapeType="1"/>
          </p:cNvSpPr>
          <p:nvPr/>
        </p:nvSpPr>
        <p:spPr bwMode="auto">
          <a:xfrm>
            <a:off x="2876549" y="5420705"/>
            <a:ext cx="4763" cy="276225"/>
          </a:xfrm>
          <a:prstGeom prst="line">
            <a:avLst/>
          </a:prstGeom>
          <a:noFill/>
          <a:ln w="19050">
            <a:solidFill>
              <a:srgbClr val="FFFF00"/>
            </a:solidFill>
            <a:round/>
            <a:headEnd/>
            <a:tailEnd type="triangle" w="med" len="med"/>
          </a:ln>
        </p:spPr>
        <p:txBody>
          <a:bodyPr wrap="none" anchor="ctr">
            <a:prstTxWarp prst="textNoShape">
              <a:avLst/>
            </a:prstTxWarp>
          </a:bodyPr>
          <a:lstStyle/>
          <a:p>
            <a:endParaRPr lang="ja-JP" altLang="en-US"/>
          </a:p>
        </p:txBody>
      </p:sp>
      <p:sp>
        <p:nvSpPr>
          <p:cNvPr id="4129" name="AutoShape 33"/>
          <p:cNvSpPr>
            <a:spLocks noChangeArrowheads="1"/>
          </p:cNvSpPr>
          <p:nvPr/>
        </p:nvSpPr>
        <p:spPr bwMode="auto">
          <a:xfrm>
            <a:off x="2006600" y="3714731"/>
            <a:ext cx="1706563" cy="342900"/>
          </a:xfrm>
          <a:prstGeom prst="flowChartDecision">
            <a:avLst/>
          </a:prstGeom>
          <a:solidFill>
            <a:srgbClr val="FFDDF6"/>
          </a:solidFill>
          <a:ln w="9525">
            <a:solidFill>
              <a:schemeClr val="tx1"/>
            </a:solidFill>
            <a:miter lim="800000"/>
            <a:headEnd/>
            <a:tailEnd/>
          </a:ln>
          <a:effectLst>
            <a:outerShdw dist="45791" dir="3378596" algn="ctr" rotWithShape="0">
              <a:srgbClr val="808080"/>
            </a:outerShdw>
          </a:effectLst>
        </p:spPr>
        <p:txBody>
          <a:bodyPr wrap="none" anchor="ctr"/>
          <a:lstStyle/>
          <a:p>
            <a:pPr algn="ctr">
              <a:defRPr/>
            </a:pPr>
            <a:r>
              <a:rPr lang="ja-JP" altLang="en-US" sz="900" b="1" dirty="0">
                <a:latin typeface="Times New Roman" pitchFamily="-109" charset="0"/>
              </a:rPr>
              <a:t>心拍数確認</a:t>
            </a:r>
          </a:p>
        </p:txBody>
      </p:sp>
      <p:sp>
        <p:nvSpPr>
          <p:cNvPr id="4306" name="AutoShape 210"/>
          <p:cNvSpPr>
            <a:spLocks noChangeArrowheads="1"/>
          </p:cNvSpPr>
          <p:nvPr/>
        </p:nvSpPr>
        <p:spPr bwMode="auto">
          <a:xfrm>
            <a:off x="2019300" y="5127508"/>
            <a:ext cx="1706563" cy="342900"/>
          </a:xfrm>
          <a:prstGeom prst="flowChartDecision">
            <a:avLst/>
          </a:prstGeom>
          <a:solidFill>
            <a:srgbClr val="FFDDF6"/>
          </a:solidFill>
          <a:ln w="9525">
            <a:solidFill>
              <a:schemeClr val="tx1"/>
            </a:solidFill>
            <a:miter lim="800000"/>
            <a:headEnd/>
            <a:tailEnd/>
          </a:ln>
          <a:effectLst>
            <a:outerShdw dist="45791" dir="3378596" algn="ctr" rotWithShape="0">
              <a:srgbClr val="808080"/>
            </a:outerShdw>
          </a:effectLst>
        </p:spPr>
        <p:txBody>
          <a:bodyPr wrap="none" anchor="ctr"/>
          <a:lstStyle/>
          <a:p>
            <a:pPr algn="ctr">
              <a:defRPr/>
            </a:pPr>
            <a:r>
              <a:rPr lang="ja-JP" altLang="en-US" sz="900" b="1" dirty="0">
                <a:latin typeface="Times New Roman" pitchFamily="-109" charset="0"/>
              </a:rPr>
              <a:t>心拍数確認</a:t>
            </a:r>
          </a:p>
        </p:txBody>
      </p:sp>
      <p:sp>
        <p:nvSpPr>
          <p:cNvPr id="4128" name="AutoShape 32"/>
          <p:cNvSpPr>
            <a:spLocks noChangeArrowheads="1"/>
          </p:cNvSpPr>
          <p:nvPr/>
        </p:nvSpPr>
        <p:spPr bwMode="auto">
          <a:xfrm>
            <a:off x="5181600" y="4038697"/>
            <a:ext cx="2436813" cy="411163"/>
          </a:xfrm>
          <a:prstGeom prst="flowChartDecision">
            <a:avLst/>
          </a:prstGeom>
          <a:solidFill>
            <a:srgbClr val="FFDDF6"/>
          </a:solidFill>
          <a:ln w="9525">
            <a:solidFill>
              <a:schemeClr val="tx1"/>
            </a:solidFill>
            <a:miter lim="800000"/>
            <a:headEnd/>
            <a:tailEnd/>
          </a:ln>
          <a:effectLst>
            <a:outerShdw dist="45791" dir="3378596" algn="ctr" rotWithShape="0">
              <a:srgbClr val="808080"/>
            </a:outerShdw>
          </a:effectLst>
        </p:spPr>
        <p:txBody>
          <a:bodyPr wrap="none" anchor="ctr"/>
          <a:lstStyle/>
          <a:p>
            <a:pPr algn="ctr">
              <a:defRPr/>
            </a:pPr>
            <a:r>
              <a:rPr lang="ja-JP" altLang="en-US" sz="900" b="1" dirty="0">
                <a:latin typeface="Times New Roman" pitchFamily="-109" charset="0"/>
              </a:rPr>
              <a:t>努力呼吸</a:t>
            </a:r>
            <a:r>
              <a:rPr lang="ja-JP" altLang="en-US" sz="900" b="1" dirty="0" smtClean="0">
                <a:latin typeface="Times New Roman" pitchFamily="-109" charset="0"/>
              </a:rPr>
              <a:t> とチアノーゼ</a:t>
            </a:r>
            <a:r>
              <a:rPr lang="ja-JP" altLang="en-US" sz="900" b="1" dirty="0">
                <a:latin typeface="Times New Roman" pitchFamily="-109" charset="0"/>
              </a:rPr>
              <a:t>の確認</a:t>
            </a:r>
          </a:p>
        </p:txBody>
      </p:sp>
      <p:sp>
        <p:nvSpPr>
          <p:cNvPr id="91183" name="Rectangle 290"/>
          <p:cNvSpPr>
            <a:spLocks noChangeArrowheads="1"/>
          </p:cNvSpPr>
          <p:nvPr/>
        </p:nvSpPr>
        <p:spPr bwMode="auto">
          <a:xfrm>
            <a:off x="4864100" y="5875906"/>
            <a:ext cx="4267200" cy="646113"/>
          </a:xfrm>
          <a:prstGeom prst="rect">
            <a:avLst/>
          </a:prstGeom>
          <a:noFill/>
          <a:ln w="9525">
            <a:noFill/>
            <a:miter lim="800000"/>
            <a:headEnd/>
            <a:tailEnd/>
          </a:ln>
        </p:spPr>
        <p:txBody>
          <a:bodyPr>
            <a:prstTxWarp prst="textNoShape">
              <a:avLst/>
            </a:prstTxWarp>
            <a:spAutoFit/>
          </a:bodyPr>
          <a:lstStyle/>
          <a:p>
            <a:r>
              <a:rPr lang="en-US" altLang="ja-JP" sz="900" b="1" dirty="0">
                <a:solidFill>
                  <a:srgbClr val="FFFFFF"/>
                </a:solidFill>
                <a:ea typeface="MS Gothic" pitchFamily="49" charset="-128"/>
                <a:cs typeface="MS Gothic" pitchFamily="49" charset="-128"/>
              </a:rPr>
              <a:t>(*)</a:t>
            </a:r>
            <a:r>
              <a:rPr lang="ja-JP" altLang="en-US" sz="900" b="1" dirty="0">
                <a:solidFill>
                  <a:srgbClr val="FFFFFF"/>
                </a:solidFill>
                <a:ea typeface="MS Gothic" pitchFamily="49" charset="-128"/>
                <a:cs typeface="MS Gothic" pitchFamily="49" charset="-128"/>
              </a:rPr>
              <a:t>人工呼吸 ：新生児仮死では</a:t>
            </a:r>
            <a:r>
              <a:rPr lang="en-US" altLang="ja-JP" sz="900" b="1" dirty="0">
                <a:solidFill>
                  <a:srgbClr val="FFFFFF"/>
                </a:solidFill>
                <a:ea typeface="MS Gothic" pitchFamily="49" charset="-128"/>
                <a:cs typeface="MS Gothic" pitchFamily="49" charset="-128"/>
              </a:rPr>
              <a:t>90%</a:t>
            </a:r>
            <a:r>
              <a:rPr lang="ja-JP" altLang="en-US" sz="900" b="1" dirty="0">
                <a:solidFill>
                  <a:srgbClr val="FFFFFF"/>
                </a:solidFill>
                <a:ea typeface="MS Gothic" pitchFamily="49" charset="-128"/>
                <a:cs typeface="MS Gothic" pitchFamily="49" charset="-128"/>
              </a:rPr>
              <a:t>以上はバッグ・マスク</a:t>
            </a:r>
          </a:p>
          <a:p>
            <a:r>
              <a:rPr lang="ja-JP" altLang="en-US" sz="900" b="1" dirty="0">
                <a:solidFill>
                  <a:srgbClr val="FFFFFF"/>
                </a:solidFill>
                <a:ea typeface="MS Gothic" pitchFamily="49" charset="-128"/>
                <a:cs typeface="MS Gothic" pitchFamily="49" charset="-128"/>
              </a:rPr>
              <a:t>　　換気だけで改善するので急いで挿管しなくてよい。</a:t>
            </a:r>
          </a:p>
          <a:p>
            <a:r>
              <a:rPr lang="en-US" altLang="ja-JP" sz="900" b="1" dirty="0">
                <a:solidFill>
                  <a:srgbClr val="FFFFFF"/>
                </a:solidFill>
                <a:ea typeface="MS Gothic" pitchFamily="49" charset="-128"/>
                <a:cs typeface="MS Gothic" pitchFamily="49" charset="-128"/>
              </a:rPr>
              <a:t>(**)</a:t>
            </a:r>
            <a:r>
              <a:rPr lang="ja-JP" altLang="en-US" sz="900" b="1" dirty="0">
                <a:solidFill>
                  <a:srgbClr val="FFFFFF"/>
                </a:solidFill>
                <a:ea typeface="MS Gothic" pitchFamily="49" charset="-128"/>
                <a:cs typeface="MS Gothic" pitchFamily="49" charset="-128"/>
              </a:rPr>
              <a:t>人工呼吸と胸骨圧迫：</a:t>
            </a:r>
            <a:r>
              <a:rPr lang="en-US" altLang="ja-JP" sz="900" b="1" dirty="0">
                <a:solidFill>
                  <a:srgbClr val="FFFFFF"/>
                </a:solidFill>
                <a:ea typeface="MS Gothic" pitchFamily="49" charset="-128"/>
                <a:cs typeface="MS Gothic" pitchFamily="49" charset="-128"/>
              </a:rPr>
              <a:t>1</a:t>
            </a:r>
            <a:r>
              <a:rPr lang="ja-JP" altLang="en-US" sz="900" b="1" dirty="0">
                <a:solidFill>
                  <a:srgbClr val="FFFFFF"/>
                </a:solidFill>
                <a:ea typeface="MS Gothic" pitchFamily="49" charset="-128"/>
                <a:cs typeface="MS Gothic" pitchFamily="49" charset="-128"/>
              </a:rPr>
              <a:t>分間では人工呼吸</a:t>
            </a:r>
            <a:r>
              <a:rPr lang="en-US" altLang="ja-JP" sz="900" b="1" dirty="0">
                <a:solidFill>
                  <a:srgbClr val="FFFFFF"/>
                </a:solidFill>
                <a:ea typeface="MS Gothic" pitchFamily="49" charset="-128"/>
                <a:cs typeface="MS Gothic" pitchFamily="49" charset="-128"/>
              </a:rPr>
              <a:t>30</a:t>
            </a:r>
            <a:r>
              <a:rPr lang="ja-JP" altLang="en-US" sz="900" b="1" dirty="0">
                <a:solidFill>
                  <a:srgbClr val="FFFFFF"/>
                </a:solidFill>
                <a:ea typeface="MS Gothic" pitchFamily="49" charset="-128"/>
                <a:cs typeface="MS Gothic" pitchFamily="49" charset="-128"/>
              </a:rPr>
              <a:t>回と胸骨</a:t>
            </a:r>
          </a:p>
          <a:p>
            <a:r>
              <a:rPr lang="ja-JP" altLang="en-US" sz="900" b="1" dirty="0">
                <a:solidFill>
                  <a:srgbClr val="FFFFFF"/>
                </a:solidFill>
                <a:ea typeface="MS Gothic" pitchFamily="49" charset="-128"/>
                <a:cs typeface="MS Gothic" pitchFamily="49" charset="-128"/>
              </a:rPr>
              <a:t>　　圧迫</a:t>
            </a:r>
            <a:r>
              <a:rPr lang="en-US" altLang="ja-JP" sz="900" b="1" dirty="0">
                <a:solidFill>
                  <a:srgbClr val="FFFFFF"/>
                </a:solidFill>
                <a:ea typeface="MS Gothic" pitchFamily="49" charset="-128"/>
                <a:cs typeface="MS Gothic" pitchFamily="49" charset="-128"/>
              </a:rPr>
              <a:t>90</a:t>
            </a:r>
            <a:r>
              <a:rPr lang="ja-JP" altLang="en-US" sz="900" b="1" dirty="0">
                <a:solidFill>
                  <a:srgbClr val="FFFFFF"/>
                </a:solidFill>
                <a:ea typeface="MS Gothic" pitchFamily="49" charset="-128"/>
                <a:cs typeface="MS Gothic" pitchFamily="49" charset="-128"/>
              </a:rPr>
              <a:t>回となる。</a:t>
            </a:r>
          </a:p>
        </p:txBody>
      </p:sp>
      <p:sp>
        <p:nvSpPr>
          <p:cNvPr id="91184" name="テキスト ボックス 4"/>
          <p:cNvSpPr txBox="1">
            <a:spLocks noChangeArrowheads="1"/>
          </p:cNvSpPr>
          <p:nvPr/>
        </p:nvSpPr>
        <p:spPr bwMode="auto">
          <a:xfrm>
            <a:off x="131978" y="400050"/>
            <a:ext cx="571500" cy="230188"/>
          </a:xfrm>
          <a:prstGeom prst="rect">
            <a:avLst/>
          </a:prstGeom>
          <a:solidFill>
            <a:schemeClr val="bg1"/>
          </a:solidFill>
          <a:ln w="9525">
            <a:noFill/>
            <a:miter lim="800000"/>
            <a:headEnd/>
            <a:tailEnd/>
          </a:ln>
        </p:spPr>
        <p:txBody>
          <a:bodyPr>
            <a:prstTxWarp prst="textNoShape">
              <a:avLst/>
            </a:prstTxWarp>
            <a:spAutoFit/>
          </a:bodyPr>
          <a:lstStyle/>
          <a:p>
            <a:r>
              <a:rPr lang="ja-JP" altLang="en-US" sz="900" b="1">
                <a:solidFill>
                  <a:srgbClr val="FF0000"/>
                </a:solidFill>
                <a:latin typeface="Calibri" pitchFamily="-112" charset="0"/>
              </a:rPr>
              <a:t>出生</a:t>
            </a:r>
          </a:p>
        </p:txBody>
      </p:sp>
      <p:sp>
        <p:nvSpPr>
          <p:cNvPr id="91185" name="テキスト ボックス 6"/>
          <p:cNvSpPr txBox="1">
            <a:spLocks noChangeArrowheads="1"/>
          </p:cNvSpPr>
          <p:nvPr/>
        </p:nvSpPr>
        <p:spPr bwMode="auto">
          <a:xfrm>
            <a:off x="169686" y="3729900"/>
            <a:ext cx="812800" cy="246063"/>
          </a:xfrm>
          <a:prstGeom prst="rect">
            <a:avLst/>
          </a:prstGeom>
          <a:noFill/>
          <a:ln w="9525">
            <a:noFill/>
            <a:miter lim="800000"/>
            <a:headEnd/>
            <a:tailEnd/>
          </a:ln>
        </p:spPr>
        <p:txBody>
          <a:bodyPr>
            <a:prstTxWarp prst="textNoShape">
              <a:avLst/>
            </a:prstTxWarp>
            <a:spAutoFit/>
          </a:bodyPr>
          <a:lstStyle/>
          <a:p>
            <a:r>
              <a:rPr lang="en-US" altLang="ja-JP" sz="1000" b="1">
                <a:solidFill>
                  <a:srgbClr val="FF0000"/>
                </a:solidFill>
                <a:latin typeface="Tahoma" pitchFamily="-112" charset="0"/>
              </a:rPr>
              <a:t>60</a:t>
            </a:r>
            <a:r>
              <a:rPr lang="ja-JP" altLang="en-US" sz="900" b="1">
                <a:solidFill>
                  <a:srgbClr val="FF0000"/>
                </a:solidFill>
                <a:latin typeface="Calibri" pitchFamily="-112" charset="0"/>
              </a:rPr>
              <a:t>秒</a:t>
            </a:r>
          </a:p>
        </p:txBody>
      </p:sp>
      <p:sp>
        <p:nvSpPr>
          <p:cNvPr id="4392" name="Rectangle 296"/>
          <p:cNvSpPr>
            <a:spLocks noChangeArrowheads="1"/>
          </p:cNvSpPr>
          <p:nvPr/>
        </p:nvSpPr>
        <p:spPr bwMode="auto">
          <a:xfrm>
            <a:off x="5041900" y="3412125"/>
            <a:ext cx="2705100" cy="393517"/>
          </a:xfrm>
          <a:prstGeom prst="rect">
            <a:avLst/>
          </a:prstGeom>
          <a:solidFill>
            <a:srgbClr val="00FFFF"/>
          </a:solidFill>
          <a:ln w="9525">
            <a:solidFill>
              <a:schemeClr val="tx1"/>
            </a:solidFill>
            <a:miter lim="800000"/>
            <a:headEnd/>
            <a:tailEnd/>
          </a:ln>
          <a:effectLst>
            <a:outerShdw dist="63500" dir="3187806" algn="ctr" rotWithShape="0">
              <a:schemeClr val="tx1"/>
            </a:outerShdw>
          </a:effectLst>
        </p:spPr>
        <p:txBody>
          <a:bodyPr wrap="none" anchor="ctr"/>
          <a:lstStyle/>
          <a:p>
            <a:pPr algn="ctr">
              <a:defRPr/>
            </a:pPr>
            <a:r>
              <a:rPr lang="en-US" altLang="ja-JP" sz="1000" b="1" dirty="0">
                <a:latin typeface="Times New Roman" pitchFamily="-109" charset="0"/>
                <a:ea typeface="MS Gothic" pitchFamily="49" charset="-128"/>
              </a:rPr>
              <a:t>SpO</a:t>
            </a:r>
            <a:r>
              <a:rPr lang="en-US" altLang="ja-JP" sz="1000" b="1" baseline="-25000" dirty="0">
                <a:latin typeface="Times New Roman" pitchFamily="-109" charset="0"/>
                <a:ea typeface="MS Gothic" pitchFamily="49" charset="-128"/>
              </a:rPr>
              <a:t>2</a:t>
            </a:r>
            <a:r>
              <a:rPr lang="ja-JP" altLang="en-US" sz="1000" b="1" dirty="0">
                <a:latin typeface="Times New Roman" pitchFamily="-109" charset="0"/>
                <a:ea typeface="MS Gothic" pitchFamily="49" charset="-128"/>
              </a:rPr>
              <a:t>モニタ</a:t>
            </a:r>
          </a:p>
          <a:p>
            <a:pPr algn="ctr">
              <a:defRPr/>
            </a:pPr>
            <a:r>
              <a:rPr lang="en-US" altLang="ja-JP" sz="1000" b="1" dirty="0">
                <a:latin typeface="Times New Roman" pitchFamily="-109" charset="0"/>
                <a:ea typeface="MS Gothic" pitchFamily="49" charset="-128"/>
              </a:rPr>
              <a:t>CPAP</a:t>
            </a:r>
            <a:r>
              <a:rPr lang="ja-JP" altLang="en-US" sz="1000" b="1" dirty="0">
                <a:latin typeface="Times New Roman" pitchFamily="-109" charset="0"/>
                <a:ea typeface="MS Gothic" pitchFamily="49" charset="-128"/>
              </a:rPr>
              <a:t>または酸素投与を検討</a:t>
            </a:r>
            <a:endParaRPr lang="en-US" altLang="ja-JP" sz="1000" b="1" dirty="0">
              <a:latin typeface="Times New Roman" pitchFamily="-109" charset="0"/>
              <a:ea typeface="MS Gothic" pitchFamily="49" charset="-128"/>
            </a:endParaRPr>
          </a:p>
        </p:txBody>
      </p:sp>
      <p:sp>
        <p:nvSpPr>
          <p:cNvPr id="91187" name="Line 300"/>
          <p:cNvSpPr>
            <a:spLocks noChangeShapeType="1"/>
          </p:cNvSpPr>
          <p:nvPr/>
        </p:nvSpPr>
        <p:spPr bwMode="auto">
          <a:xfrm flipV="1">
            <a:off x="398678" y="628650"/>
            <a:ext cx="0" cy="1485900"/>
          </a:xfrm>
          <a:prstGeom prst="line">
            <a:avLst/>
          </a:prstGeom>
          <a:noFill/>
          <a:ln w="19050">
            <a:solidFill>
              <a:srgbClr val="FFFF00"/>
            </a:solidFill>
            <a:prstDash val="sysDot"/>
            <a:round/>
            <a:headEnd/>
            <a:tailEnd/>
          </a:ln>
        </p:spPr>
        <p:txBody>
          <a:bodyPr wrap="none" anchor="ctr">
            <a:prstTxWarp prst="textNoShape">
              <a:avLst/>
            </a:prstTxWarp>
          </a:bodyPr>
          <a:lstStyle/>
          <a:p>
            <a:endParaRPr lang="ja-JP" altLang="en-US"/>
          </a:p>
        </p:txBody>
      </p:sp>
      <p:sp>
        <p:nvSpPr>
          <p:cNvPr id="91188" name="テキスト ボックス 6"/>
          <p:cNvSpPr txBox="1">
            <a:spLocks noChangeArrowheads="1"/>
          </p:cNvSpPr>
          <p:nvPr/>
        </p:nvSpPr>
        <p:spPr bwMode="auto">
          <a:xfrm>
            <a:off x="131978" y="2228850"/>
            <a:ext cx="812800" cy="246063"/>
          </a:xfrm>
          <a:prstGeom prst="rect">
            <a:avLst/>
          </a:prstGeom>
          <a:noFill/>
          <a:ln w="9525">
            <a:noFill/>
            <a:miter lim="800000"/>
            <a:headEnd/>
            <a:tailEnd/>
          </a:ln>
        </p:spPr>
        <p:txBody>
          <a:bodyPr>
            <a:prstTxWarp prst="textNoShape">
              <a:avLst/>
            </a:prstTxWarp>
            <a:spAutoFit/>
          </a:bodyPr>
          <a:lstStyle/>
          <a:p>
            <a:r>
              <a:rPr lang="en-US" altLang="ja-JP" sz="1000" b="1" dirty="0">
                <a:solidFill>
                  <a:srgbClr val="FF0000"/>
                </a:solidFill>
                <a:latin typeface="Tahoma" pitchFamily="-112" charset="0"/>
              </a:rPr>
              <a:t>30</a:t>
            </a:r>
            <a:r>
              <a:rPr lang="ja-JP" altLang="en-US" sz="900" b="1" dirty="0">
                <a:solidFill>
                  <a:srgbClr val="FF0000"/>
                </a:solidFill>
                <a:latin typeface="Calibri" pitchFamily="-112" charset="0"/>
              </a:rPr>
              <a:t>秒</a:t>
            </a:r>
          </a:p>
        </p:txBody>
      </p:sp>
      <p:sp>
        <p:nvSpPr>
          <p:cNvPr id="91189" name="Line 302"/>
          <p:cNvSpPr>
            <a:spLocks noChangeShapeType="1"/>
          </p:cNvSpPr>
          <p:nvPr/>
        </p:nvSpPr>
        <p:spPr bwMode="auto">
          <a:xfrm flipV="1">
            <a:off x="398678" y="2457450"/>
            <a:ext cx="0" cy="1257281"/>
          </a:xfrm>
          <a:prstGeom prst="line">
            <a:avLst/>
          </a:prstGeom>
          <a:noFill/>
          <a:ln w="19050">
            <a:solidFill>
              <a:srgbClr val="FFFF00"/>
            </a:solidFill>
            <a:prstDash val="sysDot"/>
            <a:round/>
            <a:headEnd/>
            <a:tailEnd/>
          </a:ln>
        </p:spPr>
        <p:txBody>
          <a:bodyPr wrap="none" anchor="ctr">
            <a:prstTxWarp prst="textNoShape">
              <a:avLst/>
            </a:prstTxWarp>
          </a:bodyPr>
          <a:lstStyle/>
          <a:p>
            <a:endParaRPr lang="ja-JP" altLang="en-US"/>
          </a:p>
        </p:txBody>
      </p:sp>
      <p:sp>
        <p:nvSpPr>
          <p:cNvPr id="91190" name="Line 289"/>
          <p:cNvSpPr>
            <a:spLocks noChangeShapeType="1"/>
          </p:cNvSpPr>
          <p:nvPr/>
        </p:nvSpPr>
        <p:spPr bwMode="auto">
          <a:xfrm>
            <a:off x="820738" y="2998768"/>
            <a:ext cx="885825" cy="0"/>
          </a:xfrm>
          <a:prstGeom prst="line">
            <a:avLst/>
          </a:prstGeom>
          <a:noFill/>
          <a:ln w="19050">
            <a:solidFill>
              <a:srgbClr val="FFFF00"/>
            </a:solidFill>
            <a:round/>
            <a:headEnd/>
            <a:tailEnd type="triangle" w="med" len="med"/>
          </a:ln>
        </p:spPr>
        <p:txBody>
          <a:bodyPr wrap="none" anchor="ctr">
            <a:prstTxWarp prst="textNoShape">
              <a:avLst/>
            </a:prstTxWarp>
          </a:bodyPr>
          <a:lstStyle/>
          <a:p>
            <a:endParaRPr lang="ja-JP" altLang="en-US"/>
          </a:p>
        </p:txBody>
      </p:sp>
      <p:sp>
        <p:nvSpPr>
          <p:cNvPr id="91191" name="Line 288"/>
          <p:cNvSpPr>
            <a:spLocks noChangeShapeType="1"/>
          </p:cNvSpPr>
          <p:nvPr/>
        </p:nvSpPr>
        <p:spPr bwMode="auto">
          <a:xfrm flipH="1">
            <a:off x="820738" y="3886181"/>
            <a:ext cx="1185862" cy="0"/>
          </a:xfrm>
          <a:prstGeom prst="line">
            <a:avLst/>
          </a:prstGeom>
          <a:noFill/>
          <a:ln w="19050">
            <a:solidFill>
              <a:srgbClr val="FFFF00"/>
            </a:solidFill>
            <a:round/>
            <a:headEnd/>
            <a:tailEnd/>
          </a:ln>
        </p:spPr>
        <p:txBody>
          <a:bodyPr wrap="none" anchor="ctr">
            <a:prstTxWarp prst="textNoShape">
              <a:avLst/>
            </a:prstTxWarp>
          </a:bodyPr>
          <a:lstStyle/>
          <a:p>
            <a:endParaRPr lang="ja-JP" altLang="en-US"/>
          </a:p>
        </p:txBody>
      </p:sp>
      <p:sp>
        <p:nvSpPr>
          <p:cNvPr id="91192" name="正方形/長方形 65"/>
          <p:cNvSpPr>
            <a:spLocks noChangeArrowheads="1"/>
          </p:cNvSpPr>
          <p:nvPr/>
        </p:nvSpPr>
        <p:spPr bwMode="auto">
          <a:xfrm>
            <a:off x="6216650" y="6385494"/>
            <a:ext cx="2062163" cy="246062"/>
          </a:xfrm>
          <a:prstGeom prst="rect">
            <a:avLst/>
          </a:prstGeom>
          <a:noFill/>
          <a:ln w="9525">
            <a:noFill/>
            <a:miter lim="800000"/>
            <a:headEnd/>
            <a:tailEnd/>
          </a:ln>
        </p:spPr>
        <p:txBody>
          <a:bodyPr wrap="none">
            <a:prstTxWarp prst="textNoShape">
              <a:avLst/>
            </a:prstTxWarp>
            <a:spAutoFit/>
          </a:bodyPr>
          <a:lstStyle/>
          <a:p>
            <a:r>
              <a:rPr lang="en-US" altLang="ja-JP" sz="1000" b="1">
                <a:latin typeface="Calibri" pitchFamily="-112" charset="0"/>
              </a:rPr>
              <a:t>© </a:t>
            </a:r>
            <a:r>
              <a:rPr lang="en-US" altLang="ja-JP" sz="1000" b="1">
                <a:solidFill>
                  <a:srgbClr val="FF0000"/>
                </a:solidFill>
                <a:latin typeface="Calibri" pitchFamily="-112" charset="0"/>
              </a:rPr>
              <a:t>2010 JRC</a:t>
            </a:r>
            <a:r>
              <a:rPr lang="ja-JP" altLang="en-US" sz="1000" b="1">
                <a:solidFill>
                  <a:srgbClr val="FF0000"/>
                </a:solidFill>
                <a:latin typeface="Calibri" pitchFamily="-112" charset="0"/>
              </a:rPr>
              <a:t>新生児アルゴリズム図</a:t>
            </a:r>
          </a:p>
        </p:txBody>
      </p:sp>
      <p:sp>
        <p:nvSpPr>
          <p:cNvPr id="67" name="Rectangle 108"/>
          <p:cNvSpPr>
            <a:spLocks noChangeArrowheads="1"/>
          </p:cNvSpPr>
          <p:nvPr/>
        </p:nvSpPr>
        <p:spPr bwMode="auto">
          <a:xfrm>
            <a:off x="7694613" y="4939933"/>
            <a:ext cx="1246187" cy="228600"/>
          </a:xfrm>
          <a:prstGeom prst="rect">
            <a:avLst/>
          </a:prstGeom>
          <a:solidFill>
            <a:srgbClr val="AAF4B5"/>
          </a:solidFill>
          <a:ln w="9525">
            <a:solidFill>
              <a:schemeClr val="tx1"/>
            </a:solidFill>
            <a:miter lim="800000"/>
            <a:headEnd/>
            <a:tailEnd/>
          </a:ln>
          <a:effectLst>
            <a:outerShdw dist="63500" dir="3187806" algn="ctr" rotWithShape="0">
              <a:schemeClr val="tx1"/>
            </a:outerShdw>
          </a:effectLst>
        </p:spPr>
        <p:txBody>
          <a:bodyPr wrap="none" anchor="ctr"/>
          <a:lstStyle/>
          <a:p>
            <a:pPr algn="ctr">
              <a:defRPr/>
            </a:pPr>
            <a:r>
              <a:rPr lang="ja-JP" altLang="en-US" sz="1000" b="1" dirty="0">
                <a:latin typeface="Times New Roman" pitchFamily="-109" charset="0"/>
                <a:ea typeface="MS Gothic" pitchFamily="49" charset="-128"/>
              </a:rPr>
              <a:t>蘇生後のケア</a:t>
            </a:r>
            <a:endParaRPr lang="ja-JP" altLang="en-US" sz="800" dirty="0">
              <a:latin typeface="Times New Roman" pitchFamily="-109" charset="0"/>
              <a:ea typeface="MS Gothic" pitchFamily="49" charset="-128"/>
            </a:endParaRPr>
          </a:p>
        </p:txBody>
      </p:sp>
      <p:sp>
        <p:nvSpPr>
          <p:cNvPr id="91194" name="正方形/長方形 65"/>
          <p:cNvSpPr>
            <a:spLocks noChangeArrowheads="1"/>
          </p:cNvSpPr>
          <p:nvPr/>
        </p:nvSpPr>
        <p:spPr bwMode="auto">
          <a:xfrm>
            <a:off x="992188" y="4121150"/>
            <a:ext cx="1612900" cy="400050"/>
          </a:xfrm>
          <a:prstGeom prst="rect">
            <a:avLst/>
          </a:prstGeom>
          <a:noFill/>
          <a:ln w="9525">
            <a:noFill/>
            <a:miter lim="800000"/>
            <a:headEnd/>
            <a:tailEnd/>
          </a:ln>
        </p:spPr>
        <p:txBody>
          <a:bodyPr>
            <a:prstTxWarp prst="textNoShape">
              <a:avLst/>
            </a:prstTxWarp>
            <a:spAutoFit/>
          </a:bodyPr>
          <a:lstStyle/>
          <a:p>
            <a:r>
              <a:rPr lang="ja-JP" altLang="en-US" sz="1000" b="1">
                <a:solidFill>
                  <a:srgbClr val="FFFFFF"/>
                </a:solidFill>
                <a:latin typeface="ＭＳ Ｐゴシック" pitchFamily="-112" charset="-128"/>
              </a:rPr>
              <a:t>換気が適切か確認</a:t>
            </a:r>
            <a:endParaRPr lang="en-US" altLang="ja-JP" sz="1000" b="1">
              <a:solidFill>
                <a:srgbClr val="FFFFFF"/>
              </a:solidFill>
              <a:latin typeface="ＭＳ Ｐゴシック" pitchFamily="-112" charset="-128"/>
            </a:endParaRPr>
          </a:p>
          <a:p>
            <a:r>
              <a:rPr lang="ja-JP" altLang="en-US" sz="1000" b="1">
                <a:solidFill>
                  <a:srgbClr val="FFFFFF"/>
                </a:solidFill>
                <a:latin typeface="ＭＳ Ｐゴシック" pitchFamily="-112" charset="-128"/>
              </a:rPr>
              <a:t>気管挿管を検討</a:t>
            </a:r>
          </a:p>
        </p:txBody>
      </p:sp>
      <p:sp>
        <p:nvSpPr>
          <p:cNvPr id="91195" name="Text Box 259"/>
          <p:cNvSpPr txBox="1">
            <a:spLocks noChangeArrowheads="1"/>
          </p:cNvSpPr>
          <p:nvPr/>
        </p:nvSpPr>
        <p:spPr bwMode="auto">
          <a:xfrm>
            <a:off x="1714500" y="1787702"/>
            <a:ext cx="1587500" cy="554037"/>
          </a:xfrm>
          <a:prstGeom prst="rect">
            <a:avLst/>
          </a:prstGeom>
          <a:noFill/>
          <a:ln w="9525">
            <a:noFill/>
            <a:miter lim="800000"/>
            <a:headEnd/>
            <a:tailEnd/>
          </a:ln>
        </p:spPr>
        <p:txBody>
          <a:bodyPr>
            <a:prstTxWarp prst="textNoShape">
              <a:avLst/>
            </a:prstTxWarp>
            <a:spAutoFit/>
          </a:bodyPr>
          <a:lstStyle/>
          <a:p>
            <a:pPr algn="ctr"/>
            <a:r>
              <a:rPr lang="ja-JP" altLang="en-US" sz="1000" b="1" dirty="0">
                <a:solidFill>
                  <a:srgbClr val="FFFFFF"/>
                </a:solidFill>
              </a:rPr>
              <a:t>自発呼吸なし</a:t>
            </a:r>
            <a:endParaRPr lang="en-US" altLang="ja-JP" sz="1000" b="1" dirty="0">
              <a:solidFill>
                <a:srgbClr val="FFFFFF"/>
              </a:solidFill>
            </a:endParaRPr>
          </a:p>
          <a:p>
            <a:pPr algn="ctr"/>
            <a:r>
              <a:rPr lang="ja-JP" altLang="en-US" sz="1000" b="1" dirty="0">
                <a:solidFill>
                  <a:srgbClr val="FFFFFF"/>
                </a:solidFill>
              </a:rPr>
              <a:t>あるいは</a:t>
            </a:r>
          </a:p>
          <a:p>
            <a:pPr algn="ctr"/>
            <a:r>
              <a:rPr lang="ja-JP" altLang="en-US" sz="1000" b="1" dirty="0">
                <a:solidFill>
                  <a:srgbClr val="FFFFFF"/>
                </a:solidFill>
              </a:rPr>
              <a:t>心拍  </a:t>
            </a:r>
            <a:r>
              <a:rPr lang="en-US" altLang="ja-JP" sz="1000" b="1" dirty="0">
                <a:solidFill>
                  <a:srgbClr val="FFFFFF"/>
                </a:solidFill>
              </a:rPr>
              <a:t>100 /</a:t>
            </a:r>
            <a:r>
              <a:rPr lang="ja-JP" altLang="en-US" sz="1000" b="1" dirty="0">
                <a:solidFill>
                  <a:srgbClr val="FFFFFF"/>
                </a:solidFill>
              </a:rPr>
              <a:t>分未満</a:t>
            </a:r>
          </a:p>
        </p:txBody>
      </p:sp>
      <p:sp>
        <p:nvSpPr>
          <p:cNvPr id="91196" name="Line 213"/>
          <p:cNvSpPr>
            <a:spLocks noChangeShapeType="1"/>
          </p:cNvSpPr>
          <p:nvPr/>
        </p:nvSpPr>
        <p:spPr bwMode="auto">
          <a:xfrm flipH="1" flipV="1">
            <a:off x="3713163" y="3886181"/>
            <a:ext cx="885825" cy="0"/>
          </a:xfrm>
          <a:prstGeom prst="line">
            <a:avLst/>
          </a:prstGeom>
          <a:noFill/>
          <a:ln w="19050">
            <a:solidFill>
              <a:srgbClr val="FFFF00"/>
            </a:solidFill>
            <a:round/>
            <a:headEnd/>
            <a:tailEnd/>
          </a:ln>
        </p:spPr>
        <p:txBody>
          <a:bodyPr wrap="none" anchor="ctr">
            <a:prstTxWarp prst="textNoShape">
              <a:avLst/>
            </a:prstTxWarp>
          </a:bodyPr>
          <a:lstStyle/>
          <a:p>
            <a:endParaRPr lang="ja-JP" altLang="en-US"/>
          </a:p>
        </p:txBody>
      </p:sp>
      <p:sp>
        <p:nvSpPr>
          <p:cNvPr id="91197" name="Line 278"/>
          <p:cNvSpPr>
            <a:spLocks noChangeShapeType="1"/>
          </p:cNvSpPr>
          <p:nvPr/>
        </p:nvSpPr>
        <p:spPr bwMode="auto">
          <a:xfrm flipV="1">
            <a:off x="4603750" y="2743199"/>
            <a:ext cx="0" cy="1135043"/>
          </a:xfrm>
          <a:prstGeom prst="line">
            <a:avLst/>
          </a:prstGeom>
          <a:noFill/>
          <a:ln w="19050">
            <a:solidFill>
              <a:srgbClr val="FFFF00"/>
            </a:solidFill>
            <a:round/>
            <a:headEnd/>
            <a:tailEnd type="triangle" w="med" len="med"/>
          </a:ln>
        </p:spPr>
        <p:txBody>
          <a:bodyPr wrap="none" anchor="ctr">
            <a:prstTxWarp prst="textNoShape">
              <a:avLst/>
            </a:prstTxWarp>
          </a:bodyPr>
          <a:lstStyle/>
          <a:p>
            <a:endParaRPr lang="ja-JP" altLang="en-US"/>
          </a:p>
        </p:txBody>
      </p:sp>
      <p:sp>
        <p:nvSpPr>
          <p:cNvPr id="91198" name="Line 213"/>
          <p:cNvSpPr>
            <a:spLocks noChangeShapeType="1"/>
          </p:cNvSpPr>
          <p:nvPr/>
        </p:nvSpPr>
        <p:spPr bwMode="auto">
          <a:xfrm flipH="1" flipV="1">
            <a:off x="7636849" y="4253010"/>
            <a:ext cx="733425" cy="0"/>
          </a:xfrm>
          <a:prstGeom prst="line">
            <a:avLst/>
          </a:prstGeom>
          <a:noFill/>
          <a:ln w="19050">
            <a:solidFill>
              <a:srgbClr val="FFFF00"/>
            </a:solidFill>
            <a:round/>
            <a:headEnd/>
            <a:tailEnd/>
          </a:ln>
        </p:spPr>
        <p:txBody>
          <a:bodyPr wrap="none" anchor="ctr">
            <a:prstTxWarp prst="textNoShape">
              <a:avLst/>
            </a:prstTxWarp>
          </a:bodyPr>
          <a:lstStyle/>
          <a:p>
            <a:endParaRPr lang="ja-JP" altLang="en-US"/>
          </a:p>
        </p:txBody>
      </p:sp>
      <p:sp>
        <p:nvSpPr>
          <p:cNvPr id="91200" name="テキスト ボックス 63"/>
          <p:cNvSpPr txBox="1">
            <a:spLocks noChangeArrowheads="1"/>
          </p:cNvSpPr>
          <p:nvPr/>
        </p:nvSpPr>
        <p:spPr bwMode="auto">
          <a:xfrm>
            <a:off x="942975" y="228600"/>
            <a:ext cx="1724025" cy="461963"/>
          </a:xfrm>
          <a:prstGeom prst="rect">
            <a:avLst/>
          </a:prstGeom>
          <a:noFill/>
          <a:ln w="9525">
            <a:noFill/>
            <a:miter lim="800000"/>
            <a:headEnd/>
            <a:tailEnd/>
          </a:ln>
        </p:spPr>
        <p:txBody>
          <a:bodyPr wrap="none">
            <a:prstTxWarp prst="textNoShape">
              <a:avLst/>
            </a:prstTxWarp>
            <a:spAutoFit/>
          </a:bodyPr>
          <a:lstStyle/>
          <a:p>
            <a:r>
              <a:rPr kumimoji="1" lang="en-US" altLang="ja-JP" sz="2400">
                <a:solidFill>
                  <a:srgbClr val="FFFFFF"/>
                </a:solidFill>
                <a:latin typeface="ＭＳ Ｐゴシック" pitchFamily="-112" charset="-128"/>
                <a:ea typeface="ＭＳ Ｐゴシック" pitchFamily="-112" charset="-128"/>
                <a:cs typeface="ＭＳ Ｐゴシック" pitchFamily="-112" charset="-128"/>
              </a:rPr>
              <a:t>2010</a:t>
            </a:r>
            <a:r>
              <a:rPr kumimoji="1" lang="ja-JP" altLang="en-US" sz="2400">
                <a:solidFill>
                  <a:srgbClr val="FFFFFF"/>
                </a:solidFill>
                <a:latin typeface="ＭＳ Ｐゴシック" pitchFamily="-112" charset="-128"/>
                <a:ea typeface="ＭＳ Ｐゴシック" pitchFamily="-112" charset="-128"/>
                <a:cs typeface="ＭＳ Ｐゴシック" pitchFamily="-112" charset="-128"/>
              </a:rPr>
              <a:t>日本版</a:t>
            </a:r>
          </a:p>
        </p:txBody>
      </p:sp>
      <p:sp>
        <p:nvSpPr>
          <p:cNvPr id="66" name="Text Box 182"/>
          <p:cNvSpPr txBox="1">
            <a:spLocks noChangeArrowheads="1"/>
          </p:cNvSpPr>
          <p:nvPr/>
        </p:nvSpPr>
        <p:spPr bwMode="auto">
          <a:xfrm>
            <a:off x="6363112" y="3023498"/>
            <a:ext cx="1765300" cy="400110"/>
          </a:xfrm>
          <a:prstGeom prst="rect">
            <a:avLst/>
          </a:prstGeom>
          <a:noFill/>
          <a:ln w="9525">
            <a:noFill/>
            <a:miter lim="800000"/>
            <a:headEnd/>
            <a:tailEnd/>
          </a:ln>
        </p:spPr>
        <p:txBody>
          <a:bodyPr wrap="square">
            <a:prstTxWarp prst="textNoShape">
              <a:avLst/>
            </a:prstTxWarp>
            <a:spAutoFit/>
          </a:bodyPr>
          <a:lstStyle/>
          <a:p>
            <a:r>
              <a:rPr lang="ja-JP" altLang="en-US" sz="1000" b="1" dirty="0" smtClean="0">
                <a:solidFill>
                  <a:srgbClr val="FFFFFF"/>
                </a:solidFill>
              </a:rPr>
              <a:t>努力呼吸・中心性チアノーゼ</a:t>
            </a:r>
          </a:p>
          <a:p>
            <a:r>
              <a:rPr lang="ja-JP" altLang="en-US" sz="1000" b="1" dirty="0" smtClean="0">
                <a:solidFill>
                  <a:srgbClr val="FFFFFF"/>
                </a:solidFill>
              </a:rPr>
              <a:t>あり</a:t>
            </a:r>
            <a:endParaRPr lang="ja-JP" altLang="en-US" sz="1000" b="1" dirty="0">
              <a:solidFill>
                <a:srgbClr val="FFFFFF"/>
              </a:solidFill>
            </a:endParaRPr>
          </a:p>
        </p:txBody>
      </p:sp>
      <p:sp>
        <p:nvSpPr>
          <p:cNvPr id="68" name="Text Box 270"/>
          <p:cNvSpPr txBox="1">
            <a:spLocks noChangeArrowheads="1"/>
          </p:cNvSpPr>
          <p:nvPr/>
        </p:nvSpPr>
        <p:spPr bwMode="auto">
          <a:xfrm>
            <a:off x="7804756" y="3995461"/>
            <a:ext cx="863600" cy="246063"/>
          </a:xfrm>
          <a:prstGeom prst="rect">
            <a:avLst/>
          </a:prstGeom>
          <a:noFill/>
          <a:ln w="9525">
            <a:noFill/>
            <a:miter lim="800000"/>
            <a:headEnd/>
            <a:tailEnd/>
          </a:ln>
        </p:spPr>
        <p:txBody>
          <a:bodyPr>
            <a:prstTxWarp prst="textNoShape">
              <a:avLst/>
            </a:prstTxWarp>
            <a:spAutoFit/>
          </a:bodyPr>
          <a:lstStyle/>
          <a:p>
            <a:r>
              <a:rPr lang="ja-JP" altLang="en-US" sz="1000" b="1" dirty="0" smtClean="0">
                <a:solidFill>
                  <a:srgbClr val="FFFFFF"/>
                </a:solidFill>
              </a:rPr>
              <a:t>なし</a:t>
            </a:r>
            <a:endParaRPr lang="ja-JP" altLang="en-US" sz="1000" b="1" dirty="0">
              <a:solidFill>
                <a:srgbClr val="FFFFFF"/>
              </a:solidFill>
            </a:endParaRPr>
          </a:p>
        </p:txBody>
      </p:sp>
      <p:sp>
        <p:nvSpPr>
          <p:cNvPr id="69" name="Text Box 182"/>
          <p:cNvSpPr txBox="1">
            <a:spLocks noChangeArrowheads="1"/>
          </p:cNvSpPr>
          <p:nvPr/>
        </p:nvSpPr>
        <p:spPr bwMode="auto">
          <a:xfrm>
            <a:off x="6397528" y="4473722"/>
            <a:ext cx="1765300" cy="400110"/>
          </a:xfrm>
          <a:prstGeom prst="rect">
            <a:avLst/>
          </a:prstGeom>
          <a:noFill/>
          <a:ln w="9525">
            <a:noFill/>
            <a:miter lim="800000"/>
            <a:headEnd/>
            <a:tailEnd/>
          </a:ln>
        </p:spPr>
        <p:txBody>
          <a:bodyPr wrap="square">
            <a:prstTxWarp prst="textNoShape">
              <a:avLst/>
            </a:prstTxWarp>
            <a:spAutoFit/>
          </a:bodyPr>
          <a:lstStyle/>
          <a:p>
            <a:r>
              <a:rPr lang="ja-JP" altLang="en-US" sz="1000" b="1" dirty="0" smtClean="0">
                <a:solidFill>
                  <a:srgbClr val="FFFFFF"/>
                </a:solidFill>
              </a:rPr>
              <a:t>努力呼吸・中心性チアノーゼ</a:t>
            </a:r>
          </a:p>
          <a:p>
            <a:r>
              <a:rPr lang="ja-JP" altLang="en-US" sz="1000" b="1" dirty="0" smtClean="0">
                <a:solidFill>
                  <a:srgbClr val="FFFFFF"/>
                </a:solidFill>
              </a:rPr>
              <a:t>あり</a:t>
            </a:r>
            <a:endParaRPr lang="ja-JP" altLang="en-US" sz="1000" b="1" dirty="0">
              <a:solidFill>
                <a:srgbClr val="FFFFFF"/>
              </a:solidFill>
            </a:endParaRPr>
          </a:p>
        </p:txBody>
      </p:sp>
      <p:cxnSp>
        <p:nvCxnSpPr>
          <p:cNvPr id="64" name="直線コネクタ 63"/>
          <p:cNvCxnSpPr/>
          <p:nvPr/>
        </p:nvCxnSpPr>
        <p:spPr>
          <a:xfrm>
            <a:off x="1524000" y="1248875"/>
            <a:ext cx="6400800" cy="1588"/>
          </a:xfrm>
          <a:prstGeom prst="line">
            <a:avLst/>
          </a:prstGeom>
          <a:ln w="38100" cap="flat" cmpd="sng" algn="ctr">
            <a:solidFill>
              <a:srgbClr val="FF0000"/>
            </a:solidFill>
            <a:prstDash val="sysDash"/>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65" name="直線コネクタ 64"/>
          <p:cNvCxnSpPr/>
          <p:nvPr/>
        </p:nvCxnSpPr>
        <p:spPr>
          <a:xfrm rot="5400000">
            <a:off x="266701" y="2496550"/>
            <a:ext cx="2514600" cy="3175"/>
          </a:xfrm>
          <a:prstGeom prst="line">
            <a:avLst/>
          </a:prstGeom>
          <a:ln w="38100" cap="flat" cmpd="sng" algn="ctr">
            <a:solidFill>
              <a:srgbClr val="FF0000"/>
            </a:solidFill>
            <a:prstDash val="sysDash"/>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70" name="直線コネクタ 69"/>
          <p:cNvCxnSpPr/>
          <p:nvPr/>
        </p:nvCxnSpPr>
        <p:spPr>
          <a:xfrm>
            <a:off x="1524000" y="3830050"/>
            <a:ext cx="6400800" cy="1588"/>
          </a:xfrm>
          <a:prstGeom prst="line">
            <a:avLst/>
          </a:prstGeom>
          <a:ln w="38100" cap="flat" cmpd="sng" algn="ctr">
            <a:solidFill>
              <a:srgbClr val="FF0000"/>
            </a:solidFill>
            <a:prstDash val="sysDash"/>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72" name="テキスト ボックス 71"/>
          <p:cNvSpPr txBox="1"/>
          <p:nvPr/>
        </p:nvSpPr>
        <p:spPr>
          <a:xfrm>
            <a:off x="7804757" y="1635743"/>
            <a:ext cx="1054086" cy="769441"/>
          </a:xfrm>
          <a:prstGeom prst="rect">
            <a:avLst/>
          </a:prstGeom>
          <a:solidFill>
            <a:schemeClr val="bg1">
              <a:lumMod val="95000"/>
            </a:schemeClr>
          </a:solidFill>
        </p:spPr>
        <p:txBody>
          <a:bodyPr wrap="square" rtlCol="0">
            <a:spAutoFit/>
          </a:bodyPr>
          <a:lstStyle/>
          <a:p>
            <a:pPr algn="ctr"/>
            <a:r>
              <a:rPr kumimoji="1" lang="ja-JP" altLang="en-US" sz="800" dirty="0" smtClean="0"/>
              <a:t>目標</a:t>
            </a:r>
            <a:r>
              <a:rPr kumimoji="1" lang="en-US" altLang="ja-JP" sz="800" dirty="0" smtClean="0"/>
              <a:t>SpO</a:t>
            </a:r>
            <a:r>
              <a:rPr kumimoji="1" lang="en-US" altLang="ja-JP" sz="600" dirty="0" smtClean="0"/>
              <a:t>2</a:t>
            </a:r>
            <a:endParaRPr kumimoji="1" lang="ja-JP" altLang="en-US" sz="600" dirty="0" smtClean="0"/>
          </a:p>
          <a:p>
            <a:r>
              <a:rPr lang="ja-JP" altLang="en-US" sz="600" dirty="0" smtClean="0"/>
              <a:t>　　経過時間　　</a:t>
            </a:r>
            <a:r>
              <a:rPr lang="en-US" altLang="ja-JP" sz="600" dirty="0" smtClean="0"/>
              <a:t>SpO2</a:t>
            </a:r>
            <a:r>
              <a:rPr lang="ja-JP" altLang="en-US" sz="600" dirty="0" smtClean="0"/>
              <a:t>値</a:t>
            </a:r>
            <a:endParaRPr lang="en-US" altLang="ja-JP" sz="600" dirty="0" smtClean="0"/>
          </a:p>
          <a:p>
            <a:r>
              <a:rPr lang="ja-JP" altLang="en-US" sz="600" dirty="0" smtClean="0"/>
              <a:t> </a:t>
            </a:r>
            <a:r>
              <a:rPr lang="ja-JP" altLang="en-US" sz="600" dirty="0" smtClean="0"/>
              <a:t>　　　　</a:t>
            </a:r>
            <a:r>
              <a:rPr lang="en-US" altLang="ja-JP" sz="600" dirty="0" smtClean="0"/>
              <a:t>1</a:t>
            </a:r>
            <a:r>
              <a:rPr lang="ja-JP" altLang="en-US" sz="600" dirty="0" smtClean="0"/>
              <a:t>分　　　　　</a:t>
            </a:r>
            <a:r>
              <a:rPr lang="en-US" altLang="ja-JP" sz="600" dirty="0" smtClean="0"/>
              <a:t>60 %</a:t>
            </a:r>
            <a:endParaRPr lang="ja-JP" altLang="en-US" sz="600" dirty="0" smtClean="0"/>
          </a:p>
          <a:p>
            <a:r>
              <a:rPr lang="ja-JP" altLang="en-US" sz="600" dirty="0" smtClean="0"/>
              <a:t> </a:t>
            </a:r>
            <a:r>
              <a:rPr lang="ja-JP" altLang="en-US" sz="600" dirty="0" smtClean="0"/>
              <a:t>　　　　</a:t>
            </a:r>
            <a:r>
              <a:rPr lang="en-US" altLang="ja-JP" sz="600" dirty="0" smtClean="0"/>
              <a:t>3</a:t>
            </a:r>
            <a:r>
              <a:rPr lang="ja-JP" altLang="en-US" sz="600" dirty="0" smtClean="0"/>
              <a:t>分　　　　　</a:t>
            </a:r>
            <a:r>
              <a:rPr lang="en-US" altLang="ja-JP" sz="600" dirty="0" smtClean="0"/>
              <a:t>70 % </a:t>
            </a:r>
            <a:r>
              <a:rPr lang="ja-JP" altLang="en-US" sz="600" dirty="0" smtClean="0"/>
              <a:t>　</a:t>
            </a:r>
            <a:endParaRPr lang="en-US" altLang="ja-JP" sz="600" dirty="0" smtClean="0"/>
          </a:p>
          <a:p>
            <a:r>
              <a:rPr lang="ja-JP" altLang="en-US" sz="600" dirty="0" smtClean="0"/>
              <a:t> </a:t>
            </a:r>
            <a:r>
              <a:rPr lang="ja-JP" altLang="en-US" sz="600" dirty="0" smtClean="0"/>
              <a:t>　　　　</a:t>
            </a:r>
            <a:r>
              <a:rPr lang="en-US" altLang="ja-JP" sz="600" dirty="0" smtClean="0"/>
              <a:t>5</a:t>
            </a:r>
            <a:r>
              <a:rPr lang="ja-JP" altLang="en-US" sz="600" dirty="0" smtClean="0"/>
              <a:t>分　　　　　</a:t>
            </a:r>
            <a:r>
              <a:rPr lang="en-US" altLang="ja-JP" sz="600" dirty="0" smtClean="0"/>
              <a:t>80 %</a:t>
            </a:r>
          </a:p>
          <a:p>
            <a:r>
              <a:rPr lang="ja-JP" altLang="en-US" sz="600" dirty="0" smtClean="0"/>
              <a:t>　　  　</a:t>
            </a:r>
            <a:r>
              <a:rPr lang="en-US" altLang="ja-JP" sz="600" dirty="0" smtClean="0"/>
              <a:t>10</a:t>
            </a:r>
            <a:r>
              <a:rPr lang="ja-JP" altLang="en-US" sz="600" dirty="0" smtClean="0"/>
              <a:t>分　　　　　</a:t>
            </a:r>
            <a:r>
              <a:rPr lang="en-US" altLang="ja-JP" sz="600" dirty="0" smtClean="0"/>
              <a:t>90 %</a:t>
            </a:r>
          </a:p>
          <a:p>
            <a:r>
              <a:rPr lang="en-US" altLang="ja-JP" sz="600" dirty="0" smtClean="0"/>
              <a:t>95 5 </a:t>
            </a:r>
            <a:r>
              <a:rPr lang="ja-JP" altLang="en-US" sz="600" dirty="0" smtClean="0"/>
              <a:t>以上は超えないように。　</a:t>
            </a:r>
            <a:endParaRPr kumimoji="1" lang="ja-JP" altLang="en-US" sz="600" dirty="0"/>
          </a:p>
        </p:txBody>
      </p:sp>
      <p:cxnSp>
        <p:nvCxnSpPr>
          <p:cNvPr id="71" name="直線コネクタ 70"/>
          <p:cNvCxnSpPr/>
          <p:nvPr/>
        </p:nvCxnSpPr>
        <p:spPr>
          <a:xfrm rot="5400000">
            <a:off x="6667501" y="2496550"/>
            <a:ext cx="2514600" cy="3175"/>
          </a:xfrm>
          <a:prstGeom prst="line">
            <a:avLst/>
          </a:prstGeom>
          <a:ln w="38100" cap="flat" cmpd="sng" algn="ctr">
            <a:solidFill>
              <a:srgbClr val="FF0000"/>
            </a:solidFill>
            <a:prstDash val="sysDash"/>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a:blip r:embed="rId3"/>
          <a:srcRect/>
          <a:stretch>
            <a:fillRect/>
          </a:stretch>
        </p:blipFill>
        <p:spPr bwMode="auto">
          <a:xfrm>
            <a:off x="762412" y="1839014"/>
            <a:ext cx="7769989" cy="4695136"/>
          </a:xfrm>
          <a:prstGeom prst="rect">
            <a:avLst/>
          </a:prstGeom>
          <a:noFill/>
          <a:ln w="9525">
            <a:noFill/>
            <a:miter lim="800000"/>
            <a:headEnd/>
            <a:tailEnd/>
          </a:ln>
        </p:spPr>
      </p:pic>
      <p:sp>
        <p:nvSpPr>
          <p:cNvPr id="77826" name="Rectangle 1"/>
          <p:cNvSpPr>
            <a:spLocks noGrp="1" noChangeArrowheads="1"/>
          </p:cNvSpPr>
          <p:nvPr>
            <p:ph type="title"/>
          </p:nvPr>
        </p:nvSpPr>
        <p:spPr>
          <a:xfrm>
            <a:off x="0" y="304800"/>
            <a:ext cx="9144000" cy="1371600"/>
          </a:xfrm>
        </p:spPr>
        <p:txBody>
          <a:bodyPr rIns="132080"/>
          <a:lstStyle/>
          <a:p>
            <a:pPr marL="65088" eaLnBrk="1" hangingPunct="1"/>
            <a:r>
              <a:rPr lang="ja-JP" altLang="en-US" sz="3400" b="1" dirty="0">
                <a:solidFill>
                  <a:srgbClr val="FFFF00"/>
                </a:solidFill>
                <a:latin typeface="ＭＳ Ｐゴシック" charset="-128"/>
                <a:ea typeface="ＭＳ Ｐゴシック" charset="-128"/>
                <a:cs typeface="ＭＳ Ｐゴシック" charset="-128"/>
              </a:rPr>
              <a:t>蘇生開始</a:t>
            </a:r>
            <a:r>
              <a:rPr lang="en-US" altLang="ja-JP" sz="3400" b="1" dirty="0">
                <a:solidFill>
                  <a:srgbClr val="FFFF00"/>
                </a:solidFill>
                <a:latin typeface="ＭＳ Ｐゴシック" charset="-128"/>
                <a:ea typeface="ＭＳ Ｐゴシック" charset="-128"/>
                <a:cs typeface="ＭＳ Ｐゴシック" charset="-128"/>
              </a:rPr>
              <a:t>30</a:t>
            </a:r>
            <a:r>
              <a:rPr lang="ja-JP" altLang="en-US" sz="3400" b="1" dirty="0">
                <a:solidFill>
                  <a:srgbClr val="FFFF00"/>
                </a:solidFill>
                <a:latin typeface="ＭＳ Ｐゴシック" charset="-128"/>
                <a:ea typeface="ＭＳ Ｐゴシック" charset="-128"/>
                <a:cs typeface="ＭＳ Ｐゴシック" charset="-128"/>
              </a:rPr>
              <a:t>秒後、もしくは蘇生の初期処置</a:t>
            </a:r>
            <a:r>
              <a:rPr lang="ja-JP" altLang="en-US" sz="3400" b="1" dirty="0" smtClean="0">
                <a:solidFill>
                  <a:srgbClr val="FFFF00"/>
                </a:solidFill>
                <a:latin typeface="ＭＳ Ｐゴシック" charset="-128"/>
                <a:ea typeface="ＭＳ Ｐゴシック" charset="-128"/>
                <a:cs typeface="ＭＳ Ｐゴシック" charset="-128"/>
              </a:rPr>
              <a:t>が</a:t>
            </a:r>
            <a:br>
              <a:rPr lang="ja-JP" altLang="en-US" sz="3400" b="1" dirty="0" smtClean="0">
                <a:solidFill>
                  <a:srgbClr val="FFFF00"/>
                </a:solidFill>
                <a:latin typeface="ＭＳ Ｐゴシック" charset="-128"/>
                <a:ea typeface="ＭＳ Ｐゴシック" charset="-128"/>
                <a:cs typeface="ＭＳ Ｐゴシック" charset="-128"/>
              </a:rPr>
            </a:br>
            <a:r>
              <a:rPr lang="ja-JP" altLang="en-US" sz="3400" b="1" dirty="0" smtClean="0">
                <a:solidFill>
                  <a:srgbClr val="FFFF00"/>
                </a:solidFill>
                <a:latin typeface="ＭＳ Ｐゴシック" charset="-128"/>
                <a:ea typeface="ＭＳ Ｐゴシック" charset="-128"/>
                <a:cs typeface="ＭＳ Ｐゴシック" charset="-128"/>
              </a:rPr>
              <a:t>終わったら</a:t>
            </a:r>
            <a:r>
              <a:rPr lang="ja-JP" altLang="en-US" sz="3400" b="1" dirty="0">
                <a:solidFill>
                  <a:srgbClr val="FFFF00"/>
                </a:solidFill>
                <a:latin typeface="ＭＳ Ｐゴシック" charset="-128"/>
                <a:ea typeface="ＭＳ Ｐゴシック" charset="-128"/>
                <a:cs typeface="ＭＳ Ｐゴシック" charset="-128"/>
              </a:rPr>
              <a:t>、</a:t>
            </a:r>
            <a:r>
              <a:rPr lang="ja-JP" altLang="en-US" sz="3400" b="1" u="sng" dirty="0">
                <a:solidFill>
                  <a:srgbClr val="FF6464"/>
                </a:solidFill>
                <a:latin typeface="ＭＳ Ｐゴシック" charset="-128"/>
                <a:ea typeface="ＭＳ Ｐゴシック" charset="-128"/>
                <a:cs typeface="ＭＳ Ｐゴシック" charset="-128"/>
              </a:rPr>
              <a:t>呼吸</a:t>
            </a:r>
            <a:r>
              <a:rPr lang="ja-JP" altLang="en-US" sz="3400" b="1" dirty="0">
                <a:solidFill>
                  <a:srgbClr val="FFFF00"/>
                </a:solidFill>
                <a:latin typeface="ＭＳ Ｐゴシック" charset="-128"/>
                <a:ea typeface="ＭＳ Ｐゴシック" charset="-128"/>
                <a:cs typeface="ＭＳ Ｐゴシック" charset="-128"/>
              </a:rPr>
              <a:t>、</a:t>
            </a:r>
            <a:r>
              <a:rPr lang="ja-JP" altLang="en-US" sz="3400" b="1" u="sng" dirty="0">
                <a:solidFill>
                  <a:srgbClr val="FF6464"/>
                </a:solidFill>
                <a:latin typeface="ＭＳ Ｐゴシック" charset="-128"/>
                <a:ea typeface="ＭＳ Ｐゴシック" charset="-128"/>
                <a:cs typeface="ＭＳ Ｐゴシック" charset="-128"/>
              </a:rPr>
              <a:t>心拍数</a:t>
            </a:r>
            <a:r>
              <a:rPr lang="ja-JP" altLang="en-US" sz="3400" b="1" dirty="0">
                <a:solidFill>
                  <a:srgbClr val="FFFF00"/>
                </a:solidFill>
                <a:latin typeface="ＭＳ Ｐゴシック" charset="-128"/>
                <a:ea typeface="ＭＳ Ｐゴシック" charset="-128"/>
                <a:cs typeface="ＭＳ Ｐゴシック" charset="-128"/>
              </a:rPr>
              <a:t>を評価する</a:t>
            </a:r>
            <a:endParaRPr lang="ja-JP" altLang="en-US" sz="3400" b="1" dirty="0">
              <a:latin typeface="ＭＳ Ｐゴシック" charset="-128"/>
              <a:ea typeface="ＭＳ Ｐゴシック" charset="-128"/>
              <a:cs typeface="ＭＳ Ｐゴシック" charset="-128"/>
            </a:endParaRP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5" name="Rectangle 7"/>
          <p:cNvSpPr>
            <a:spLocks noGrp="1" noChangeArrowheads="1"/>
          </p:cNvSpPr>
          <p:nvPr>
            <p:ph type="title"/>
          </p:nvPr>
        </p:nvSpPr>
        <p:spPr>
          <a:xfrm>
            <a:off x="228600" y="760643"/>
            <a:ext cx="8686800" cy="1447800"/>
          </a:xfrm>
        </p:spPr>
        <p:txBody>
          <a:bodyPr>
            <a:normAutofit/>
          </a:bodyPr>
          <a:lstStyle/>
          <a:p>
            <a:pPr marL="233363" indent="-233363">
              <a:lnSpc>
                <a:spcPct val="50000"/>
              </a:lnSpc>
              <a:spcBef>
                <a:spcPct val="50000"/>
              </a:spcBef>
              <a:defRPr/>
            </a:pPr>
            <a:r>
              <a:rPr lang="ja-JP" altLang="en-US" sz="4000" b="1" dirty="0" smtClean="0">
                <a:solidFill>
                  <a:srgbClr val="FFFF00"/>
                </a:solidFill>
                <a:ea typeface="ＭＳ Ｐゴシック" pitchFamily="-109" charset="-128"/>
                <a:cs typeface="ＭＳ Ｐゴシック" pitchFamily="-109" charset="-128"/>
              </a:rPr>
              <a:t>蘇生の初期処置後の評価</a:t>
            </a:r>
            <a:r>
              <a:rPr lang="en-US" altLang="ja-JP" sz="4000" dirty="0" smtClean="0">
                <a:solidFill>
                  <a:srgbClr val="FFFF00"/>
                </a:solidFill>
                <a:ea typeface="ＭＳ Ｐゴシック" pitchFamily="-109" charset="-128"/>
                <a:cs typeface="ＭＳ Ｐゴシック" pitchFamily="-109" charset="-128"/>
              </a:rPr>
              <a:t/>
            </a:r>
            <a:br>
              <a:rPr lang="en-US" altLang="ja-JP" sz="4000" dirty="0" smtClean="0">
                <a:solidFill>
                  <a:srgbClr val="FFFF00"/>
                </a:solidFill>
                <a:ea typeface="ＭＳ Ｐゴシック" pitchFamily="-109" charset="-128"/>
                <a:cs typeface="ＭＳ Ｐゴシック" pitchFamily="-109" charset="-128"/>
              </a:rPr>
            </a:br>
            <a:r>
              <a:rPr lang="en-US" altLang="ja-JP" sz="4000" dirty="0" smtClean="0">
                <a:solidFill>
                  <a:srgbClr val="FFFF00"/>
                </a:solidFill>
                <a:ea typeface="ＭＳ Ｐゴシック" pitchFamily="-109" charset="-128"/>
                <a:cs typeface="ＭＳ Ｐゴシック" pitchFamily="-109" charset="-128"/>
              </a:rPr>
              <a:t/>
            </a:r>
            <a:br>
              <a:rPr lang="en-US" altLang="ja-JP" sz="4000" dirty="0" smtClean="0">
                <a:solidFill>
                  <a:srgbClr val="FFFF00"/>
                </a:solidFill>
                <a:ea typeface="ＭＳ Ｐゴシック" pitchFamily="-109" charset="-128"/>
                <a:cs typeface="ＭＳ Ｐゴシック" pitchFamily="-109" charset="-128"/>
              </a:rPr>
            </a:br>
            <a:r>
              <a:rPr lang="ja-JP" altLang="en-US" sz="3200" b="1" dirty="0" smtClean="0">
                <a:solidFill>
                  <a:srgbClr val="FFFFFF"/>
                </a:solidFill>
                <a:latin typeface="Arial" pitchFamily="-112" charset="0"/>
                <a:ea typeface="ＭＳ Ｐゴシック" pitchFamily="-112" charset="-128"/>
                <a:cs typeface="ＭＳ Ｐゴシック" pitchFamily="-112" charset="-128"/>
              </a:rPr>
              <a:t>まず「</a:t>
            </a:r>
            <a:r>
              <a:rPr lang="ja-JP" altLang="en-US" sz="3200" b="1" dirty="0" smtClean="0">
                <a:solidFill>
                  <a:srgbClr val="FFFF00"/>
                </a:solidFill>
                <a:latin typeface="Arial" pitchFamily="-112" charset="0"/>
                <a:ea typeface="ＭＳ Ｐゴシック" pitchFamily="-112" charset="-128"/>
                <a:cs typeface="ＭＳ Ｐゴシック" pitchFamily="-112" charset="-128"/>
              </a:rPr>
              <a:t>呼吸</a:t>
            </a:r>
            <a:r>
              <a:rPr lang="ja-JP" altLang="en-US" sz="3200" b="1" dirty="0" smtClean="0">
                <a:solidFill>
                  <a:srgbClr val="FFFFFF"/>
                </a:solidFill>
                <a:latin typeface="Arial" pitchFamily="-112" charset="0"/>
                <a:ea typeface="ＭＳ Ｐゴシック" pitchFamily="-112" charset="-128"/>
                <a:cs typeface="ＭＳ Ｐゴシック" pitchFamily="-112" charset="-128"/>
              </a:rPr>
              <a:t>」と「</a:t>
            </a:r>
            <a:r>
              <a:rPr lang="ja-JP" altLang="en-US" sz="3200" b="1" dirty="0" smtClean="0">
                <a:solidFill>
                  <a:srgbClr val="FFFF00"/>
                </a:solidFill>
                <a:latin typeface="Arial" pitchFamily="-112" charset="0"/>
                <a:ea typeface="ＭＳ Ｐゴシック" pitchFamily="-112" charset="-128"/>
                <a:cs typeface="ＭＳ Ｐゴシック" pitchFamily="-112" charset="-128"/>
              </a:rPr>
              <a:t>心拍</a:t>
            </a:r>
            <a:r>
              <a:rPr lang="ja-JP" altLang="en-US" sz="3200" b="1" dirty="0" smtClean="0">
                <a:solidFill>
                  <a:srgbClr val="FFFFFF"/>
                </a:solidFill>
                <a:latin typeface="Arial" pitchFamily="-112" charset="0"/>
                <a:ea typeface="ＭＳ Ｐゴシック" pitchFamily="-112" charset="-128"/>
                <a:cs typeface="ＭＳ Ｐゴシック" pitchFamily="-112" charset="-128"/>
              </a:rPr>
              <a:t>」</a:t>
            </a:r>
            <a:r>
              <a:rPr lang="en-US" altLang="ja-JP" sz="3200" b="1" dirty="0" smtClean="0">
                <a:solidFill>
                  <a:srgbClr val="FFFFFF"/>
                </a:solidFill>
                <a:latin typeface="Arial" pitchFamily="-112" charset="0"/>
                <a:ea typeface="ＭＳ Ｐゴシック" pitchFamily="-112" charset="-128"/>
                <a:cs typeface="ＭＳ Ｐゴシック" pitchFamily="-112" charset="-128"/>
              </a:rPr>
              <a:t>(+</a:t>
            </a:r>
            <a:r>
              <a:rPr lang="ja-JP" altLang="en-US" sz="3200" b="1" dirty="0" smtClean="0">
                <a:solidFill>
                  <a:srgbClr val="FFFFFF"/>
                </a:solidFill>
                <a:latin typeface="Arial" pitchFamily="-112" charset="0"/>
                <a:ea typeface="ＭＳ Ｐゴシック" pitchFamily="-112" charset="-128"/>
                <a:cs typeface="ＭＳ Ｐゴシック" pitchFamily="-112" charset="-128"/>
              </a:rPr>
              <a:t>酸素化）</a:t>
            </a:r>
            <a:endParaRPr lang="en-US" altLang="ja-JP" sz="3200" dirty="0">
              <a:solidFill>
                <a:srgbClr val="FFFF00"/>
              </a:solidFill>
            </a:endParaRPr>
          </a:p>
        </p:txBody>
      </p:sp>
      <p:sp>
        <p:nvSpPr>
          <p:cNvPr id="66563" name="Text Box 8"/>
          <p:cNvSpPr txBox="1">
            <a:spLocks noChangeArrowheads="1"/>
          </p:cNvSpPr>
          <p:nvPr/>
        </p:nvSpPr>
        <p:spPr bwMode="auto">
          <a:xfrm>
            <a:off x="385590" y="2336340"/>
            <a:ext cx="8328752" cy="1446550"/>
          </a:xfrm>
          <a:prstGeom prst="rect">
            <a:avLst/>
          </a:prstGeom>
          <a:noFill/>
          <a:ln w="12700">
            <a:noFill/>
            <a:miter lim="800000"/>
            <a:headEnd type="none" w="sm" len="sm"/>
            <a:tailEnd type="none" w="sm" len="sm"/>
          </a:ln>
        </p:spPr>
        <p:txBody>
          <a:bodyPr wrap="square">
            <a:prstTxWarp prst="textNoShape">
              <a:avLst/>
            </a:prstTxWarp>
            <a:spAutoFit/>
          </a:bodyPr>
          <a:lstStyle/>
          <a:p>
            <a:pPr marL="233363" indent="-233363">
              <a:spcBef>
                <a:spcPct val="50000"/>
              </a:spcBef>
            </a:pPr>
            <a:r>
              <a:rPr lang="ja-JP" altLang="en-US" sz="3200" b="1" dirty="0" smtClean="0">
                <a:solidFill>
                  <a:srgbClr val="FFFFFF"/>
                </a:solidFill>
                <a:latin typeface="Arial" pitchFamily="-112" charset="0"/>
                <a:ea typeface="ＭＳ Ｐゴシック" pitchFamily="-112" charset="-128"/>
                <a:cs typeface="ＭＳ Ｐゴシック" pitchFamily="-112" charset="-128"/>
              </a:rPr>
              <a:t>　</a:t>
            </a:r>
            <a:r>
              <a:rPr lang="en-US" altLang="ja-JP" sz="2800" dirty="0">
                <a:solidFill>
                  <a:srgbClr val="FFFFFF"/>
                </a:solidFill>
              </a:rPr>
              <a:t>GL2005</a:t>
            </a:r>
            <a:r>
              <a:rPr lang="ja-JP" altLang="en-US" sz="2800" dirty="0">
                <a:solidFill>
                  <a:srgbClr val="FFFFFF"/>
                </a:solidFill>
              </a:rPr>
              <a:t>では心拍数の臨床的測定方法と</a:t>
            </a:r>
            <a:r>
              <a:rPr lang="ja-JP" altLang="en-US" sz="2800" dirty="0" smtClean="0">
                <a:solidFill>
                  <a:srgbClr val="FFFFFF"/>
                </a:solidFill>
              </a:rPr>
              <a:t>して臍帯拍動触</a:t>
            </a:r>
            <a:r>
              <a:rPr lang="ja-JP" altLang="en-US" sz="2800" dirty="0">
                <a:solidFill>
                  <a:srgbClr val="FFFFFF"/>
                </a:solidFill>
              </a:rPr>
              <a:t>知をの第一選択としていたが、この方法では過小評価する恐れがあるということから</a:t>
            </a:r>
            <a:r>
              <a:rPr lang="ja-JP" altLang="en-US" sz="2800" dirty="0" smtClean="0">
                <a:solidFill>
                  <a:srgbClr val="FFFFFF"/>
                </a:solidFill>
              </a:rPr>
              <a:t>、</a:t>
            </a:r>
            <a:endParaRPr lang="en-US" altLang="ja-JP" sz="2800" dirty="0">
              <a:solidFill>
                <a:srgbClr val="FFFFFF"/>
              </a:solidFill>
            </a:endParaRPr>
          </a:p>
        </p:txBody>
      </p:sp>
      <p:sp>
        <p:nvSpPr>
          <p:cNvPr id="66564" name="テキスト ボックス 3"/>
          <p:cNvSpPr txBox="1">
            <a:spLocks noChangeArrowheads="1"/>
          </p:cNvSpPr>
          <p:nvPr/>
        </p:nvSpPr>
        <p:spPr bwMode="auto">
          <a:xfrm>
            <a:off x="1900238" y="152400"/>
            <a:ext cx="5262562" cy="461963"/>
          </a:xfrm>
          <a:prstGeom prst="rect">
            <a:avLst/>
          </a:prstGeom>
          <a:noFill/>
          <a:ln w="9525">
            <a:noFill/>
            <a:miter lim="800000"/>
            <a:headEnd/>
            <a:tailEnd/>
          </a:ln>
        </p:spPr>
        <p:txBody>
          <a:bodyPr wrap="none">
            <a:prstTxWarp prst="textNoShape">
              <a:avLst/>
            </a:prstTxWarp>
            <a:spAutoFit/>
          </a:bodyPr>
          <a:lstStyle/>
          <a:p>
            <a:r>
              <a:rPr lang="ja-JP" altLang="en-US" sz="2400" b="1" dirty="0">
                <a:solidFill>
                  <a:srgbClr val="FF6FCF"/>
                </a:solidFill>
              </a:rPr>
              <a:t>新生児心肺蘇生法で何が変わったか</a:t>
            </a:r>
            <a:r>
              <a:rPr lang="en-US" altLang="ja-JP" sz="2400" b="1" dirty="0">
                <a:solidFill>
                  <a:srgbClr val="FF6FCF"/>
                </a:solidFill>
              </a:rPr>
              <a:t>?</a:t>
            </a:r>
            <a:endParaRPr kumimoji="1" lang="ja-JP" altLang="en-US" sz="2400" b="1" dirty="0">
              <a:solidFill>
                <a:srgbClr val="FF6FCF"/>
              </a:solidFill>
            </a:endParaRPr>
          </a:p>
        </p:txBody>
      </p:sp>
      <p:sp>
        <p:nvSpPr>
          <p:cNvPr id="5" name="テキスト ボックス 4"/>
          <p:cNvSpPr txBox="1"/>
          <p:nvPr/>
        </p:nvSpPr>
        <p:spPr>
          <a:xfrm>
            <a:off x="1213621" y="4092315"/>
            <a:ext cx="7271542" cy="2492990"/>
          </a:xfrm>
          <a:prstGeom prst="rect">
            <a:avLst/>
          </a:prstGeom>
          <a:noFill/>
        </p:spPr>
        <p:txBody>
          <a:bodyPr wrap="square" rtlCol="0">
            <a:spAutoFit/>
          </a:bodyPr>
          <a:lstStyle/>
          <a:p>
            <a:pPr marL="233363" indent="-233363">
              <a:spcBef>
                <a:spcPct val="50000"/>
              </a:spcBef>
            </a:pPr>
            <a:r>
              <a:rPr lang="en-US" altLang="ja-JP" sz="3200" dirty="0" smtClean="0">
                <a:solidFill>
                  <a:srgbClr val="FFFFFF"/>
                </a:solidFill>
              </a:rPr>
              <a:t>GL2010</a:t>
            </a:r>
            <a:r>
              <a:rPr lang="ja-JP" altLang="en-US" sz="3200" dirty="0" smtClean="0">
                <a:solidFill>
                  <a:srgbClr val="FFFFFF"/>
                </a:solidFill>
              </a:rPr>
              <a:t>では、</a:t>
            </a:r>
            <a:r>
              <a:rPr lang="ja-JP" altLang="en-US" sz="3200" dirty="0" smtClean="0">
                <a:solidFill>
                  <a:srgbClr val="FF6464"/>
                </a:solidFill>
              </a:rPr>
              <a:t>胸部聴診</a:t>
            </a:r>
            <a:r>
              <a:rPr lang="ja-JP" altLang="en-US" sz="3200" dirty="0" smtClean="0">
                <a:solidFill>
                  <a:srgbClr val="FFFFFF"/>
                </a:solidFill>
              </a:rPr>
              <a:t>を第一選択とし、</a:t>
            </a:r>
            <a:endParaRPr lang="en-US" altLang="ja-JP" sz="3200" dirty="0" smtClean="0">
              <a:solidFill>
                <a:srgbClr val="FFFFFF"/>
              </a:solidFill>
            </a:endParaRPr>
          </a:p>
          <a:p>
            <a:pPr marL="233363" indent="-233363">
              <a:spcBef>
                <a:spcPct val="50000"/>
              </a:spcBef>
            </a:pPr>
            <a:r>
              <a:rPr lang="ja-JP" altLang="en-US" sz="3200" dirty="0" smtClean="0">
                <a:solidFill>
                  <a:srgbClr val="FFFFFF"/>
                </a:solidFill>
              </a:rPr>
              <a:t>　　　　　　　　  更には</a:t>
            </a:r>
            <a:endParaRPr lang="en-US" altLang="ja-JP" sz="3200" dirty="0" smtClean="0">
              <a:solidFill>
                <a:srgbClr val="FFFFFF"/>
              </a:solidFill>
            </a:endParaRPr>
          </a:p>
          <a:p>
            <a:pPr marL="233363" indent="-233363">
              <a:spcBef>
                <a:spcPct val="50000"/>
              </a:spcBef>
            </a:pPr>
            <a:r>
              <a:rPr lang="ja-JP" altLang="en-US" sz="3200" dirty="0" smtClean="0">
                <a:solidFill>
                  <a:srgbClr val="FF6464"/>
                </a:solidFill>
              </a:rPr>
              <a:t>パルスオキシメータ</a:t>
            </a:r>
            <a:r>
              <a:rPr lang="ja-JP" altLang="en-US" sz="3200" dirty="0" smtClean="0">
                <a:solidFill>
                  <a:srgbClr val="FFFFFF"/>
                </a:solidFill>
              </a:rPr>
              <a:t>での測定の方が正確 </a:t>
            </a:r>
            <a:endParaRPr lang="en-US" altLang="ja-JP" sz="3200" b="1" dirty="0" smtClean="0">
              <a:solidFill>
                <a:srgbClr val="FFFFFF"/>
              </a:solidFill>
              <a:latin typeface="Arial" pitchFamily="-112" charset="0"/>
              <a:ea typeface="ＭＳ Ｐゴシック" pitchFamily="-112" charset="-128"/>
              <a:cs typeface="ＭＳ Ｐゴシック" pitchFamily="-112" charset="-128"/>
            </a:endParaRPr>
          </a:p>
          <a:p>
            <a:endParaRPr kumimoji="1" lang="ja-JP" altLang="en-US"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Rot="1" noChangeArrowheads="1"/>
          </p:cNvSpPr>
          <p:nvPr/>
        </p:nvSpPr>
        <p:spPr bwMode="auto">
          <a:xfrm>
            <a:off x="533400" y="333375"/>
            <a:ext cx="8215313" cy="1295400"/>
          </a:xfrm>
          <a:prstGeom prst="rect">
            <a:avLst/>
          </a:prstGeom>
          <a:noFill/>
          <a:ln w="9525">
            <a:noFill/>
            <a:miter lim="800000"/>
            <a:headEnd/>
            <a:tailEnd/>
          </a:ln>
        </p:spPr>
        <p:txBody>
          <a:bodyPr anchor="ctr">
            <a:prstTxWarp prst="textNoShape">
              <a:avLst/>
            </a:prstTxWarp>
          </a:bodyPr>
          <a:lstStyle/>
          <a:p>
            <a:pPr algn="ctr"/>
            <a:r>
              <a:rPr kumimoji="0" lang="ja-JP" altLang="en-US" sz="4000" b="1" dirty="0">
                <a:solidFill>
                  <a:srgbClr val="FFFF00"/>
                </a:solidFill>
                <a:latin typeface="ＭＳ Ｐゴシック" charset="-128"/>
              </a:rPr>
              <a:t>心拍数の計測法</a:t>
            </a:r>
          </a:p>
        </p:txBody>
      </p:sp>
      <p:sp>
        <p:nvSpPr>
          <p:cNvPr id="79875" name="Text Box 4"/>
          <p:cNvSpPr txBox="1">
            <a:spLocks noChangeArrowheads="1"/>
          </p:cNvSpPr>
          <p:nvPr/>
        </p:nvSpPr>
        <p:spPr bwMode="auto">
          <a:xfrm>
            <a:off x="594359" y="1844040"/>
            <a:ext cx="8291513" cy="4501232"/>
          </a:xfrm>
          <a:prstGeom prst="rect">
            <a:avLst/>
          </a:prstGeom>
          <a:noFill/>
          <a:ln w="9525">
            <a:noFill/>
            <a:miter lim="800000"/>
            <a:headEnd/>
            <a:tailEnd/>
          </a:ln>
        </p:spPr>
        <p:txBody>
          <a:bodyPr wrap="square">
            <a:prstTxWarp prst="textNoShape">
              <a:avLst/>
            </a:prstTxWarp>
            <a:spAutoFit/>
          </a:bodyPr>
          <a:lstStyle/>
          <a:p>
            <a:pPr>
              <a:spcBef>
                <a:spcPts val="900"/>
              </a:spcBef>
            </a:pPr>
            <a:r>
              <a:rPr kumimoji="0" lang="en-US" altLang="ja-JP" sz="2500" b="1" dirty="0" smtClean="0">
                <a:solidFill>
                  <a:srgbClr val="FFFFFF"/>
                </a:solidFill>
                <a:latin typeface="ＭＳ Ｐゴシック" charset="-128"/>
              </a:rPr>
              <a:t>◆ </a:t>
            </a:r>
            <a:r>
              <a:rPr kumimoji="0" lang="ja-JP" altLang="en-US" sz="2500" b="1" dirty="0" smtClean="0">
                <a:solidFill>
                  <a:srgbClr val="F6CDF9"/>
                </a:solidFill>
                <a:latin typeface="ＭＳ Ｐゴシック" charset="-128"/>
              </a:rPr>
              <a:t>左</a:t>
            </a:r>
            <a:r>
              <a:rPr kumimoji="0" lang="ja-JP" altLang="en-US" sz="2500" b="1" dirty="0">
                <a:solidFill>
                  <a:srgbClr val="F6CDF9"/>
                </a:solidFill>
                <a:latin typeface="ＭＳ Ｐゴシック" charset="-128"/>
              </a:rPr>
              <a:t>胸の聴診</a:t>
            </a:r>
            <a:r>
              <a:rPr kumimoji="0" lang="ja-JP" altLang="en-US" sz="2500" b="1" dirty="0">
                <a:solidFill>
                  <a:srgbClr val="FFFFFF"/>
                </a:solidFill>
                <a:latin typeface="ＭＳ Ｐゴシック" charset="-128"/>
              </a:rPr>
              <a:t>を優先</a:t>
            </a:r>
            <a:endParaRPr kumimoji="0" lang="en-US" altLang="ja-JP" sz="2500" b="1" dirty="0">
              <a:solidFill>
                <a:srgbClr val="FFFFFF"/>
              </a:solidFill>
              <a:latin typeface="ＭＳ Ｐゴシック" charset="-128"/>
            </a:endParaRPr>
          </a:p>
          <a:p>
            <a:pPr>
              <a:spcBef>
                <a:spcPts val="900"/>
              </a:spcBef>
            </a:pPr>
            <a:r>
              <a:rPr kumimoji="0" lang="en-US" altLang="ja-JP" sz="2500" b="1" dirty="0" smtClean="0">
                <a:solidFill>
                  <a:srgbClr val="FFFFFF"/>
                </a:solidFill>
                <a:latin typeface="ＭＳ Ｐゴシック" charset="-128"/>
              </a:rPr>
              <a:t>◆ </a:t>
            </a:r>
            <a:r>
              <a:rPr kumimoji="0" lang="ja-JP" altLang="en-US" sz="2500" b="1" dirty="0" smtClean="0">
                <a:solidFill>
                  <a:srgbClr val="FFFFFF"/>
                </a:solidFill>
                <a:latin typeface="ＭＳ Ｐゴシック" charset="-128"/>
              </a:rPr>
              <a:t>臍帯</a:t>
            </a:r>
            <a:r>
              <a:rPr kumimoji="0" lang="ja-JP" altLang="en-US" sz="2500" b="1" dirty="0">
                <a:solidFill>
                  <a:srgbClr val="FFFFFF"/>
                </a:solidFill>
                <a:latin typeface="ＭＳ Ｐゴシック" charset="-128"/>
              </a:rPr>
              <a:t>動脈の拍動触知は過小評価しやすい</a:t>
            </a:r>
            <a:endParaRPr kumimoji="0" lang="en-US" altLang="ja-JP" sz="2500" b="1" dirty="0">
              <a:solidFill>
                <a:srgbClr val="FFFFFF"/>
              </a:solidFill>
              <a:latin typeface="ＭＳ Ｐゴシック" charset="-128"/>
            </a:endParaRPr>
          </a:p>
          <a:p>
            <a:pPr>
              <a:spcBef>
                <a:spcPts val="900"/>
              </a:spcBef>
            </a:pPr>
            <a:r>
              <a:rPr kumimoji="0" lang="en-US" altLang="ja-JP" sz="2500" b="1" dirty="0" smtClean="0">
                <a:solidFill>
                  <a:srgbClr val="FFFFFF"/>
                </a:solidFill>
                <a:latin typeface="ＭＳ Ｐゴシック" charset="-128"/>
              </a:rPr>
              <a:t>◆ 6</a:t>
            </a:r>
            <a:r>
              <a:rPr kumimoji="0" lang="ja-JP" altLang="en-US" sz="2500" b="1" dirty="0">
                <a:solidFill>
                  <a:srgbClr val="FFFFFF"/>
                </a:solidFill>
                <a:latin typeface="ＭＳ Ｐゴシック" charset="-128"/>
              </a:rPr>
              <a:t>秒間カウントして、</a:t>
            </a:r>
            <a:r>
              <a:rPr kumimoji="0" lang="en-US" altLang="ja-JP" sz="2500" b="1" dirty="0">
                <a:solidFill>
                  <a:srgbClr val="FFFFFF"/>
                </a:solidFill>
                <a:latin typeface="ＭＳ Ｐゴシック" charset="-128"/>
              </a:rPr>
              <a:t>10</a:t>
            </a:r>
            <a:r>
              <a:rPr kumimoji="0" lang="ja-JP" altLang="en-US" sz="2500" b="1" dirty="0">
                <a:solidFill>
                  <a:srgbClr val="FFFFFF"/>
                </a:solidFill>
                <a:latin typeface="ＭＳ Ｐゴシック" charset="-128"/>
              </a:rPr>
              <a:t>倍した値</a:t>
            </a:r>
            <a:endParaRPr kumimoji="0" lang="en-US" altLang="ja-JP" sz="2500" b="1" dirty="0">
              <a:solidFill>
                <a:srgbClr val="FFFFFF"/>
              </a:solidFill>
              <a:latin typeface="ＭＳ Ｐゴシック" charset="-128"/>
            </a:endParaRPr>
          </a:p>
          <a:p>
            <a:pPr>
              <a:spcBef>
                <a:spcPts val="900"/>
              </a:spcBef>
            </a:pPr>
            <a:r>
              <a:rPr kumimoji="0" lang="en-US" altLang="ja-JP" sz="2500" b="1" dirty="0" smtClean="0">
                <a:solidFill>
                  <a:srgbClr val="FFFFFF"/>
                </a:solidFill>
                <a:latin typeface="ＭＳ Ｐゴシック" charset="-128"/>
              </a:rPr>
              <a:t>◆ </a:t>
            </a:r>
            <a:r>
              <a:rPr kumimoji="0" lang="ja-JP" altLang="en-US" sz="2500" b="1" dirty="0" smtClean="0">
                <a:solidFill>
                  <a:srgbClr val="FFFFFF"/>
                </a:solidFill>
                <a:latin typeface="ＭＳ Ｐゴシック" charset="-128"/>
              </a:rPr>
              <a:t>カウント中</a:t>
            </a:r>
            <a:r>
              <a:rPr kumimoji="0" lang="ja-JP" altLang="en-US" sz="2500" b="1" dirty="0">
                <a:solidFill>
                  <a:srgbClr val="FFFFFF"/>
                </a:solidFill>
                <a:latin typeface="ＭＳ Ｐゴシック" charset="-128"/>
              </a:rPr>
              <a:t>のスタッフが確実</a:t>
            </a:r>
            <a:r>
              <a:rPr kumimoji="0" lang="ja-JP" altLang="en-US" sz="2500" b="1" dirty="0" smtClean="0">
                <a:solidFill>
                  <a:srgbClr val="FFFFFF"/>
                </a:solidFill>
                <a:latin typeface="ＭＳ Ｐゴシック" charset="-128"/>
              </a:rPr>
              <a:t>に周囲</a:t>
            </a:r>
            <a:r>
              <a:rPr kumimoji="0" lang="ja-JP" altLang="en-US" sz="2500" b="1" dirty="0">
                <a:solidFill>
                  <a:srgbClr val="FFFFFF"/>
                </a:solidFill>
                <a:latin typeface="ＭＳ Ｐゴシック" charset="-128"/>
              </a:rPr>
              <a:t>に伝達</a:t>
            </a:r>
            <a:r>
              <a:rPr kumimoji="0" lang="ja-JP" altLang="en-US" sz="2500" b="1" dirty="0" smtClean="0">
                <a:solidFill>
                  <a:srgbClr val="FFFFFF"/>
                </a:solidFill>
                <a:latin typeface="ＭＳ Ｐゴシック" charset="-128"/>
              </a:rPr>
              <a:t>する</a:t>
            </a:r>
          </a:p>
          <a:p>
            <a:pPr>
              <a:spcBef>
                <a:spcPts val="900"/>
              </a:spcBef>
            </a:pPr>
            <a:r>
              <a:rPr kumimoji="0" lang="ja-JP" altLang="en-US" sz="2500" b="1" dirty="0" smtClean="0">
                <a:solidFill>
                  <a:srgbClr val="FFFFFF"/>
                </a:solidFill>
                <a:latin typeface="ＭＳ Ｐゴシック" charset="-128"/>
              </a:rPr>
              <a:t>　　（</a:t>
            </a:r>
            <a:r>
              <a:rPr kumimoji="0" lang="ja-JP" altLang="en-US" sz="2500" b="1" dirty="0">
                <a:solidFill>
                  <a:srgbClr val="FFFFFF"/>
                </a:solidFill>
                <a:latin typeface="ＭＳ Ｐゴシック" charset="-128"/>
              </a:rPr>
              <a:t>声出しや</a:t>
            </a:r>
            <a:r>
              <a:rPr kumimoji="0" lang="ja-JP" altLang="en-US" sz="2500" b="1" dirty="0" smtClean="0">
                <a:solidFill>
                  <a:srgbClr val="FFFFFF"/>
                </a:solidFill>
                <a:latin typeface="ＭＳ Ｐゴシック" charset="-128"/>
              </a:rPr>
              <a:t>指の</a:t>
            </a:r>
            <a:r>
              <a:rPr kumimoji="0" lang="ja-JP" altLang="en-US" sz="2500" b="1" dirty="0">
                <a:solidFill>
                  <a:srgbClr val="FFFFFF"/>
                </a:solidFill>
                <a:latin typeface="ＭＳ Ｐゴシック" charset="-128"/>
              </a:rPr>
              <a:t>合図など</a:t>
            </a:r>
            <a:r>
              <a:rPr kumimoji="0" lang="ja-JP" altLang="en-US" sz="2500" b="1" dirty="0" smtClean="0">
                <a:solidFill>
                  <a:srgbClr val="FFFFFF"/>
                </a:solidFill>
                <a:latin typeface="ＭＳ Ｐゴシック" charset="-128"/>
              </a:rPr>
              <a:t>）</a:t>
            </a:r>
            <a:endParaRPr kumimoji="0" lang="en-US" altLang="ja-JP" sz="2500" b="1" dirty="0" smtClean="0">
              <a:solidFill>
                <a:srgbClr val="FFFFFF"/>
              </a:solidFill>
              <a:latin typeface="ＭＳ Ｐゴシック" charset="-128"/>
            </a:endParaRPr>
          </a:p>
          <a:p>
            <a:pPr>
              <a:lnSpc>
                <a:spcPct val="50000"/>
              </a:lnSpc>
              <a:spcBef>
                <a:spcPts val="900"/>
              </a:spcBef>
            </a:pPr>
            <a:endParaRPr kumimoji="0" lang="en-US" altLang="ja-JP" sz="2500" b="1" dirty="0">
              <a:solidFill>
                <a:srgbClr val="FFFFFF"/>
              </a:solidFill>
              <a:latin typeface="ＭＳ Ｐゴシック" charset="-128"/>
            </a:endParaRPr>
          </a:p>
          <a:p>
            <a:pPr>
              <a:spcBef>
                <a:spcPts val="900"/>
              </a:spcBef>
            </a:pPr>
            <a:r>
              <a:rPr kumimoji="0" lang="en-US" altLang="ja-JP" sz="3200" dirty="0" smtClean="0">
                <a:solidFill>
                  <a:srgbClr val="FFFFFF"/>
                </a:solidFill>
                <a:latin typeface="ＭＳ Ｐゴシック" charset="-128"/>
              </a:rPr>
              <a:t>◆ </a:t>
            </a:r>
            <a:r>
              <a:rPr kumimoji="0" lang="ja-JP" altLang="en-US" sz="3200" dirty="0" smtClean="0">
                <a:solidFill>
                  <a:srgbClr val="FFFFFF"/>
                </a:solidFill>
                <a:latin typeface="ＭＳ Ｐゴシック" charset="-128"/>
              </a:rPr>
              <a:t>波形</a:t>
            </a:r>
            <a:r>
              <a:rPr kumimoji="0" lang="ja-JP" altLang="en-US" sz="3200" dirty="0">
                <a:solidFill>
                  <a:srgbClr val="FFFFFF"/>
                </a:solidFill>
                <a:latin typeface="ＭＳ Ｐゴシック" charset="-128"/>
              </a:rPr>
              <a:t>が</a:t>
            </a:r>
            <a:r>
              <a:rPr kumimoji="0" lang="ja-JP" altLang="en-US" sz="3200" dirty="0" smtClean="0">
                <a:solidFill>
                  <a:srgbClr val="FFFFFF"/>
                </a:solidFill>
                <a:latin typeface="ＭＳ Ｐゴシック" charset="-128"/>
              </a:rPr>
              <a:t>きちんと出ていれば、</a:t>
            </a:r>
            <a:endParaRPr kumimoji="0" lang="en-US" altLang="ja-JP" sz="3200" dirty="0" smtClean="0">
              <a:solidFill>
                <a:srgbClr val="FFFFFF"/>
              </a:solidFill>
              <a:latin typeface="ＭＳ Ｐゴシック" charset="-128"/>
            </a:endParaRPr>
          </a:p>
          <a:p>
            <a:pPr>
              <a:spcBef>
                <a:spcPts val="900"/>
              </a:spcBef>
            </a:pPr>
            <a:r>
              <a:rPr kumimoji="0" lang="en-US" altLang="ja-JP" sz="3200" dirty="0" smtClean="0">
                <a:solidFill>
                  <a:srgbClr val="FFFFFF"/>
                </a:solidFill>
                <a:latin typeface="ＭＳ Ｐゴシック" charset="-128"/>
              </a:rPr>
              <a:t>    </a:t>
            </a:r>
            <a:r>
              <a:rPr kumimoji="0" lang="ja-JP" altLang="en-US" sz="3200" dirty="0" smtClean="0">
                <a:solidFill>
                  <a:srgbClr val="F6CDF9"/>
                </a:solidFill>
                <a:latin typeface="ＭＳ Ｐゴシック" charset="-128"/>
              </a:rPr>
              <a:t>パルスオキシメータ</a:t>
            </a:r>
            <a:r>
              <a:rPr kumimoji="0" lang="ja-JP" altLang="en-US" sz="3200" dirty="0">
                <a:solidFill>
                  <a:srgbClr val="F6CDF9"/>
                </a:solidFill>
                <a:latin typeface="ＭＳ Ｐゴシック" charset="-128"/>
              </a:rPr>
              <a:t>の値</a:t>
            </a:r>
            <a:r>
              <a:rPr kumimoji="0" lang="ja-JP" altLang="en-US" sz="3200" dirty="0">
                <a:solidFill>
                  <a:srgbClr val="FFFFFF"/>
                </a:solidFill>
                <a:latin typeface="ＭＳ Ｐゴシック" charset="-128"/>
              </a:rPr>
              <a:t>が 一番信頼できる。</a:t>
            </a:r>
            <a:endParaRPr kumimoji="0" lang="en-US" altLang="ja-JP" sz="3200" dirty="0">
              <a:solidFill>
                <a:srgbClr val="FFFFFF"/>
              </a:solidFill>
              <a:latin typeface="ＭＳ Ｐゴシック" charset="-128"/>
            </a:endParaRPr>
          </a:p>
          <a:p>
            <a:pPr>
              <a:spcBef>
                <a:spcPts val="900"/>
              </a:spcBef>
            </a:pPr>
            <a:endParaRPr kumimoji="0" lang="ja-JP" altLang="en-US" sz="2500" dirty="0">
              <a:solidFill>
                <a:srgbClr val="FFFFFF"/>
              </a:solidFill>
              <a:latin typeface="ＭＳ Ｐゴシック" charset="-128"/>
            </a:endParaRP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Rot="1" noChangeArrowheads="1"/>
          </p:cNvSpPr>
          <p:nvPr/>
        </p:nvSpPr>
        <p:spPr bwMode="auto">
          <a:xfrm>
            <a:off x="0" y="381000"/>
            <a:ext cx="9144000" cy="914400"/>
          </a:xfrm>
          <a:prstGeom prst="rect">
            <a:avLst/>
          </a:prstGeom>
          <a:noFill/>
          <a:ln w="9525">
            <a:noFill/>
            <a:miter lim="800000"/>
            <a:headEnd/>
            <a:tailEnd/>
          </a:ln>
        </p:spPr>
        <p:txBody>
          <a:bodyPr anchor="ctr">
            <a:prstTxWarp prst="textNoShape">
              <a:avLst/>
            </a:prstTxWarp>
          </a:bodyPr>
          <a:lstStyle/>
          <a:p>
            <a:pPr algn="ctr"/>
            <a:r>
              <a:rPr kumimoji="0" lang="ja-JP" altLang="en-US" sz="4000" b="1" dirty="0">
                <a:solidFill>
                  <a:srgbClr val="FFFF00"/>
                </a:solidFill>
                <a:latin typeface="ＭＳ Ｐゴシック" charset="-128"/>
              </a:rPr>
              <a:t>酸素化の評価</a:t>
            </a:r>
          </a:p>
        </p:txBody>
      </p:sp>
      <p:sp>
        <p:nvSpPr>
          <p:cNvPr id="81923" name="Text Box 3"/>
          <p:cNvSpPr txBox="1">
            <a:spLocks noChangeArrowheads="1"/>
          </p:cNvSpPr>
          <p:nvPr/>
        </p:nvSpPr>
        <p:spPr bwMode="auto">
          <a:xfrm>
            <a:off x="624840" y="1463040"/>
            <a:ext cx="7833360" cy="4478149"/>
          </a:xfrm>
          <a:prstGeom prst="rect">
            <a:avLst/>
          </a:prstGeom>
          <a:noFill/>
          <a:ln w="9525">
            <a:noFill/>
            <a:miter lim="800000"/>
            <a:headEnd/>
            <a:tailEnd/>
          </a:ln>
        </p:spPr>
        <p:txBody>
          <a:bodyPr wrap="square">
            <a:prstTxWarp prst="textNoShape">
              <a:avLst/>
            </a:prstTxWarp>
            <a:spAutoFit/>
          </a:bodyPr>
          <a:lstStyle/>
          <a:p>
            <a:pPr>
              <a:spcBef>
                <a:spcPct val="50000"/>
              </a:spcBef>
            </a:pPr>
            <a:r>
              <a:rPr kumimoji="0" lang="en-US" altLang="ja-JP" sz="3000" dirty="0">
                <a:solidFill>
                  <a:srgbClr val="FFFFFF"/>
                </a:solidFill>
                <a:latin typeface="ＭＳ Ｐゴシック" charset="-128"/>
              </a:rPr>
              <a:t>◆</a:t>
            </a:r>
            <a:r>
              <a:rPr kumimoji="0" lang="ja-JP" altLang="en-US" sz="3000" b="1" dirty="0">
                <a:solidFill>
                  <a:srgbClr val="F6CDF9"/>
                </a:solidFill>
                <a:latin typeface="ＭＳ Ｐゴシック" charset="-128"/>
              </a:rPr>
              <a:t>パルスオキシメータ</a:t>
            </a:r>
            <a:r>
              <a:rPr kumimoji="0" lang="en-US" altLang="ja-JP" sz="3000" b="1" dirty="0">
                <a:solidFill>
                  <a:srgbClr val="F6CDF9"/>
                </a:solidFill>
                <a:latin typeface="ＭＳ Ｐゴシック" charset="-128"/>
              </a:rPr>
              <a:t>(SpO</a:t>
            </a:r>
            <a:r>
              <a:rPr kumimoji="0" lang="en-US" altLang="ja-JP" sz="3000" b="1" baseline="-25000" dirty="0">
                <a:solidFill>
                  <a:srgbClr val="F6CDF9"/>
                </a:solidFill>
                <a:latin typeface="ＭＳ Ｐゴシック" charset="-128"/>
              </a:rPr>
              <a:t>2</a:t>
            </a:r>
            <a:r>
              <a:rPr kumimoji="0" lang="en-US" altLang="ja-JP" sz="3000" b="1" dirty="0">
                <a:solidFill>
                  <a:srgbClr val="F6CDF9"/>
                </a:solidFill>
                <a:latin typeface="ＭＳ Ｐゴシック" charset="-128"/>
              </a:rPr>
              <a:t>)</a:t>
            </a:r>
            <a:r>
              <a:rPr kumimoji="0" lang="ja-JP" altLang="en-US" sz="3000" b="1" dirty="0">
                <a:solidFill>
                  <a:srgbClr val="FFFFFF"/>
                </a:solidFill>
                <a:latin typeface="ＭＳ Ｐゴシック" charset="-128"/>
              </a:rPr>
              <a:t>が最も信頼できる</a:t>
            </a:r>
            <a:endParaRPr kumimoji="0" lang="en-US" altLang="ja-JP" sz="3000" b="1" dirty="0">
              <a:solidFill>
                <a:srgbClr val="FFFFFF"/>
              </a:solidFill>
              <a:latin typeface="ＭＳ Ｐゴシック" charset="-128"/>
            </a:endParaRPr>
          </a:p>
          <a:p>
            <a:pPr>
              <a:spcBef>
                <a:spcPct val="50000"/>
              </a:spcBef>
            </a:pPr>
            <a:endParaRPr kumimoji="0" lang="en-US" altLang="ja-JP" sz="3000" dirty="0">
              <a:solidFill>
                <a:srgbClr val="FFFFFF"/>
              </a:solidFill>
              <a:latin typeface="ＭＳ Ｐゴシック" charset="-128"/>
            </a:endParaRPr>
          </a:p>
          <a:p>
            <a:pPr>
              <a:spcBef>
                <a:spcPct val="50000"/>
              </a:spcBef>
            </a:pPr>
            <a:r>
              <a:rPr kumimoji="0" lang="en-US" altLang="ja-JP" sz="3000" dirty="0" smtClean="0">
                <a:solidFill>
                  <a:srgbClr val="FFFFFF"/>
                </a:solidFill>
                <a:latin typeface="ＭＳ Ｐゴシック" charset="-128"/>
              </a:rPr>
              <a:t>◆</a:t>
            </a:r>
            <a:r>
              <a:rPr kumimoji="0" lang="ja-JP" altLang="en-US" sz="3000" b="1" dirty="0">
                <a:solidFill>
                  <a:srgbClr val="FFFFFF"/>
                </a:solidFill>
                <a:latin typeface="ＭＳ Ｐゴシック" charset="-128"/>
              </a:rPr>
              <a:t>中心性チアノーゼは口唇、舌、躯幹の色から　</a:t>
            </a:r>
            <a:endParaRPr kumimoji="0" lang="en-US" altLang="ja-JP" sz="3000" b="1" dirty="0">
              <a:solidFill>
                <a:srgbClr val="FFFFFF"/>
              </a:solidFill>
              <a:latin typeface="ＭＳ Ｐゴシック" charset="-128"/>
            </a:endParaRPr>
          </a:p>
          <a:p>
            <a:pPr>
              <a:spcBef>
                <a:spcPct val="50000"/>
              </a:spcBef>
            </a:pPr>
            <a:r>
              <a:rPr kumimoji="0" lang="ja-JP" altLang="en-US" sz="3000" b="1" dirty="0">
                <a:solidFill>
                  <a:srgbClr val="FFFFFF"/>
                </a:solidFill>
                <a:latin typeface="ＭＳ Ｐゴシック" charset="-128"/>
              </a:rPr>
              <a:t>　</a:t>
            </a:r>
            <a:r>
              <a:rPr kumimoji="0" lang="en-US" altLang="ja-JP" sz="3000" b="1" dirty="0">
                <a:solidFill>
                  <a:srgbClr val="FFFFFF"/>
                </a:solidFill>
                <a:latin typeface="ＭＳ Ｐゴシック" charset="-128"/>
              </a:rPr>
              <a:t> </a:t>
            </a:r>
            <a:r>
              <a:rPr kumimoji="0" lang="ja-JP" altLang="en-US" sz="3000" b="1" dirty="0">
                <a:solidFill>
                  <a:srgbClr val="FFFFFF"/>
                </a:solidFill>
                <a:latin typeface="ＭＳ Ｐゴシック" charset="-128"/>
              </a:rPr>
              <a:t>判断する</a:t>
            </a:r>
            <a:r>
              <a:rPr kumimoji="0" lang="ja-JP" altLang="en-US" sz="3000" b="1" dirty="0" smtClean="0">
                <a:solidFill>
                  <a:srgbClr val="FFFFFF"/>
                </a:solidFill>
                <a:latin typeface="ＭＳ Ｐゴシック" charset="-128"/>
              </a:rPr>
              <a:t>が、中等度</a:t>
            </a:r>
            <a:r>
              <a:rPr kumimoji="0" lang="ja-JP" altLang="en-US" sz="3000" b="1" dirty="0">
                <a:solidFill>
                  <a:srgbClr val="FFFFFF"/>
                </a:solidFill>
                <a:latin typeface="ＭＳ Ｐゴシック" charset="-128"/>
              </a:rPr>
              <a:t>以下は</a:t>
            </a:r>
            <a:r>
              <a:rPr kumimoji="0" lang="ja-JP" altLang="en-US" sz="3000" b="1" dirty="0" smtClean="0">
                <a:solidFill>
                  <a:srgbClr val="FFFFFF"/>
                </a:solidFill>
                <a:latin typeface="ＭＳ Ｐゴシック" charset="-128"/>
              </a:rPr>
              <a:t>見落としやすい</a:t>
            </a:r>
          </a:p>
          <a:p>
            <a:pPr>
              <a:lnSpc>
                <a:spcPct val="50000"/>
              </a:lnSpc>
              <a:spcBef>
                <a:spcPct val="50000"/>
              </a:spcBef>
            </a:pPr>
            <a:endParaRPr kumimoji="0" lang="en-US" altLang="ja-JP" sz="3000" dirty="0">
              <a:solidFill>
                <a:srgbClr val="FFFFFF"/>
              </a:solidFill>
              <a:latin typeface="ＭＳ Ｐゴシック" charset="-128"/>
            </a:endParaRPr>
          </a:p>
          <a:p>
            <a:pPr>
              <a:spcBef>
                <a:spcPct val="50000"/>
              </a:spcBef>
            </a:pPr>
            <a:r>
              <a:rPr kumimoji="0" lang="en-US" altLang="ja-JP" sz="3000" dirty="0">
                <a:solidFill>
                  <a:srgbClr val="FFFFFF"/>
                </a:solidFill>
                <a:latin typeface="ＭＳ Ｐゴシック" charset="-128"/>
              </a:rPr>
              <a:t>◆</a:t>
            </a:r>
            <a:r>
              <a:rPr kumimoji="0" lang="ja-JP" altLang="en-US" sz="3000" b="1" dirty="0">
                <a:solidFill>
                  <a:srgbClr val="FFFFFF"/>
                </a:solidFill>
                <a:latin typeface="ＭＳ Ｐゴシック" charset="-128"/>
              </a:rPr>
              <a:t>末梢性チアノーゼは正常でも数時間続くこと</a:t>
            </a:r>
            <a:endParaRPr kumimoji="0" lang="en-US" altLang="ja-JP" sz="3000" b="1" dirty="0">
              <a:solidFill>
                <a:srgbClr val="FFFFFF"/>
              </a:solidFill>
              <a:latin typeface="ＭＳ Ｐゴシック" charset="-128"/>
            </a:endParaRPr>
          </a:p>
          <a:p>
            <a:pPr>
              <a:spcBef>
                <a:spcPct val="50000"/>
              </a:spcBef>
            </a:pPr>
            <a:r>
              <a:rPr kumimoji="0" lang="ja-JP" altLang="en-US" sz="3000" b="1" dirty="0">
                <a:solidFill>
                  <a:srgbClr val="FFFFFF"/>
                </a:solidFill>
                <a:latin typeface="ＭＳ Ｐゴシック" charset="-128"/>
              </a:rPr>
              <a:t>　</a:t>
            </a:r>
            <a:r>
              <a:rPr kumimoji="0" lang="en-US" altLang="ja-JP" sz="3000" b="1" dirty="0">
                <a:solidFill>
                  <a:srgbClr val="FFFFFF"/>
                </a:solidFill>
                <a:latin typeface="ＭＳ Ｐゴシック" charset="-128"/>
              </a:rPr>
              <a:t> </a:t>
            </a:r>
            <a:r>
              <a:rPr kumimoji="0" lang="ja-JP" altLang="en-US" sz="3000" b="1" dirty="0">
                <a:solidFill>
                  <a:srgbClr val="FFFFFF"/>
                </a:solidFill>
                <a:latin typeface="ＭＳ Ｐゴシック" charset="-128"/>
              </a:rPr>
              <a:t>があり、特に処置は必要としない</a:t>
            </a:r>
          </a:p>
        </p:txBody>
      </p:sp>
      <p:sp>
        <p:nvSpPr>
          <p:cNvPr id="81924" name="テキスト ボックス 3"/>
          <p:cNvSpPr txBox="1">
            <a:spLocks noChangeArrowheads="1"/>
          </p:cNvSpPr>
          <p:nvPr/>
        </p:nvSpPr>
        <p:spPr bwMode="auto">
          <a:xfrm>
            <a:off x="883920" y="2066925"/>
            <a:ext cx="7806055" cy="523875"/>
          </a:xfrm>
          <a:prstGeom prst="rect">
            <a:avLst/>
          </a:prstGeom>
          <a:noFill/>
          <a:ln w="9525">
            <a:noFill/>
            <a:miter lim="800000"/>
            <a:headEnd/>
            <a:tailEnd/>
          </a:ln>
        </p:spPr>
        <p:txBody>
          <a:bodyPr wrap="square">
            <a:prstTxWarp prst="textNoShape">
              <a:avLst/>
            </a:prstTxWarp>
            <a:spAutoFit/>
          </a:bodyPr>
          <a:lstStyle/>
          <a:p>
            <a:r>
              <a:rPr lang="en-US" altLang="ja-JP" sz="2800" dirty="0">
                <a:solidFill>
                  <a:srgbClr val="FF6464"/>
                </a:solidFill>
              </a:rPr>
              <a:t>(SpO</a:t>
            </a:r>
            <a:r>
              <a:rPr lang="en-US" altLang="ja-JP" sz="1400" dirty="0">
                <a:solidFill>
                  <a:srgbClr val="FF6464"/>
                </a:solidFill>
              </a:rPr>
              <a:t>2</a:t>
            </a:r>
            <a:r>
              <a:rPr lang="ja-JP" altLang="en-US" sz="2800" dirty="0">
                <a:solidFill>
                  <a:srgbClr val="FF6464"/>
                </a:solidFill>
              </a:rPr>
              <a:t>が測定できない間は</a:t>
            </a:r>
            <a:r>
              <a:rPr lang="ja-JP" altLang="en-US" sz="2800" u="sng" dirty="0">
                <a:solidFill>
                  <a:srgbClr val="FF6464"/>
                </a:solidFill>
              </a:rPr>
              <a:t>皮膚色で判定する</a:t>
            </a:r>
            <a:r>
              <a:rPr lang="ja-JP" altLang="en-US" sz="2800" dirty="0">
                <a:solidFill>
                  <a:srgbClr val="FF6464"/>
                </a:solidFill>
              </a:rPr>
              <a:t> </a:t>
            </a:r>
            <a:r>
              <a:rPr lang="en-US" altLang="ja-JP" sz="2800" dirty="0">
                <a:solidFill>
                  <a:srgbClr val="FF6464"/>
                </a:solidFill>
              </a:rPr>
              <a:t>)</a:t>
            </a:r>
            <a:endParaRPr lang="ja-JP" altLang="en-US" sz="2800" dirty="0">
              <a:solidFill>
                <a:srgbClr val="FF6464"/>
              </a:solidFill>
              <a:latin typeface="ＭＳ Ｐゴシック" charset="-128"/>
            </a:endParaRP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5" name="Rectangle 7"/>
          <p:cNvSpPr>
            <a:spLocks noGrp="1" noChangeArrowheads="1"/>
          </p:cNvSpPr>
          <p:nvPr>
            <p:ph type="title"/>
          </p:nvPr>
        </p:nvSpPr>
        <p:spPr>
          <a:xfrm>
            <a:off x="228600" y="359885"/>
            <a:ext cx="8686800" cy="1447800"/>
          </a:xfrm>
        </p:spPr>
        <p:txBody>
          <a:bodyPr/>
          <a:lstStyle/>
          <a:p>
            <a:pPr marL="233363" indent="-233363">
              <a:spcBef>
                <a:spcPct val="50000"/>
              </a:spcBef>
              <a:defRPr/>
            </a:pPr>
            <a:r>
              <a:rPr lang="ja-JP" altLang="en-US" sz="4000" b="1" dirty="0" smtClean="0">
                <a:solidFill>
                  <a:srgbClr val="FFFF00"/>
                </a:solidFill>
                <a:ea typeface="ＭＳ Ｐゴシック" pitchFamily="-109" charset="-128"/>
                <a:cs typeface="ＭＳ Ｐゴシック" pitchFamily="-109" charset="-128"/>
              </a:rPr>
              <a:t>蘇生の初期処置後の評価</a:t>
            </a:r>
            <a:endParaRPr lang="en-US" altLang="ja-JP" sz="3200" b="1" dirty="0">
              <a:solidFill>
                <a:srgbClr val="FFFF00"/>
              </a:solidFill>
            </a:endParaRPr>
          </a:p>
        </p:txBody>
      </p:sp>
      <p:sp>
        <p:nvSpPr>
          <p:cNvPr id="67587" name="Text Box 8"/>
          <p:cNvSpPr txBox="1">
            <a:spLocks noChangeArrowheads="1"/>
          </p:cNvSpPr>
          <p:nvPr/>
        </p:nvSpPr>
        <p:spPr bwMode="auto">
          <a:xfrm>
            <a:off x="609600" y="1490441"/>
            <a:ext cx="8382000" cy="1323975"/>
          </a:xfrm>
          <a:prstGeom prst="rect">
            <a:avLst/>
          </a:prstGeom>
          <a:noFill/>
          <a:ln w="12700">
            <a:noFill/>
            <a:miter lim="800000"/>
            <a:headEnd type="none" w="sm" len="sm"/>
            <a:tailEnd type="none" w="sm" len="sm"/>
          </a:ln>
        </p:spPr>
        <p:txBody>
          <a:bodyPr>
            <a:prstTxWarp prst="textNoShape">
              <a:avLst/>
            </a:prstTxWarp>
            <a:spAutoFit/>
          </a:bodyPr>
          <a:lstStyle/>
          <a:p>
            <a:pPr marL="233363" indent="-233363" algn="ctr">
              <a:spcBef>
                <a:spcPct val="50000"/>
              </a:spcBef>
            </a:pPr>
            <a:r>
              <a:rPr lang="ja-JP" altLang="en-US" sz="3200" b="1" dirty="0">
                <a:solidFill>
                  <a:srgbClr val="FFFFFF"/>
                </a:solidFill>
                <a:latin typeface="Arial" pitchFamily="-112" charset="0"/>
                <a:ea typeface="ＭＳ Ｐゴシック" pitchFamily="-112" charset="-128"/>
                <a:cs typeface="ＭＳ Ｐゴシック" pitchFamily="-112" charset="-128"/>
              </a:rPr>
              <a:t>酸素化の評価は：</a:t>
            </a:r>
            <a:endParaRPr lang="en-US" altLang="ja-JP" sz="3200" b="1" dirty="0">
              <a:solidFill>
                <a:srgbClr val="FFFFFF"/>
              </a:solidFill>
              <a:latin typeface="Arial" pitchFamily="-112" charset="0"/>
              <a:ea typeface="ＭＳ Ｐゴシック" pitchFamily="-112" charset="-128"/>
              <a:cs typeface="ＭＳ Ｐゴシック" pitchFamily="-112" charset="-128"/>
            </a:endParaRPr>
          </a:p>
          <a:p>
            <a:pPr marL="233363" indent="-233363" algn="ctr">
              <a:spcBef>
                <a:spcPct val="50000"/>
              </a:spcBef>
            </a:pPr>
            <a:r>
              <a:rPr lang="ja-JP" altLang="en-US" sz="3200" b="1" dirty="0">
                <a:solidFill>
                  <a:srgbClr val="FFFFFF"/>
                </a:solidFill>
                <a:latin typeface="Arial" pitchFamily="-112" charset="0"/>
                <a:ea typeface="ＭＳ Ｐゴシック" pitchFamily="-112" charset="-128"/>
                <a:cs typeface="ＭＳ Ｐゴシック" pitchFamily="-112" charset="-128"/>
              </a:rPr>
              <a:t>　右手の</a:t>
            </a:r>
            <a:r>
              <a:rPr lang="ja-JP" altLang="en-US" sz="3200" dirty="0">
                <a:solidFill>
                  <a:srgbClr val="FF6FCF"/>
                </a:solidFill>
              </a:rPr>
              <a:t>パルスオキシメータ</a:t>
            </a:r>
            <a:r>
              <a:rPr lang="ja-JP" altLang="en-US" sz="3200" dirty="0">
                <a:solidFill>
                  <a:srgbClr val="FFFFFF"/>
                </a:solidFill>
              </a:rPr>
              <a:t>で</a:t>
            </a:r>
            <a:r>
              <a:rPr lang="en-US" altLang="ja-JP" sz="3200" dirty="0">
                <a:solidFill>
                  <a:srgbClr val="FFFFFF"/>
                </a:solidFill>
              </a:rPr>
              <a:t> !</a:t>
            </a:r>
            <a:endParaRPr lang="en-US" altLang="ja-JP" sz="3200" b="1" dirty="0">
              <a:solidFill>
                <a:srgbClr val="FFFFFF"/>
              </a:solidFill>
              <a:latin typeface="Arial" pitchFamily="-112" charset="0"/>
              <a:ea typeface="ＭＳ Ｐゴシック" pitchFamily="-112" charset="-128"/>
              <a:cs typeface="ＭＳ Ｐゴシック" pitchFamily="-112" charset="-128"/>
            </a:endParaRPr>
          </a:p>
        </p:txBody>
      </p:sp>
      <p:sp>
        <p:nvSpPr>
          <p:cNvPr id="6" name="テキスト ボックス 5"/>
          <p:cNvSpPr txBox="1"/>
          <p:nvPr/>
        </p:nvSpPr>
        <p:spPr>
          <a:xfrm>
            <a:off x="1281108" y="6019618"/>
            <a:ext cx="7367723" cy="400110"/>
          </a:xfrm>
          <a:prstGeom prst="rect">
            <a:avLst/>
          </a:prstGeom>
          <a:noFill/>
        </p:spPr>
        <p:txBody>
          <a:bodyPr wrap="none" rtlCol="0">
            <a:spAutoFit/>
          </a:bodyPr>
          <a:lstStyle/>
          <a:p>
            <a:r>
              <a:rPr kumimoji="1" lang="en-US" altLang="ja-JP" sz="2000" dirty="0" smtClean="0">
                <a:solidFill>
                  <a:srgbClr val="FFFF00"/>
                </a:solidFill>
              </a:rPr>
              <a:t>SpO2</a:t>
            </a:r>
            <a:r>
              <a:rPr kumimoji="1" lang="ja-JP" altLang="en-US" sz="2000" dirty="0" smtClean="0">
                <a:solidFill>
                  <a:srgbClr val="FFFF00"/>
                </a:solidFill>
              </a:rPr>
              <a:t>が不明の時は皮膚色で酸素化を評価するが、信頼性は低い。</a:t>
            </a:r>
            <a:endParaRPr kumimoji="1" lang="ja-JP" altLang="en-US" sz="2000" dirty="0">
              <a:solidFill>
                <a:srgbClr val="FFFF00"/>
              </a:solidFill>
            </a:endParaRPr>
          </a:p>
        </p:txBody>
      </p:sp>
      <p:pic>
        <p:nvPicPr>
          <p:cNvPr id="205825" name="Picture 1"/>
          <p:cNvPicPr>
            <a:picLocks noChangeAspect="1" noChangeArrowheads="1"/>
          </p:cNvPicPr>
          <p:nvPr/>
        </p:nvPicPr>
        <p:blipFill>
          <a:blip r:embed="rId2"/>
          <a:srcRect/>
          <a:stretch>
            <a:fillRect/>
          </a:stretch>
        </p:blipFill>
        <p:spPr bwMode="auto">
          <a:xfrm>
            <a:off x="2571750" y="2993548"/>
            <a:ext cx="4591050" cy="2809875"/>
          </a:xfrm>
          <a:prstGeom prst="rect">
            <a:avLst/>
          </a:prstGeom>
          <a:noFill/>
          <a:ln w="9525">
            <a:noFill/>
            <a:miter lim="800000"/>
            <a:headEnd/>
            <a:tailEnd/>
          </a:ln>
        </p:spPr>
      </p:pic>
      <p:sp>
        <p:nvSpPr>
          <p:cNvPr id="9" name="テキスト ボックス 3"/>
          <p:cNvSpPr txBox="1">
            <a:spLocks noChangeArrowheads="1"/>
          </p:cNvSpPr>
          <p:nvPr/>
        </p:nvSpPr>
        <p:spPr bwMode="auto">
          <a:xfrm>
            <a:off x="1900238" y="152400"/>
            <a:ext cx="5262562" cy="461963"/>
          </a:xfrm>
          <a:prstGeom prst="rect">
            <a:avLst/>
          </a:prstGeom>
          <a:noFill/>
          <a:ln w="9525">
            <a:noFill/>
            <a:miter lim="800000"/>
            <a:headEnd/>
            <a:tailEnd/>
          </a:ln>
        </p:spPr>
        <p:txBody>
          <a:bodyPr wrap="none">
            <a:prstTxWarp prst="textNoShape">
              <a:avLst/>
            </a:prstTxWarp>
            <a:spAutoFit/>
          </a:bodyPr>
          <a:lstStyle/>
          <a:p>
            <a:r>
              <a:rPr lang="ja-JP" altLang="en-US" sz="2400" b="1" dirty="0">
                <a:solidFill>
                  <a:srgbClr val="FF6FCF"/>
                </a:solidFill>
              </a:rPr>
              <a:t>新生児心肺蘇生法で何が変わったか</a:t>
            </a:r>
            <a:r>
              <a:rPr lang="en-US" altLang="ja-JP" sz="2400" b="1" dirty="0">
                <a:solidFill>
                  <a:srgbClr val="FF6FCF"/>
                </a:solidFill>
              </a:rPr>
              <a:t>?</a:t>
            </a:r>
            <a:endParaRPr kumimoji="1" lang="ja-JP" altLang="en-US" sz="2400" b="1" dirty="0">
              <a:solidFill>
                <a:srgbClr val="FF6FCF"/>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5" name="Rectangle 7"/>
          <p:cNvSpPr>
            <a:spLocks noGrp="1" noChangeArrowheads="1"/>
          </p:cNvSpPr>
          <p:nvPr>
            <p:ph type="title"/>
          </p:nvPr>
        </p:nvSpPr>
        <p:spPr>
          <a:xfrm>
            <a:off x="228600" y="1752600"/>
            <a:ext cx="8686800" cy="838200"/>
          </a:xfrm>
        </p:spPr>
        <p:txBody>
          <a:bodyPr>
            <a:normAutofit fontScale="90000"/>
          </a:bodyPr>
          <a:lstStyle/>
          <a:p>
            <a:pPr>
              <a:defRPr/>
            </a:pPr>
            <a:r>
              <a:rPr lang="en-US" altLang="ja-JP" sz="4000" b="1" dirty="0" smtClean="0">
                <a:solidFill>
                  <a:srgbClr val="FFFF00"/>
                </a:solidFill>
              </a:rPr>
              <a:t>NCPR</a:t>
            </a:r>
            <a:r>
              <a:rPr lang="ja-JP" altLang="en-US" sz="4000" b="1" dirty="0" smtClean="0">
                <a:solidFill>
                  <a:srgbClr val="FFFF00"/>
                </a:solidFill>
              </a:rPr>
              <a:t>ガイドライン</a:t>
            </a:r>
            <a:r>
              <a:rPr lang="en-US" altLang="ja-JP" sz="4000" b="1" dirty="0" smtClean="0">
                <a:solidFill>
                  <a:srgbClr val="FFFF00"/>
                </a:solidFill>
              </a:rPr>
              <a:t>2010</a:t>
            </a:r>
            <a:r>
              <a:rPr lang="ja-JP" altLang="en-US" sz="4000" b="1" dirty="0" smtClean="0">
                <a:solidFill>
                  <a:srgbClr val="FFFF00"/>
                </a:solidFill>
              </a:rPr>
              <a:t>で何が変わったか</a:t>
            </a:r>
            <a:r>
              <a:rPr lang="en-US" altLang="ja-JP" sz="4000" b="1" dirty="0" smtClean="0">
                <a:solidFill>
                  <a:srgbClr val="FFFF00"/>
                </a:solidFill>
              </a:rPr>
              <a:t>?</a:t>
            </a:r>
          </a:p>
        </p:txBody>
      </p:sp>
      <p:sp>
        <p:nvSpPr>
          <p:cNvPr id="61443" name="テキスト ボックス 3"/>
          <p:cNvSpPr txBox="1">
            <a:spLocks noChangeArrowheads="1"/>
          </p:cNvSpPr>
          <p:nvPr/>
        </p:nvSpPr>
        <p:spPr bwMode="auto">
          <a:xfrm>
            <a:off x="228600" y="4168775"/>
            <a:ext cx="8956298" cy="1938992"/>
          </a:xfrm>
          <a:prstGeom prst="rect">
            <a:avLst/>
          </a:prstGeom>
          <a:noFill/>
          <a:ln w="9525">
            <a:noFill/>
            <a:miter lim="800000"/>
            <a:headEnd/>
            <a:tailEnd/>
          </a:ln>
        </p:spPr>
        <p:txBody>
          <a:bodyPr wrap="none">
            <a:prstTxWarp prst="textNoShape">
              <a:avLst/>
            </a:prstTxWarp>
            <a:spAutoFit/>
          </a:bodyPr>
          <a:lstStyle/>
          <a:p>
            <a:r>
              <a:rPr lang="ja-JP" altLang="en-US" sz="2400" dirty="0">
                <a:solidFill>
                  <a:schemeClr val="bg1"/>
                </a:solidFill>
                <a:latin typeface="ＭＳ ゴシック" pitchFamily="-112" charset="-128"/>
                <a:ea typeface="ＭＳ ゴシック" pitchFamily="-112" charset="-128"/>
                <a:cs typeface="ＭＳ ゴシック" pitchFamily="-112" charset="-128"/>
              </a:rPr>
              <a:t>日本救急医療財団のホームページ（http://www.qqzaidan.jp/）</a:t>
            </a:r>
          </a:p>
          <a:p>
            <a:r>
              <a:rPr lang="ja-JP" altLang="en-US" sz="2400" dirty="0">
                <a:solidFill>
                  <a:schemeClr val="bg1"/>
                </a:solidFill>
                <a:latin typeface="ＭＳ ゴシック" pitchFamily="-112" charset="-128"/>
                <a:ea typeface="ＭＳ ゴシック" pitchFamily="-112" charset="-128"/>
                <a:cs typeface="ＭＳ ゴシック" pitchFamily="-112" charset="-128"/>
              </a:rPr>
              <a:t>日本蘇生協議会のホームページ（http://jrc.umin.ac.jp/</a:t>
            </a:r>
            <a:r>
              <a:rPr lang="ja-JP" altLang="en-US" sz="2400" dirty="0" smtClean="0">
                <a:solidFill>
                  <a:schemeClr val="bg1"/>
                </a:solidFill>
                <a:latin typeface="ＭＳ ゴシック" pitchFamily="-112" charset="-128"/>
                <a:ea typeface="ＭＳ ゴシック" pitchFamily="-112" charset="-128"/>
                <a:cs typeface="ＭＳ ゴシック" pitchFamily="-112" charset="-128"/>
              </a:rPr>
              <a:t>）</a:t>
            </a:r>
            <a:endParaRPr lang="en-US" altLang="ja-JP" sz="2400" dirty="0" smtClean="0">
              <a:solidFill>
                <a:schemeClr val="bg1"/>
              </a:solidFill>
              <a:latin typeface="ＭＳ ゴシック" pitchFamily="-112" charset="-128"/>
              <a:ea typeface="ＭＳ ゴシック" pitchFamily="-112" charset="-128"/>
              <a:cs typeface="ＭＳ ゴシック" pitchFamily="-112" charset="-128"/>
            </a:endParaRPr>
          </a:p>
          <a:p>
            <a:endParaRPr kumimoji="1" lang="en-US" altLang="ja-JP" sz="2400" u="sng" dirty="0" smtClean="0">
              <a:solidFill>
                <a:schemeClr val="bg1"/>
              </a:solidFill>
              <a:latin typeface="ＭＳ ゴシック" pitchFamily="-112" charset="-128"/>
              <a:ea typeface="ＭＳ ゴシック" pitchFamily="-112" charset="-128"/>
              <a:cs typeface="ＭＳ ゴシック" pitchFamily="-112" charset="-128"/>
            </a:endParaRPr>
          </a:p>
          <a:p>
            <a:r>
              <a:rPr kumimoji="1" lang="ja-JP" altLang="en-US" sz="2400" dirty="0" smtClean="0">
                <a:solidFill>
                  <a:srgbClr val="FFFF00"/>
                </a:solidFill>
                <a:latin typeface="ＭＳ ゴシック" pitchFamily="-112" charset="-128"/>
                <a:ea typeface="ＭＳ ゴシック" pitchFamily="-112" charset="-128"/>
                <a:cs typeface="ＭＳ ゴシック" pitchFamily="-112" charset="-128"/>
              </a:rPr>
              <a:t>日本周産期・新生児医学会</a:t>
            </a:r>
            <a:r>
              <a:rPr lang="ja-JP" altLang="en-US" sz="2400" dirty="0" smtClean="0">
                <a:solidFill>
                  <a:srgbClr val="FFFF00"/>
                </a:solidFill>
                <a:latin typeface="ＭＳ ゴシック" pitchFamily="-112" charset="-128"/>
                <a:ea typeface="ＭＳ ゴシック" pitchFamily="-112" charset="-128"/>
                <a:cs typeface="ＭＳ ゴシック" pitchFamily="-112" charset="-128"/>
              </a:rPr>
              <a:t>のホームページ</a:t>
            </a:r>
            <a:endParaRPr lang="en-US" altLang="ja-JP" sz="2400" dirty="0" smtClean="0">
              <a:solidFill>
                <a:srgbClr val="FFFF00"/>
              </a:solidFill>
              <a:latin typeface="ＭＳ ゴシック" pitchFamily="-112" charset="-128"/>
              <a:ea typeface="ＭＳ ゴシック" pitchFamily="-112" charset="-128"/>
              <a:cs typeface="ＭＳ ゴシック" pitchFamily="-112" charset="-128"/>
            </a:endParaRPr>
          </a:p>
          <a:p>
            <a:r>
              <a:rPr lang="en-US" altLang="ja-JP" sz="2400" dirty="0" smtClean="0">
                <a:solidFill>
                  <a:srgbClr val="FFFF00"/>
                </a:solidFill>
              </a:rPr>
              <a:t>http://www.jspnm.com/topics/data/topics101021a.pdf</a:t>
            </a:r>
            <a:endParaRPr kumimoji="1" lang="ja-JP" altLang="en-US" sz="2400" dirty="0">
              <a:solidFill>
                <a:srgbClr val="FFFF00"/>
              </a:solidFill>
            </a:endParaRPr>
          </a:p>
        </p:txBody>
      </p:sp>
      <p:cxnSp>
        <p:nvCxnSpPr>
          <p:cNvPr id="5" name="直線コネクタ 4"/>
          <p:cNvCxnSpPr/>
          <p:nvPr/>
        </p:nvCxnSpPr>
        <p:spPr>
          <a:xfrm>
            <a:off x="572877" y="1752600"/>
            <a:ext cx="7987229" cy="0"/>
          </a:xfrm>
          <a:prstGeom prst="line">
            <a:avLst/>
          </a:prstGeom>
          <a:ln w="53975" cmpd="dbl">
            <a:solidFill>
              <a:srgbClr val="FFFF00"/>
            </a:solidFill>
          </a:ln>
        </p:spPr>
        <p:style>
          <a:lnRef idx="2">
            <a:schemeClr val="accent1"/>
          </a:lnRef>
          <a:fillRef idx="0">
            <a:schemeClr val="accent1"/>
          </a:fillRef>
          <a:effectRef idx="1">
            <a:schemeClr val="accent1"/>
          </a:effectRef>
          <a:fontRef idx="minor">
            <a:schemeClr val="tx1"/>
          </a:fontRef>
        </p:style>
      </p:cxnSp>
      <p:cxnSp>
        <p:nvCxnSpPr>
          <p:cNvPr id="6" name="直線コネクタ 5"/>
          <p:cNvCxnSpPr/>
          <p:nvPr/>
        </p:nvCxnSpPr>
        <p:spPr>
          <a:xfrm>
            <a:off x="571039" y="2599071"/>
            <a:ext cx="7987229" cy="0"/>
          </a:xfrm>
          <a:prstGeom prst="line">
            <a:avLst/>
          </a:prstGeom>
          <a:ln w="53975" cmpd="dbl">
            <a:solidFill>
              <a:srgbClr val="FFFF00"/>
            </a:solidFill>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5257800"/>
            <a:ext cx="7772400" cy="1377276"/>
          </a:xfrm>
        </p:spPr>
        <p:txBody>
          <a:bodyPr>
            <a:normAutofit/>
          </a:bodyPr>
          <a:lstStyle/>
          <a:p>
            <a:pPr algn="l"/>
            <a:r>
              <a:rPr kumimoji="1" lang="en-US" altLang="ja-JP" sz="1400" b="1" dirty="0" smtClean="0">
                <a:solidFill>
                  <a:schemeClr val="bg1"/>
                </a:solidFill>
                <a:latin typeface="ＭＳ Ｐ明朝" pitchFamily="18" charset="-128"/>
                <a:ea typeface="ＭＳ Ｐ明朝" pitchFamily="18" charset="-128"/>
              </a:rPr>
              <a:t>Defining the Reference Range for Oxygen Saturation for Infants After Birth</a:t>
            </a:r>
            <a:r>
              <a:rPr kumimoji="1" lang="en-US" altLang="ja-JP" sz="1400" dirty="0" smtClean="0">
                <a:solidFill>
                  <a:schemeClr val="bg1"/>
                </a:solidFill>
                <a:latin typeface="ＭＳ Ｐ明朝" pitchFamily="18" charset="-128"/>
                <a:ea typeface="ＭＳ Ｐ明朝" pitchFamily="18" charset="-128"/>
              </a:rPr>
              <a:t/>
            </a:r>
            <a:br>
              <a:rPr kumimoji="1" lang="en-US" altLang="ja-JP" sz="1400" dirty="0" smtClean="0">
                <a:solidFill>
                  <a:schemeClr val="bg1"/>
                </a:solidFill>
                <a:latin typeface="ＭＳ Ｐ明朝" pitchFamily="18" charset="-128"/>
                <a:ea typeface="ＭＳ Ｐ明朝" pitchFamily="18" charset="-128"/>
              </a:rPr>
            </a:br>
            <a:r>
              <a:rPr lang="en-US" altLang="ja-JP" sz="1400" dirty="0" smtClean="0">
                <a:solidFill>
                  <a:schemeClr val="bg1"/>
                </a:solidFill>
                <a:latin typeface="ＭＳ Ｐ明朝" pitchFamily="18" charset="-128"/>
                <a:ea typeface="ＭＳ Ｐ明朝" pitchFamily="18" charset="-128"/>
              </a:rPr>
              <a:t>Jennifer A.Dawson, C.Omar F.kamlin, Maximo Vento, Connie Wong, Tim J.Cole, Susan M. Donath, Peter G. Davis and Colin J. Morley</a:t>
            </a:r>
            <a:br>
              <a:rPr lang="en-US" altLang="ja-JP" sz="1400" dirty="0" smtClean="0">
                <a:solidFill>
                  <a:schemeClr val="bg1"/>
                </a:solidFill>
                <a:latin typeface="ＭＳ Ｐ明朝" pitchFamily="18" charset="-128"/>
                <a:ea typeface="ＭＳ Ｐ明朝" pitchFamily="18" charset="-128"/>
              </a:rPr>
            </a:br>
            <a:r>
              <a:rPr lang="en-US" altLang="ja-JP" sz="1400" i="1" dirty="0" smtClean="0">
                <a:solidFill>
                  <a:schemeClr val="bg1"/>
                </a:solidFill>
                <a:latin typeface="ＭＳ Ｐ明朝" pitchFamily="18" charset="-128"/>
                <a:ea typeface="ＭＳ Ｐ明朝" pitchFamily="18" charset="-128"/>
              </a:rPr>
              <a:t>Pediatrics </a:t>
            </a:r>
            <a:r>
              <a:rPr lang="en-US" altLang="ja-JP" sz="1400" dirty="0" smtClean="0">
                <a:solidFill>
                  <a:schemeClr val="bg1"/>
                </a:solidFill>
                <a:latin typeface="ＭＳ Ｐ明朝" pitchFamily="18" charset="-128"/>
                <a:ea typeface="ＭＳ Ｐ明朝" pitchFamily="18" charset="-128"/>
              </a:rPr>
              <a:t>published online May 3,2010;</a:t>
            </a:r>
            <a:br>
              <a:rPr lang="en-US" altLang="ja-JP" sz="1400" dirty="0" smtClean="0">
                <a:solidFill>
                  <a:schemeClr val="bg1"/>
                </a:solidFill>
                <a:latin typeface="ＭＳ Ｐ明朝" pitchFamily="18" charset="-128"/>
                <a:ea typeface="ＭＳ Ｐ明朝" pitchFamily="18" charset="-128"/>
              </a:rPr>
            </a:br>
            <a:r>
              <a:rPr lang="en-US" altLang="ja-JP" sz="1400" dirty="0" smtClean="0">
                <a:solidFill>
                  <a:schemeClr val="bg1"/>
                </a:solidFill>
                <a:latin typeface="ＭＳ Ｐ明朝" pitchFamily="18" charset="-128"/>
                <a:ea typeface="ＭＳ Ｐ明朝" pitchFamily="18" charset="-128"/>
              </a:rPr>
              <a:t>DOI: 10.1542/peds.2009-1510</a:t>
            </a:r>
            <a:endParaRPr kumimoji="1" lang="ja-JP" altLang="en-US" sz="1400" dirty="0">
              <a:solidFill>
                <a:schemeClr val="bg1"/>
              </a:solidFill>
              <a:latin typeface="ＭＳ Ｐ明朝" pitchFamily="18" charset="-128"/>
              <a:ea typeface="ＭＳ Ｐ明朝" pitchFamily="18" charset="-128"/>
            </a:endParaRPr>
          </a:p>
        </p:txBody>
      </p:sp>
      <p:sp>
        <p:nvSpPr>
          <p:cNvPr id="5" name="テキスト ボックス 4"/>
          <p:cNvSpPr txBox="1"/>
          <p:nvPr/>
        </p:nvSpPr>
        <p:spPr>
          <a:xfrm>
            <a:off x="7944" y="239411"/>
            <a:ext cx="8956298" cy="369332"/>
          </a:xfrm>
          <a:prstGeom prst="rect">
            <a:avLst/>
          </a:prstGeom>
          <a:noFill/>
        </p:spPr>
        <p:txBody>
          <a:bodyPr wrap="none" rtlCol="0">
            <a:spAutoFit/>
          </a:bodyPr>
          <a:lstStyle/>
          <a:p>
            <a:r>
              <a:rPr kumimoji="1" lang="ja-JP" altLang="en-US" b="1" dirty="0" smtClean="0">
                <a:solidFill>
                  <a:srgbClr val="FFFF00"/>
                </a:solidFill>
              </a:rPr>
              <a:t>在胎</a:t>
            </a:r>
            <a:r>
              <a:rPr kumimoji="1" lang="en-US" altLang="ja-JP" b="1" dirty="0" smtClean="0">
                <a:solidFill>
                  <a:srgbClr val="FFFF00"/>
                </a:solidFill>
              </a:rPr>
              <a:t>37</a:t>
            </a:r>
            <a:r>
              <a:rPr kumimoji="1" lang="ja-JP" altLang="en-US" b="1" dirty="0" smtClean="0">
                <a:solidFill>
                  <a:srgbClr val="FFFF00"/>
                </a:solidFill>
              </a:rPr>
              <a:t>週以上で投薬などの処置を必要としなかった新生児の出生後</a:t>
            </a:r>
            <a:r>
              <a:rPr kumimoji="1" lang="en-US" altLang="ja-JP" b="1" dirty="0" smtClean="0">
                <a:solidFill>
                  <a:srgbClr val="FFFF00"/>
                </a:solidFill>
              </a:rPr>
              <a:t>10</a:t>
            </a:r>
            <a:r>
              <a:rPr kumimoji="1" lang="ja-JP" altLang="en-US" b="1" dirty="0" smtClean="0">
                <a:solidFill>
                  <a:srgbClr val="FFFF00"/>
                </a:solidFill>
              </a:rPr>
              <a:t>分間の</a:t>
            </a:r>
            <a:r>
              <a:rPr kumimoji="1" lang="en-US" altLang="ja-JP" b="1" dirty="0" smtClean="0">
                <a:solidFill>
                  <a:srgbClr val="FFFF00"/>
                </a:solidFill>
              </a:rPr>
              <a:t>SPO2</a:t>
            </a:r>
            <a:r>
              <a:rPr kumimoji="1" lang="ja-JP" altLang="en-US" b="1" dirty="0" smtClean="0">
                <a:solidFill>
                  <a:srgbClr val="FFFF00"/>
                </a:solidFill>
              </a:rPr>
              <a:t>の推移</a:t>
            </a:r>
            <a:endParaRPr kumimoji="1" lang="ja-JP" altLang="en-US" b="1" dirty="0">
              <a:solidFill>
                <a:srgbClr val="FFFF00"/>
              </a:solidFill>
            </a:endParaRPr>
          </a:p>
        </p:txBody>
      </p:sp>
      <p:sp>
        <p:nvSpPr>
          <p:cNvPr id="6" name="テキスト ボックス 5"/>
          <p:cNvSpPr txBox="1"/>
          <p:nvPr/>
        </p:nvSpPr>
        <p:spPr>
          <a:xfrm>
            <a:off x="7402399" y="570299"/>
            <a:ext cx="1172354" cy="369332"/>
          </a:xfrm>
          <a:prstGeom prst="rect">
            <a:avLst/>
          </a:prstGeom>
          <a:noFill/>
        </p:spPr>
        <p:txBody>
          <a:bodyPr wrap="none" rtlCol="0">
            <a:spAutoFit/>
          </a:bodyPr>
          <a:lstStyle/>
          <a:p>
            <a:r>
              <a:rPr kumimoji="1" lang="en-US" altLang="ja-JP" dirty="0" smtClean="0">
                <a:solidFill>
                  <a:srgbClr val="FFFFFF"/>
                </a:solidFill>
              </a:rPr>
              <a:t>(N=</a:t>
            </a:r>
            <a:r>
              <a:rPr lang="en-US" altLang="ja-JP" dirty="0" smtClean="0">
                <a:solidFill>
                  <a:srgbClr val="FFFFFF"/>
                </a:solidFill>
              </a:rPr>
              <a:t>187</a:t>
            </a:r>
            <a:r>
              <a:rPr lang="ja-JP" altLang="en-US" dirty="0" smtClean="0">
                <a:solidFill>
                  <a:srgbClr val="FFFFFF"/>
                </a:solidFill>
              </a:rPr>
              <a:t>名</a:t>
            </a:r>
            <a:r>
              <a:rPr lang="en-US" altLang="ja-JP" dirty="0" smtClean="0">
                <a:solidFill>
                  <a:srgbClr val="FFFFFF"/>
                </a:solidFill>
              </a:rPr>
              <a:t>)</a:t>
            </a:r>
          </a:p>
        </p:txBody>
      </p:sp>
      <p:grpSp>
        <p:nvGrpSpPr>
          <p:cNvPr id="3" name="図形グループ 24"/>
          <p:cNvGrpSpPr/>
          <p:nvPr/>
        </p:nvGrpSpPr>
        <p:grpSpPr>
          <a:xfrm>
            <a:off x="1066800" y="636291"/>
            <a:ext cx="6053982" cy="4621509"/>
            <a:chOff x="1066800" y="636291"/>
            <a:chExt cx="6053982" cy="4621509"/>
          </a:xfrm>
        </p:grpSpPr>
        <p:grpSp>
          <p:nvGrpSpPr>
            <p:cNvPr id="4" name="図形グループ 12"/>
            <p:cNvGrpSpPr/>
            <p:nvPr/>
          </p:nvGrpSpPr>
          <p:grpSpPr>
            <a:xfrm>
              <a:off x="1066800" y="636291"/>
              <a:ext cx="6053982" cy="4621509"/>
              <a:chOff x="1066800" y="636291"/>
              <a:chExt cx="6053982" cy="4621509"/>
            </a:xfrm>
          </p:grpSpPr>
          <p:grpSp>
            <p:nvGrpSpPr>
              <p:cNvPr id="7" name="図形グループ 9"/>
              <p:cNvGrpSpPr/>
              <p:nvPr/>
            </p:nvGrpSpPr>
            <p:grpSpPr>
              <a:xfrm>
                <a:off x="1066800" y="636291"/>
                <a:ext cx="6053982" cy="4621509"/>
                <a:chOff x="1143000" y="636291"/>
                <a:chExt cx="6053982" cy="4621509"/>
              </a:xfrm>
            </p:grpSpPr>
            <p:pic>
              <p:nvPicPr>
                <p:cNvPr id="11" name="図 10" descr="FIGURE2.jpg"/>
                <p:cNvPicPr>
                  <a:picLocks noChangeAspect="1"/>
                </p:cNvPicPr>
                <p:nvPr/>
              </p:nvPicPr>
              <p:blipFill>
                <a:blip r:embed="rId2" cstate="print"/>
                <a:stretch>
                  <a:fillRect/>
                </a:stretch>
              </p:blipFill>
              <p:spPr>
                <a:xfrm>
                  <a:off x="1143000" y="636291"/>
                  <a:ext cx="6053982" cy="4621509"/>
                </a:xfrm>
                <a:prstGeom prst="rect">
                  <a:avLst/>
                </a:prstGeom>
              </p:spPr>
            </p:pic>
            <p:sp>
              <p:nvSpPr>
                <p:cNvPr id="12" name="円/楕円 11"/>
                <p:cNvSpPr/>
                <p:nvPr/>
              </p:nvSpPr>
              <p:spPr bwMode="auto">
                <a:xfrm>
                  <a:off x="6781800" y="1066800"/>
                  <a:ext cx="76200" cy="76200"/>
                </a:xfrm>
                <a:prstGeom prst="ellipse">
                  <a:avLst/>
                </a:prstGeom>
                <a:solidFill>
                  <a:srgbClr val="FF00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ja-JP" altLang="en-US" sz="1600" b="0" i="0" u="none" strike="noStrike" cap="none" normalizeH="0" baseline="0" dirty="0" smtClean="0">
                      <a:ln>
                        <a:noFill/>
                      </a:ln>
                      <a:solidFill>
                        <a:srgbClr val="000000"/>
                      </a:solidFill>
                      <a:effectLst/>
                      <a:latin typeface="Times New Roman" pitchFamily="-109" charset="0"/>
                    </a:rPr>
                    <a:t>　</a:t>
                  </a:r>
                  <a:endParaRPr kumimoji="0" lang="ja-JP" altLang="en-US" sz="1600" b="0" i="0" u="none" strike="noStrike" cap="none" normalizeH="0" baseline="0" dirty="0">
                    <a:ln>
                      <a:noFill/>
                    </a:ln>
                    <a:solidFill>
                      <a:srgbClr val="000000"/>
                    </a:solidFill>
                    <a:effectLst/>
                    <a:latin typeface="Times New Roman" pitchFamily="-109" charset="0"/>
                  </a:endParaRPr>
                </a:p>
              </p:txBody>
            </p:sp>
            <p:cxnSp>
              <p:nvCxnSpPr>
                <p:cNvPr id="15" name="直線矢印コネクタ 14"/>
                <p:cNvCxnSpPr/>
                <p:nvPr/>
              </p:nvCxnSpPr>
              <p:spPr bwMode="auto">
                <a:xfrm rot="5400000">
                  <a:off x="4392950" y="1590558"/>
                  <a:ext cx="69459" cy="794"/>
                </a:xfrm>
                <a:prstGeom prst="straightConnector1">
                  <a:avLst/>
                </a:prstGeom>
                <a:solidFill>
                  <a:schemeClr val="accent1"/>
                </a:solidFill>
                <a:ln w="12700" cap="flat" cmpd="sng" algn="ctr">
                  <a:solidFill>
                    <a:srgbClr val="FF0000"/>
                  </a:solidFill>
                  <a:prstDash val="solid"/>
                  <a:round/>
                  <a:headEnd type="arrow"/>
                  <a:tailEnd type="arrow"/>
                </a:ln>
                <a:effectLst/>
              </p:spPr>
            </p:cxnSp>
          </p:grpSp>
          <p:cxnSp>
            <p:nvCxnSpPr>
              <p:cNvPr id="19" name="直線矢印コネクタ 18"/>
              <p:cNvCxnSpPr/>
              <p:nvPr/>
            </p:nvCxnSpPr>
            <p:spPr bwMode="auto">
              <a:xfrm rot="5400000">
                <a:off x="3384560" y="1844939"/>
                <a:ext cx="69459" cy="794"/>
              </a:xfrm>
              <a:prstGeom prst="straightConnector1">
                <a:avLst/>
              </a:prstGeom>
              <a:solidFill>
                <a:schemeClr val="accent1"/>
              </a:solidFill>
              <a:ln w="12700" cap="flat" cmpd="sng" algn="ctr">
                <a:solidFill>
                  <a:srgbClr val="FF0000"/>
                </a:solidFill>
                <a:prstDash val="solid"/>
                <a:round/>
                <a:headEnd type="arrow"/>
                <a:tailEnd type="arrow"/>
              </a:ln>
              <a:effectLst/>
            </p:spPr>
          </p:cxnSp>
          <p:cxnSp>
            <p:nvCxnSpPr>
              <p:cNvPr id="20" name="直線矢印コネクタ 19"/>
              <p:cNvCxnSpPr/>
              <p:nvPr/>
            </p:nvCxnSpPr>
            <p:spPr bwMode="auto">
              <a:xfrm rot="5400000">
                <a:off x="2396750" y="2099320"/>
                <a:ext cx="69459" cy="794"/>
              </a:xfrm>
              <a:prstGeom prst="straightConnector1">
                <a:avLst/>
              </a:prstGeom>
              <a:solidFill>
                <a:schemeClr val="accent1"/>
              </a:solidFill>
              <a:ln w="12700" cap="flat" cmpd="sng" algn="ctr">
                <a:solidFill>
                  <a:srgbClr val="FF0000"/>
                </a:solidFill>
                <a:prstDash val="solid"/>
                <a:round/>
                <a:headEnd type="arrow"/>
                <a:tailEnd type="arrow"/>
              </a:ln>
              <a:effectLst/>
            </p:spPr>
          </p:cxnSp>
          <p:cxnSp>
            <p:nvCxnSpPr>
              <p:cNvPr id="21" name="直線矢印コネクタ 20"/>
              <p:cNvCxnSpPr/>
              <p:nvPr/>
            </p:nvCxnSpPr>
            <p:spPr bwMode="auto">
              <a:xfrm rot="5400000">
                <a:off x="6684680" y="1307221"/>
                <a:ext cx="69459" cy="794"/>
              </a:xfrm>
              <a:prstGeom prst="straightConnector1">
                <a:avLst/>
              </a:prstGeom>
              <a:solidFill>
                <a:schemeClr val="accent1"/>
              </a:solidFill>
              <a:ln w="12700" cap="flat" cmpd="sng" algn="ctr">
                <a:solidFill>
                  <a:srgbClr val="FF0000"/>
                </a:solidFill>
                <a:prstDash val="solid"/>
                <a:round/>
                <a:headEnd type="arrow"/>
                <a:tailEnd type="arrow"/>
              </a:ln>
              <a:effectLst/>
            </p:spPr>
          </p:cxnSp>
        </p:grpSp>
        <p:sp>
          <p:nvSpPr>
            <p:cNvPr id="16" name="テキスト ボックス 15"/>
            <p:cNvSpPr txBox="1"/>
            <p:nvPr/>
          </p:nvSpPr>
          <p:spPr>
            <a:xfrm>
              <a:off x="2245682" y="3448698"/>
              <a:ext cx="583663" cy="369332"/>
            </a:xfrm>
            <a:prstGeom prst="rect">
              <a:avLst/>
            </a:prstGeom>
            <a:noFill/>
          </p:spPr>
          <p:txBody>
            <a:bodyPr wrap="none" rtlCol="0">
              <a:spAutoFit/>
            </a:bodyPr>
            <a:lstStyle/>
            <a:p>
              <a:r>
                <a:rPr kumimoji="1" lang="en-US" altLang="ja-JP" dirty="0" smtClean="0">
                  <a:solidFill>
                    <a:srgbClr val="FF0000"/>
                  </a:solidFill>
                </a:rPr>
                <a:t>60%</a:t>
              </a:r>
              <a:endParaRPr kumimoji="1" lang="ja-JP" altLang="en-US" dirty="0">
                <a:solidFill>
                  <a:srgbClr val="FF0000"/>
                </a:solidFill>
              </a:endParaRPr>
            </a:p>
          </p:txBody>
        </p:sp>
        <p:sp>
          <p:nvSpPr>
            <p:cNvPr id="17" name="テキスト ボックス 16"/>
            <p:cNvSpPr txBox="1"/>
            <p:nvPr/>
          </p:nvSpPr>
          <p:spPr>
            <a:xfrm>
              <a:off x="3195302" y="3434220"/>
              <a:ext cx="583663" cy="369332"/>
            </a:xfrm>
            <a:prstGeom prst="rect">
              <a:avLst/>
            </a:prstGeom>
            <a:noFill/>
          </p:spPr>
          <p:txBody>
            <a:bodyPr wrap="none" rtlCol="0">
              <a:spAutoFit/>
            </a:bodyPr>
            <a:lstStyle/>
            <a:p>
              <a:r>
                <a:rPr lang="en-US" altLang="ja-JP" dirty="0" smtClean="0">
                  <a:solidFill>
                    <a:srgbClr val="FF0000"/>
                  </a:solidFill>
                </a:rPr>
                <a:t>7</a:t>
              </a:r>
              <a:r>
                <a:rPr kumimoji="1" lang="en-US" altLang="ja-JP" dirty="0" smtClean="0">
                  <a:solidFill>
                    <a:srgbClr val="FF0000"/>
                  </a:solidFill>
                </a:rPr>
                <a:t>0%</a:t>
              </a:r>
              <a:endParaRPr kumimoji="1" lang="ja-JP" altLang="en-US" dirty="0">
                <a:solidFill>
                  <a:srgbClr val="FF0000"/>
                </a:solidFill>
              </a:endParaRPr>
            </a:p>
          </p:txBody>
        </p:sp>
        <p:sp>
          <p:nvSpPr>
            <p:cNvPr id="18" name="テキスト ボックス 17"/>
            <p:cNvSpPr txBox="1"/>
            <p:nvPr/>
          </p:nvSpPr>
          <p:spPr>
            <a:xfrm>
              <a:off x="4182002" y="3438284"/>
              <a:ext cx="583663" cy="369332"/>
            </a:xfrm>
            <a:prstGeom prst="rect">
              <a:avLst/>
            </a:prstGeom>
            <a:noFill/>
          </p:spPr>
          <p:txBody>
            <a:bodyPr wrap="none" rtlCol="0">
              <a:spAutoFit/>
            </a:bodyPr>
            <a:lstStyle/>
            <a:p>
              <a:r>
                <a:rPr lang="en-US" altLang="ja-JP" dirty="0" smtClean="0">
                  <a:solidFill>
                    <a:srgbClr val="FF0000"/>
                  </a:solidFill>
                </a:rPr>
                <a:t>8</a:t>
              </a:r>
              <a:r>
                <a:rPr kumimoji="1" lang="en-US" altLang="ja-JP" dirty="0" smtClean="0">
                  <a:solidFill>
                    <a:srgbClr val="FF0000"/>
                  </a:solidFill>
                </a:rPr>
                <a:t>0%</a:t>
              </a:r>
              <a:endParaRPr kumimoji="1" lang="ja-JP" altLang="en-US" dirty="0">
                <a:solidFill>
                  <a:srgbClr val="FF0000"/>
                </a:solidFill>
              </a:endParaRPr>
            </a:p>
          </p:txBody>
        </p:sp>
        <p:sp>
          <p:nvSpPr>
            <p:cNvPr id="22" name="テキスト ボックス 21"/>
            <p:cNvSpPr txBox="1"/>
            <p:nvPr/>
          </p:nvSpPr>
          <p:spPr>
            <a:xfrm>
              <a:off x="6494312" y="3442348"/>
              <a:ext cx="583663" cy="369332"/>
            </a:xfrm>
            <a:prstGeom prst="rect">
              <a:avLst/>
            </a:prstGeom>
            <a:noFill/>
          </p:spPr>
          <p:txBody>
            <a:bodyPr wrap="none" rtlCol="0">
              <a:spAutoFit/>
            </a:bodyPr>
            <a:lstStyle/>
            <a:p>
              <a:r>
                <a:rPr lang="en-US" altLang="ja-JP" dirty="0" smtClean="0">
                  <a:solidFill>
                    <a:srgbClr val="FF0000"/>
                  </a:solidFill>
                </a:rPr>
                <a:t>9</a:t>
              </a:r>
              <a:r>
                <a:rPr kumimoji="1" lang="en-US" altLang="ja-JP" dirty="0" smtClean="0">
                  <a:solidFill>
                    <a:srgbClr val="FF0000"/>
                  </a:solidFill>
                </a:rPr>
                <a:t>0%</a:t>
              </a:r>
              <a:endParaRPr kumimoji="1" lang="ja-JP" altLang="en-US" dirty="0">
                <a:solidFill>
                  <a:srgbClr val="FF0000"/>
                </a:solidFill>
              </a:endParaRPr>
            </a:p>
          </p:txBody>
        </p:sp>
      </p:grpSp>
      <p:sp>
        <p:nvSpPr>
          <p:cNvPr id="24" name="テキスト ボックス 23"/>
          <p:cNvSpPr txBox="1"/>
          <p:nvPr/>
        </p:nvSpPr>
        <p:spPr>
          <a:xfrm>
            <a:off x="7133569" y="3365255"/>
            <a:ext cx="1928733" cy="923330"/>
          </a:xfrm>
          <a:prstGeom prst="rect">
            <a:avLst/>
          </a:prstGeom>
          <a:noFill/>
        </p:spPr>
        <p:txBody>
          <a:bodyPr wrap="square" rtlCol="0">
            <a:spAutoFit/>
          </a:bodyPr>
          <a:lstStyle/>
          <a:p>
            <a:pPr algn="ctr"/>
            <a:r>
              <a:rPr kumimoji="1" lang="ja-JP" altLang="en-US" b="1" dirty="0" smtClean="0">
                <a:solidFill>
                  <a:schemeClr val="accent6">
                    <a:lumMod val="60000"/>
                    <a:lumOff val="40000"/>
                  </a:schemeClr>
                </a:solidFill>
              </a:rPr>
              <a:t>酸素開始</a:t>
            </a:r>
            <a:r>
              <a:rPr lang="en-US" altLang="ja-JP" b="1" dirty="0" smtClean="0">
                <a:solidFill>
                  <a:schemeClr val="accent6">
                    <a:lumMod val="60000"/>
                    <a:lumOff val="40000"/>
                  </a:schemeClr>
                </a:solidFill>
              </a:rPr>
              <a:t>/</a:t>
            </a:r>
            <a:r>
              <a:rPr lang="ja-JP" altLang="en-US" b="1" dirty="0" smtClean="0">
                <a:solidFill>
                  <a:schemeClr val="accent6">
                    <a:lumMod val="60000"/>
                    <a:lumOff val="40000"/>
                  </a:schemeClr>
                </a:solidFill>
              </a:rPr>
              <a:t>濃度</a:t>
            </a:r>
            <a:r>
              <a:rPr lang="en-US" altLang="ja-JP" b="1" dirty="0" smtClean="0">
                <a:solidFill>
                  <a:schemeClr val="accent6">
                    <a:lumMod val="60000"/>
                    <a:lumOff val="40000"/>
                  </a:schemeClr>
                </a:solidFill>
              </a:rPr>
              <a:t>UP</a:t>
            </a:r>
          </a:p>
          <a:p>
            <a:pPr algn="ctr"/>
            <a:r>
              <a:rPr kumimoji="1" lang="ja-JP" altLang="en-US" b="1" dirty="0" smtClean="0">
                <a:solidFill>
                  <a:schemeClr val="accent6">
                    <a:lumMod val="60000"/>
                    <a:lumOff val="40000"/>
                  </a:schemeClr>
                </a:solidFill>
              </a:rPr>
              <a:t>の指標</a:t>
            </a:r>
            <a:endParaRPr kumimoji="1" lang="ja-JP" altLang="en-US" b="1" dirty="0">
              <a:solidFill>
                <a:schemeClr val="accent6">
                  <a:lumMod val="60000"/>
                  <a:lumOff val="40000"/>
                </a:schemeClr>
              </a:solidFill>
            </a:endParaRPr>
          </a:p>
        </p:txBody>
      </p:sp>
      <p:sp>
        <p:nvSpPr>
          <p:cNvPr id="26" name="テキスト ボックス 25"/>
          <p:cNvSpPr txBox="1"/>
          <p:nvPr/>
        </p:nvSpPr>
        <p:spPr>
          <a:xfrm>
            <a:off x="6278645" y="1625685"/>
            <a:ext cx="2179555" cy="923330"/>
          </a:xfrm>
          <a:prstGeom prst="rect">
            <a:avLst/>
          </a:prstGeom>
          <a:gradFill>
            <a:gsLst>
              <a:gs pos="0">
                <a:schemeClr val="accent6">
                  <a:lumMod val="60000"/>
                  <a:lumOff val="40000"/>
                </a:schemeClr>
              </a:gs>
              <a:gs pos="100000">
                <a:schemeClr val="accent2">
                  <a:tint val="50000"/>
                  <a:shade val="100000"/>
                  <a:satMod val="350000"/>
                </a:schemeClr>
              </a:gs>
            </a:gsLst>
          </a:gradFill>
        </p:spPr>
        <p:style>
          <a:lnRef idx="1">
            <a:schemeClr val="accent2"/>
          </a:lnRef>
          <a:fillRef idx="3">
            <a:schemeClr val="accent2"/>
          </a:fillRef>
          <a:effectRef idx="2">
            <a:schemeClr val="accent2"/>
          </a:effectRef>
          <a:fontRef idx="minor">
            <a:schemeClr val="lt1"/>
          </a:fontRef>
        </p:style>
        <p:txBody>
          <a:bodyPr wrap="square" rtlCol="0">
            <a:spAutoFit/>
          </a:bodyPr>
          <a:lstStyle/>
          <a:p>
            <a:r>
              <a:rPr kumimoji="1" lang="en-US" altLang="ja-JP" b="1" dirty="0" smtClean="0">
                <a:solidFill>
                  <a:schemeClr val="tx1"/>
                </a:solidFill>
              </a:rPr>
              <a:t>SpO</a:t>
            </a:r>
            <a:r>
              <a:rPr kumimoji="1" lang="en-US" altLang="ja-JP" sz="1100" b="1" dirty="0" smtClean="0">
                <a:solidFill>
                  <a:schemeClr val="tx1"/>
                </a:solidFill>
              </a:rPr>
              <a:t>2</a:t>
            </a:r>
            <a:r>
              <a:rPr kumimoji="1" lang="ja-JP" altLang="en-US" b="1" dirty="0" smtClean="0">
                <a:solidFill>
                  <a:schemeClr val="tx1"/>
                </a:solidFill>
              </a:rPr>
              <a:t>が</a:t>
            </a:r>
            <a:r>
              <a:rPr kumimoji="1" lang="en-US" altLang="ja-JP" b="1" dirty="0" smtClean="0">
                <a:solidFill>
                  <a:schemeClr val="tx1"/>
                </a:solidFill>
              </a:rPr>
              <a:t>95%</a:t>
            </a:r>
            <a:r>
              <a:rPr kumimoji="1" lang="ja-JP" altLang="en-US" b="1" dirty="0" smtClean="0">
                <a:solidFill>
                  <a:schemeClr val="tx1"/>
                </a:solidFill>
              </a:rPr>
              <a:t>以上なら</a:t>
            </a:r>
            <a:endParaRPr kumimoji="1" lang="en-US" altLang="ja-JP" b="1" dirty="0" smtClean="0">
              <a:solidFill>
                <a:schemeClr val="tx1"/>
              </a:solidFill>
            </a:endParaRPr>
          </a:p>
          <a:p>
            <a:r>
              <a:rPr lang="ja-JP" altLang="en-US" b="1" dirty="0" smtClean="0">
                <a:solidFill>
                  <a:schemeClr val="tx1"/>
                </a:solidFill>
              </a:rPr>
              <a:t>酸素濃度下げるか</a:t>
            </a:r>
            <a:endParaRPr lang="en-US" altLang="ja-JP" b="1" dirty="0" smtClean="0">
              <a:solidFill>
                <a:schemeClr val="tx1"/>
              </a:solidFill>
            </a:endParaRPr>
          </a:p>
          <a:p>
            <a:r>
              <a:rPr lang="ja-JP" altLang="en-US" b="1" dirty="0" smtClean="0">
                <a:solidFill>
                  <a:schemeClr val="tx1"/>
                </a:solidFill>
              </a:rPr>
              <a:t>又は、</a:t>
            </a:r>
            <a:r>
              <a:rPr kumimoji="1" lang="ja-JP" altLang="en-US" b="1" dirty="0" smtClean="0">
                <a:solidFill>
                  <a:schemeClr val="tx1"/>
                </a:solidFill>
              </a:rPr>
              <a:t>中止する。</a:t>
            </a:r>
            <a:endParaRPr kumimoji="1" lang="ja-JP" altLang="en-US" b="1" dirty="0">
              <a:solidFill>
                <a:schemeClr val="tx1"/>
              </a:solidFill>
            </a:endParaRPr>
          </a:p>
        </p:txBody>
      </p:sp>
      <p:sp>
        <p:nvSpPr>
          <p:cNvPr id="23" name="フレーム 22"/>
          <p:cNvSpPr/>
          <p:nvPr/>
        </p:nvSpPr>
        <p:spPr>
          <a:xfrm>
            <a:off x="1970737" y="3343250"/>
            <a:ext cx="914400" cy="914400"/>
          </a:xfrm>
          <a:prstGeom prst="fram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solidFill>
                <a:schemeClr val="tx1"/>
              </a:solidFill>
            </a:endParaRPr>
          </a:p>
        </p:txBody>
      </p:sp>
      <p:sp>
        <p:nvSpPr>
          <p:cNvPr id="27" name="フレーム 26"/>
          <p:cNvSpPr/>
          <p:nvPr/>
        </p:nvSpPr>
        <p:spPr>
          <a:xfrm>
            <a:off x="2940625" y="3349660"/>
            <a:ext cx="914400" cy="914400"/>
          </a:xfrm>
          <a:prstGeom prst="fram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solidFill>
                <a:schemeClr val="tx1"/>
              </a:solidFill>
            </a:endParaRPr>
          </a:p>
        </p:txBody>
      </p:sp>
      <p:sp>
        <p:nvSpPr>
          <p:cNvPr id="28" name="フレーム 27"/>
          <p:cNvSpPr/>
          <p:nvPr/>
        </p:nvSpPr>
        <p:spPr>
          <a:xfrm>
            <a:off x="3933289" y="3343571"/>
            <a:ext cx="914400" cy="914400"/>
          </a:xfrm>
          <a:prstGeom prst="fram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solidFill>
                <a:schemeClr val="tx1"/>
              </a:solidFill>
            </a:endParaRPr>
          </a:p>
        </p:txBody>
      </p:sp>
      <p:sp>
        <p:nvSpPr>
          <p:cNvPr id="29" name="フレーム 28"/>
          <p:cNvSpPr/>
          <p:nvPr/>
        </p:nvSpPr>
        <p:spPr>
          <a:xfrm>
            <a:off x="6308507" y="3364259"/>
            <a:ext cx="914400" cy="914400"/>
          </a:xfrm>
          <a:prstGeom prst="fram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2" presetClass="entr" presetSubtype="2" accel="50000" decel="50000" fill="hold" grpId="0" nodeType="clickEffect">
                                  <p:stCondLst>
                                    <p:cond delay="0"/>
                                  </p:stCondLst>
                                  <p:childTnLst>
                                    <p:set>
                                      <p:cBhvr>
                                        <p:cTn id="30" dur="1" fill="hold">
                                          <p:stCondLst>
                                            <p:cond delay="0"/>
                                          </p:stCondLst>
                                        </p:cTn>
                                        <p:tgtEl>
                                          <p:spTgt spid="26"/>
                                        </p:tgtEl>
                                        <p:attrNameLst>
                                          <p:attrName>style.visibility</p:attrName>
                                        </p:attrNameLst>
                                      </p:cBhvr>
                                      <p:to>
                                        <p:strVal val="visible"/>
                                      </p:to>
                                    </p:set>
                                    <p:anim calcmode="lin" valueType="num">
                                      <p:cBhvr additive="base">
                                        <p:cTn id="31" dur="500" fill="hold"/>
                                        <p:tgtEl>
                                          <p:spTgt spid="26"/>
                                        </p:tgtEl>
                                        <p:attrNameLst>
                                          <p:attrName>ppt_x</p:attrName>
                                        </p:attrNameLst>
                                      </p:cBhvr>
                                      <p:tavLst>
                                        <p:tav tm="0">
                                          <p:val>
                                            <p:strVal val="1+#ppt_w/2"/>
                                          </p:val>
                                        </p:tav>
                                        <p:tav tm="100000">
                                          <p:val>
                                            <p:strVal val="#ppt_x"/>
                                          </p:val>
                                        </p:tav>
                                      </p:tavLst>
                                    </p:anim>
                                    <p:anim calcmode="lin" valueType="num">
                                      <p:cBhvr additive="base">
                                        <p:cTn id="32" dur="50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6" grpId="0" animBg="1"/>
      <p:bldP spid="23" grpId="0" animBg="1"/>
      <p:bldP spid="27" grpId="0" animBg="1"/>
      <p:bldP spid="28" grpId="0" animBg="1"/>
      <p:bldP spid="29"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テキスト ボックス 71"/>
          <p:cNvSpPr txBox="1"/>
          <p:nvPr/>
        </p:nvSpPr>
        <p:spPr>
          <a:xfrm>
            <a:off x="7804757" y="1635743"/>
            <a:ext cx="1054086" cy="769441"/>
          </a:xfrm>
          <a:prstGeom prst="rect">
            <a:avLst/>
          </a:prstGeom>
          <a:solidFill>
            <a:schemeClr val="bg1">
              <a:lumMod val="95000"/>
            </a:schemeClr>
          </a:solidFill>
        </p:spPr>
        <p:txBody>
          <a:bodyPr wrap="square" rtlCol="0">
            <a:spAutoFit/>
          </a:bodyPr>
          <a:lstStyle/>
          <a:p>
            <a:pPr algn="ctr"/>
            <a:r>
              <a:rPr kumimoji="1" lang="ja-JP" altLang="en-US" sz="800" dirty="0" smtClean="0"/>
              <a:t>目標</a:t>
            </a:r>
            <a:r>
              <a:rPr kumimoji="1" lang="en-US" altLang="ja-JP" sz="800" dirty="0" smtClean="0"/>
              <a:t>SpO</a:t>
            </a:r>
            <a:r>
              <a:rPr kumimoji="1" lang="en-US" altLang="ja-JP" sz="600" dirty="0" smtClean="0"/>
              <a:t>2</a:t>
            </a:r>
            <a:endParaRPr kumimoji="1" lang="ja-JP" altLang="en-US" sz="600" dirty="0" smtClean="0"/>
          </a:p>
          <a:p>
            <a:r>
              <a:rPr lang="ja-JP" altLang="en-US" sz="600" dirty="0" smtClean="0"/>
              <a:t>　　経過時間　　</a:t>
            </a:r>
            <a:r>
              <a:rPr lang="en-US" altLang="ja-JP" sz="600" dirty="0" smtClean="0"/>
              <a:t>SpO2</a:t>
            </a:r>
            <a:r>
              <a:rPr lang="ja-JP" altLang="en-US" sz="600" dirty="0" smtClean="0"/>
              <a:t>値</a:t>
            </a:r>
            <a:endParaRPr lang="en-US" altLang="ja-JP" sz="600" dirty="0" smtClean="0"/>
          </a:p>
          <a:p>
            <a:r>
              <a:rPr lang="ja-JP" altLang="en-US" sz="600" dirty="0" smtClean="0"/>
              <a:t> </a:t>
            </a:r>
            <a:r>
              <a:rPr lang="ja-JP" altLang="en-US" sz="600" dirty="0" smtClean="0"/>
              <a:t>　　　　</a:t>
            </a:r>
            <a:r>
              <a:rPr lang="en-US" altLang="ja-JP" sz="600" dirty="0" smtClean="0"/>
              <a:t>1</a:t>
            </a:r>
            <a:r>
              <a:rPr lang="ja-JP" altLang="en-US" sz="600" dirty="0" smtClean="0"/>
              <a:t>分　　　　　</a:t>
            </a:r>
            <a:r>
              <a:rPr lang="en-US" altLang="ja-JP" sz="600" dirty="0" smtClean="0"/>
              <a:t>60 %</a:t>
            </a:r>
            <a:endParaRPr lang="ja-JP" altLang="en-US" sz="600" dirty="0" smtClean="0"/>
          </a:p>
          <a:p>
            <a:r>
              <a:rPr lang="ja-JP" altLang="en-US" sz="600" dirty="0" smtClean="0"/>
              <a:t> </a:t>
            </a:r>
            <a:r>
              <a:rPr lang="ja-JP" altLang="en-US" sz="600" dirty="0" smtClean="0"/>
              <a:t>　　　　</a:t>
            </a:r>
            <a:r>
              <a:rPr lang="en-US" altLang="ja-JP" sz="600" dirty="0" smtClean="0"/>
              <a:t>3</a:t>
            </a:r>
            <a:r>
              <a:rPr lang="ja-JP" altLang="en-US" sz="600" dirty="0" smtClean="0"/>
              <a:t>分　　　　　</a:t>
            </a:r>
            <a:r>
              <a:rPr lang="en-US" altLang="ja-JP" sz="600" dirty="0" smtClean="0"/>
              <a:t>70 % </a:t>
            </a:r>
            <a:r>
              <a:rPr lang="ja-JP" altLang="en-US" sz="600" dirty="0" smtClean="0"/>
              <a:t>　</a:t>
            </a:r>
            <a:endParaRPr lang="en-US" altLang="ja-JP" sz="600" dirty="0" smtClean="0"/>
          </a:p>
          <a:p>
            <a:r>
              <a:rPr lang="ja-JP" altLang="en-US" sz="600" dirty="0" smtClean="0"/>
              <a:t> </a:t>
            </a:r>
            <a:r>
              <a:rPr lang="ja-JP" altLang="en-US" sz="600" dirty="0" smtClean="0"/>
              <a:t>　　　　</a:t>
            </a:r>
            <a:r>
              <a:rPr lang="en-US" altLang="ja-JP" sz="600" dirty="0" smtClean="0"/>
              <a:t>5</a:t>
            </a:r>
            <a:r>
              <a:rPr lang="ja-JP" altLang="en-US" sz="600" dirty="0" smtClean="0"/>
              <a:t>分　　　　　</a:t>
            </a:r>
            <a:r>
              <a:rPr lang="en-US" altLang="ja-JP" sz="600" dirty="0" smtClean="0"/>
              <a:t>80 %</a:t>
            </a:r>
          </a:p>
          <a:p>
            <a:r>
              <a:rPr lang="ja-JP" altLang="en-US" sz="600" dirty="0" smtClean="0"/>
              <a:t>　　  　</a:t>
            </a:r>
            <a:r>
              <a:rPr lang="en-US" altLang="ja-JP" sz="600" dirty="0" smtClean="0"/>
              <a:t>10</a:t>
            </a:r>
            <a:r>
              <a:rPr lang="ja-JP" altLang="en-US" sz="600" dirty="0" smtClean="0"/>
              <a:t>分　　　　　</a:t>
            </a:r>
            <a:r>
              <a:rPr lang="en-US" altLang="ja-JP" sz="600" dirty="0" smtClean="0"/>
              <a:t>90 %</a:t>
            </a:r>
          </a:p>
          <a:p>
            <a:r>
              <a:rPr lang="en-US" altLang="ja-JP" sz="600" dirty="0" smtClean="0"/>
              <a:t>95 5 </a:t>
            </a:r>
            <a:r>
              <a:rPr lang="ja-JP" altLang="en-US" sz="600" dirty="0" smtClean="0"/>
              <a:t>以上は超えないように。　</a:t>
            </a:r>
            <a:endParaRPr kumimoji="1" lang="ja-JP" altLang="en-US" sz="600" dirty="0"/>
          </a:p>
        </p:txBody>
      </p:sp>
      <p:sp>
        <p:nvSpPr>
          <p:cNvPr id="91179" name="Line 285"/>
          <p:cNvSpPr>
            <a:spLocks noChangeShapeType="1"/>
          </p:cNvSpPr>
          <p:nvPr/>
        </p:nvSpPr>
        <p:spPr bwMode="auto">
          <a:xfrm flipH="1">
            <a:off x="4592638" y="1570038"/>
            <a:ext cx="6350" cy="430212"/>
          </a:xfrm>
          <a:prstGeom prst="line">
            <a:avLst/>
          </a:prstGeom>
          <a:noFill/>
          <a:ln w="19050">
            <a:solidFill>
              <a:srgbClr val="FFFF00"/>
            </a:solidFill>
            <a:round/>
            <a:headEnd/>
            <a:tailEnd type="triangle" w="med" len="med"/>
          </a:ln>
        </p:spPr>
        <p:txBody>
          <a:bodyPr wrap="none" anchor="ctr">
            <a:prstTxWarp prst="textNoShape">
              <a:avLst/>
            </a:prstTxWarp>
          </a:bodyPr>
          <a:lstStyle/>
          <a:p>
            <a:endParaRPr lang="ja-JP" altLang="en-US"/>
          </a:p>
        </p:txBody>
      </p:sp>
      <p:sp>
        <p:nvSpPr>
          <p:cNvPr id="91138" name="Line 251"/>
          <p:cNvSpPr>
            <a:spLocks noChangeShapeType="1"/>
          </p:cNvSpPr>
          <p:nvPr/>
        </p:nvSpPr>
        <p:spPr bwMode="auto">
          <a:xfrm>
            <a:off x="4592638" y="855663"/>
            <a:ext cx="6350" cy="349250"/>
          </a:xfrm>
          <a:prstGeom prst="line">
            <a:avLst/>
          </a:prstGeom>
          <a:noFill/>
          <a:ln w="19050">
            <a:solidFill>
              <a:srgbClr val="FFFF00"/>
            </a:solidFill>
            <a:round/>
            <a:headEnd/>
            <a:tailEnd type="triangle" w="med" len="med"/>
          </a:ln>
        </p:spPr>
        <p:txBody>
          <a:bodyPr wrap="none" anchor="ctr">
            <a:prstTxWarp prst="textNoShape">
              <a:avLst/>
            </a:prstTxWarp>
          </a:bodyPr>
          <a:lstStyle/>
          <a:p>
            <a:endParaRPr lang="ja-JP" altLang="en-US"/>
          </a:p>
        </p:txBody>
      </p:sp>
      <p:sp>
        <p:nvSpPr>
          <p:cNvPr id="91139" name="Line 282"/>
          <p:cNvSpPr>
            <a:spLocks noChangeShapeType="1"/>
          </p:cNvSpPr>
          <p:nvPr/>
        </p:nvSpPr>
        <p:spPr bwMode="auto">
          <a:xfrm>
            <a:off x="2870200" y="4857633"/>
            <a:ext cx="0" cy="271462"/>
          </a:xfrm>
          <a:prstGeom prst="line">
            <a:avLst/>
          </a:prstGeom>
          <a:noFill/>
          <a:ln w="19050">
            <a:solidFill>
              <a:srgbClr val="FFFF00"/>
            </a:solidFill>
            <a:round/>
            <a:headEnd/>
            <a:tailEnd type="triangle" w="med" len="med"/>
          </a:ln>
        </p:spPr>
        <p:txBody>
          <a:bodyPr wrap="none" anchor="ctr">
            <a:prstTxWarp prst="textNoShape">
              <a:avLst/>
            </a:prstTxWarp>
          </a:bodyPr>
          <a:lstStyle/>
          <a:p>
            <a:endParaRPr lang="ja-JP" altLang="en-US"/>
          </a:p>
        </p:txBody>
      </p:sp>
      <p:sp>
        <p:nvSpPr>
          <p:cNvPr id="91140" name="Rectangle 6"/>
          <p:cNvSpPr>
            <a:spLocks noChangeArrowheads="1"/>
          </p:cNvSpPr>
          <p:nvPr/>
        </p:nvSpPr>
        <p:spPr bwMode="auto">
          <a:xfrm>
            <a:off x="1524000" y="1554163"/>
            <a:ext cx="9144000" cy="368300"/>
          </a:xfrm>
          <a:prstGeom prst="rect">
            <a:avLst/>
          </a:prstGeom>
          <a:noFill/>
          <a:ln w="9525">
            <a:noFill/>
            <a:miter lim="800000"/>
            <a:headEnd/>
            <a:tailEnd/>
          </a:ln>
        </p:spPr>
        <p:txBody>
          <a:bodyPr>
            <a:prstTxWarp prst="textNoShape">
              <a:avLst/>
            </a:prstTxWarp>
            <a:spAutoFit/>
          </a:bodyPr>
          <a:lstStyle/>
          <a:p>
            <a:endParaRPr lang="ja-JP" altLang="en-US" sz="1800"/>
          </a:p>
        </p:txBody>
      </p:sp>
      <p:sp>
        <p:nvSpPr>
          <p:cNvPr id="4106" name="Rectangle 10"/>
          <p:cNvSpPr>
            <a:spLocks noChangeArrowheads="1"/>
          </p:cNvSpPr>
          <p:nvPr/>
        </p:nvSpPr>
        <p:spPr bwMode="auto">
          <a:xfrm>
            <a:off x="1727200" y="2743200"/>
            <a:ext cx="2235200" cy="371456"/>
          </a:xfrm>
          <a:prstGeom prst="rect">
            <a:avLst/>
          </a:prstGeom>
          <a:solidFill>
            <a:srgbClr val="00FFFF"/>
          </a:solidFill>
          <a:ln w="9525">
            <a:solidFill>
              <a:schemeClr val="tx1"/>
            </a:solidFill>
            <a:miter lim="800000"/>
            <a:headEnd/>
            <a:tailEnd/>
          </a:ln>
          <a:effectLst>
            <a:outerShdw dist="63500" dir="3187806" algn="ctr" rotWithShape="0">
              <a:schemeClr val="tx1"/>
            </a:outerShdw>
          </a:effectLst>
        </p:spPr>
        <p:txBody>
          <a:bodyPr wrap="none" anchor="ctr"/>
          <a:lstStyle/>
          <a:p>
            <a:pPr algn="ctr">
              <a:defRPr/>
            </a:pPr>
            <a:r>
              <a:rPr lang="ja-JP" altLang="en-US" sz="1000" b="1" dirty="0">
                <a:latin typeface="Times New Roman" pitchFamily="-109" charset="0"/>
                <a:ea typeface="MS Gothic" pitchFamily="49" charset="-128"/>
              </a:rPr>
              <a:t>人工呼吸 </a:t>
            </a:r>
            <a:r>
              <a:rPr lang="en-US" altLang="ja-JP" sz="1000" b="1" dirty="0">
                <a:latin typeface="Times New Roman" pitchFamily="-109" charset="0"/>
                <a:ea typeface="MS Gothic" pitchFamily="49" charset="-128"/>
              </a:rPr>
              <a:t>(*)</a:t>
            </a:r>
            <a:endParaRPr lang="en-US" altLang="ja-JP" sz="800" dirty="0">
              <a:latin typeface="Times New Roman" pitchFamily="-109" charset="0"/>
              <a:ea typeface="MS Gothic" pitchFamily="49" charset="-128"/>
            </a:endParaRPr>
          </a:p>
          <a:p>
            <a:pPr algn="ctr">
              <a:defRPr/>
            </a:pPr>
            <a:r>
              <a:rPr lang="en-US" altLang="ja-JP" sz="1000" b="1" dirty="0">
                <a:latin typeface="Times New Roman" pitchFamily="-109" charset="0"/>
                <a:ea typeface="MS Gothic" pitchFamily="49" charset="-128"/>
              </a:rPr>
              <a:t>SpO</a:t>
            </a:r>
            <a:r>
              <a:rPr lang="en-US" altLang="ja-JP" sz="1000" b="1" baseline="-25000" dirty="0">
                <a:latin typeface="Times New Roman" pitchFamily="-109" charset="0"/>
                <a:ea typeface="MS Gothic" pitchFamily="49" charset="-128"/>
              </a:rPr>
              <a:t>2</a:t>
            </a:r>
            <a:r>
              <a:rPr lang="ja-JP" altLang="en-US" sz="1000" b="1" dirty="0">
                <a:latin typeface="Times New Roman" pitchFamily="-109" charset="0"/>
                <a:ea typeface="MS Gothic" pitchFamily="49" charset="-128"/>
              </a:rPr>
              <a:t>モニタ</a:t>
            </a:r>
          </a:p>
        </p:txBody>
      </p:sp>
      <p:sp>
        <p:nvSpPr>
          <p:cNvPr id="91144" name="Text Box 203"/>
          <p:cNvSpPr txBox="1">
            <a:spLocks noChangeArrowheads="1"/>
          </p:cNvSpPr>
          <p:nvPr/>
        </p:nvSpPr>
        <p:spPr bwMode="auto">
          <a:xfrm>
            <a:off x="2876550" y="4282762"/>
            <a:ext cx="939800" cy="246062"/>
          </a:xfrm>
          <a:prstGeom prst="rect">
            <a:avLst/>
          </a:prstGeom>
          <a:noFill/>
          <a:ln w="9525">
            <a:noFill/>
            <a:miter lim="800000"/>
            <a:headEnd/>
            <a:tailEnd/>
          </a:ln>
        </p:spPr>
        <p:txBody>
          <a:bodyPr>
            <a:prstTxWarp prst="textNoShape">
              <a:avLst/>
            </a:prstTxWarp>
            <a:spAutoFit/>
          </a:bodyPr>
          <a:lstStyle/>
          <a:p>
            <a:r>
              <a:rPr lang="en-US" altLang="ja-JP" sz="1000" b="1" dirty="0">
                <a:solidFill>
                  <a:srgbClr val="FFFFFF"/>
                </a:solidFill>
                <a:latin typeface="Tahoma" pitchFamily="-112" charset="0"/>
              </a:rPr>
              <a:t>60</a:t>
            </a:r>
            <a:r>
              <a:rPr lang="ja-JP" altLang="en-US" sz="1000" b="1" dirty="0">
                <a:solidFill>
                  <a:srgbClr val="FFFFFF"/>
                </a:solidFill>
                <a:latin typeface="Tahoma" pitchFamily="-112" charset="0"/>
              </a:rPr>
              <a:t>未満</a:t>
            </a:r>
            <a:endParaRPr lang="ja-JP" altLang="en-US" dirty="0">
              <a:solidFill>
                <a:srgbClr val="FFFFFF"/>
              </a:solidFill>
            </a:endParaRPr>
          </a:p>
        </p:txBody>
      </p:sp>
      <p:sp>
        <p:nvSpPr>
          <p:cNvPr id="91145" name="Line 205"/>
          <p:cNvSpPr>
            <a:spLocks noChangeShapeType="1"/>
          </p:cNvSpPr>
          <p:nvPr/>
        </p:nvSpPr>
        <p:spPr bwMode="auto">
          <a:xfrm flipH="1" flipV="1">
            <a:off x="820738" y="2998768"/>
            <a:ext cx="0" cy="2292350"/>
          </a:xfrm>
          <a:prstGeom prst="line">
            <a:avLst/>
          </a:prstGeom>
          <a:noFill/>
          <a:ln w="19050">
            <a:solidFill>
              <a:srgbClr val="FFFF00"/>
            </a:solidFill>
            <a:round/>
            <a:headEnd/>
            <a:tailEnd/>
          </a:ln>
        </p:spPr>
        <p:txBody>
          <a:bodyPr wrap="none" anchor="ctr">
            <a:prstTxWarp prst="textNoShape">
              <a:avLst/>
            </a:prstTxWarp>
          </a:bodyPr>
          <a:lstStyle/>
          <a:p>
            <a:endParaRPr lang="ja-JP" altLang="en-US"/>
          </a:p>
        </p:txBody>
      </p:sp>
      <p:sp>
        <p:nvSpPr>
          <p:cNvPr id="4304" name="Text Box 208"/>
          <p:cNvSpPr txBox="1">
            <a:spLocks noChangeArrowheads="1"/>
          </p:cNvSpPr>
          <p:nvPr/>
        </p:nvSpPr>
        <p:spPr bwMode="auto">
          <a:xfrm>
            <a:off x="942974" y="5668649"/>
            <a:ext cx="3656013" cy="1031051"/>
          </a:xfrm>
          <a:prstGeom prst="rect">
            <a:avLst/>
          </a:prstGeom>
          <a:solidFill>
            <a:srgbClr val="FFFF00"/>
          </a:solidFill>
          <a:ln w="9525">
            <a:solidFill>
              <a:schemeClr val="tx1"/>
            </a:solidFill>
            <a:miter lim="800000"/>
            <a:headEnd/>
            <a:tailEnd/>
          </a:ln>
          <a:effectLst>
            <a:outerShdw dist="53882" dir="2700000" algn="ctr" rotWithShape="0">
              <a:schemeClr val="tx1"/>
            </a:outerShdw>
          </a:effectLst>
        </p:spPr>
        <p:txBody>
          <a:bodyPr wrap="square">
            <a:prstTxWarp prst="textNoShape">
              <a:avLst/>
            </a:prstTxWarp>
            <a:spAutoFit/>
          </a:bodyPr>
          <a:lstStyle/>
          <a:p>
            <a:pPr algn="ctr">
              <a:lnSpc>
                <a:spcPct val="20000"/>
              </a:lnSpc>
              <a:spcBef>
                <a:spcPct val="50000"/>
              </a:spcBef>
              <a:defRPr/>
            </a:pPr>
            <a:endParaRPr lang="en-US" altLang="ja-JP" sz="800" b="1" dirty="0">
              <a:latin typeface="Times New Roman" charset="0"/>
            </a:endParaRPr>
          </a:p>
          <a:p>
            <a:pPr algn="ctr">
              <a:lnSpc>
                <a:spcPct val="60000"/>
              </a:lnSpc>
              <a:spcBef>
                <a:spcPct val="50000"/>
              </a:spcBef>
              <a:defRPr/>
            </a:pPr>
            <a:r>
              <a:rPr lang="ja-JP" altLang="en-US" sz="900" b="1" dirty="0">
                <a:latin typeface="Times New Roman" charset="0"/>
              </a:rPr>
              <a:t>人工呼吸と胸骨圧迫に加えて</a:t>
            </a:r>
            <a:r>
              <a:rPr lang="ja-JP" altLang="en-US" sz="900" b="1" dirty="0" smtClean="0">
                <a:latin typeface="Times New Roman" charset="0"/>
              </a:rPr>
              <a:t>以下の実施を検討する。</a:t>
            </a:r>
            <a:endParaRPr lang="ja-JP" altLang="en-US" sz="900" b="1" dirty="0">
              <a:latin typeface="Times New Roman" charset="0"/>
            </a:endParaRPr>
          </a:p>
          <a:p>
            <a:pPr>
              <a:lnSpc>
                <a:spcPct val="60000"/>
              </a:lnSpc>
              <a:spcBef>
                <a:spcPct val="50000"/>
              </a:spcBef>
              <a:defRPr/>
            </a:pPr>
            <a:r>
              <a:rPr lang="ja-JP" altLang="en-US" sz="900" b="1" dirty="0">
                <a:latin typeface="Times New Roman" charset="0"/>
              </a:rPr>
              <a:t>　　　　　　　・ アドレナリン</a:t>
            </a:r>
          </a:p>
          <a:p>
            <a:pPr>
              <a:lnSpc>
                <a:spcPct val="60000"/>
              </a:lnSpc>
              <a:spcBef>
                <a:spcPct val="50000"/>
              </a:spcBef>
              <a:defRPr/>
            </a:pPr>
            <a:r>
              <a:rPr lang="ja-JP" altLang="en-US" sz="900" b="1" dirty="0">
                <a:latin typeface="Times New Roman" charset="0"/>
              </a:rPr>
              <a:t>　　　　　　　・ 生理食塩水　（出血が疑われる場合）</a:t>
            </a:r>
          </a:p>
          <a:p>
            <a:pPr>
              <a:lnSpc>
                <a:spcPct val="60000"/>
              </a:lnSpc>
              <a:spcBef>
                <a:spcPct val="50000"/>
              </a:spcBef>
              <a:defRPr/>
            </a:pPr>
            <a:r>
              <a:rPr lang="ja-JP" altLang="en-US" sz="900" b="1" dirty="0">
                <a:latin typeface="Times New Roman" charset="0"/>
              </a:rPr>
              <a:t>　　　　　　　・ 原因検索</a:t>
            </a:r>
          </a:p>
          <a:p>
            <a:pPr algn="ctr">
              <a:lnSpc>
                <a:spcPct val="60000"/>
              </a:lnSpc>
              <a:spcBef>
                <a:spcPct val="50000"/>
              </a:spcBef>
              <a:defRPr/>
            </a:pPr>
            <a:r>
              <a:rPr lang="ja-JP" altLang="en-US" sz="900" b="1" u="sng" dirty="0" smtClean="0">
                <a:latin typeface="Times New Roman" charset="0"/>
              </a:rPr>
              <a:t>心拍 </a:t>
            </a:r>
            <a:r>
              <a:rPr lang="en-US" altLang="ja-JP" sz="900" b="1" u="sng" dirty="0">
                <a:latin typeface="Times New Roman" charset="0"/>
              </a:rPr>
              <a:t>60 /</a:t>
            </a:r>
            <a:r>
              <a:rPr lang="ja-JP" altLang="en-US" sz="900" b="1" u="sng" dirty="0">
                <a:latin typeface="Times New Roman" charset="0"/>
              </a:rPr>
              <a:t>分以上に回復したら</a:t>
            </a:r>
            <a:endParaRPr lang="ja-JP" altLang="en-US" sz="900" b="1" dirty="0">
              <a:latin typeface="Times New Roman" charset="0"/>
            </a:endParaRPr>
          </a:p>
          <a:p>
            <a:pPr algn="ctr">
              <a:lnSpc>
                <a:spcPct val="60000"/>
              </a:lnSpc>
              <a:spcBef>
                <a:spcPct val="50000"/>
              </a:spcBef>
              <a:defRPr/>
            </a:pPr>
            <a:r>
              <a:rPr lang="ja-JP" altLang="en-US" sz="900" b="1" dirty="0">
                <a:latin typeface="Times New Roman" charset="0"/>
              </a:rPr>
              <a:t>人工呼吸へ戻る</a:t>
            </a:r>
            <a:r>
              <a:rPr lang="en-US" altLang="ja-JP" sz="900" b="1" dirty="0" smtClean="0">
                <a:latin typeface="Times New Roman" charset="0"/>
              </a:rPr>
              <a:t>(*)</a:t>
            </a:r>
            <a:endParaRPr lang="en-US" altLang="ja-JP" sz="800" b="1" dirty="0">
              <a:latin typeface="Times New Roman" charset="0"/>
            </a:endParaRPr>
          </a:p>
        </p:txBody>
      </p:sp>
      <p:sp>
        <p:nvSpPr>
          <p:cNvPr id="91147" name="Line 213"/>
          <p:cNvSpPr>
            <a:spLocks noChangeShapeType="1"/>
          </p:cNvSpPr>
          <p:nvPr/>
        </p:nvSpPr>
        <p:spPr bwMode="auto">
          <a:xfrm flipH="1" flipV="1">
            <a:off x="812800" y="5298958"/>
            <a:ext cx="1243013" cy="1587"/>
          </a:xfrm>
          <a:prstGeom prst="line">
            <a:avLst/>
          </a:prstGeom>
          <a:noFill/>
          <a:ln w="19050">
            <a:solidFill>
              <a:srgbClr val="FFFF00"/>
            </a:solidFill>
            <a:round/>
            <a:headEnd/>
            <a:tailEnd/>
          </a:ln>
        </p:spPr>
        <p:txBody>
          <a:bodyPr wrap="none" anchor="ctr">
            <a:prstTxWarp prst="textNoShape">
              <a:avLst/>
            </a:prstTxWarp>
          </a:bodyPr>
          <a:lstStyle/>
          <a:p>
            <a:endParaRPr lang="ja-JP" altLang="en-US"/>
          </a:p>
        </p:txBody>
      </p:sp>
      <p:sp>
        <p:nvSpPr>
          <p:cNvPr id="91148" name="Line 228"/>
          <p:cNvSpPr>
            <a:spLocks noChangeShapeType="1"/>
          </p:cNvSpPr>
          <p:nvPr/>
        </p:nvSpPr>
        <p:spPr bwMode="auto">
          <a:xfrm>
            <a:off x="6388100" y="2998788"/>
            <a:ext cx="0" cy="424820"/>
          </a:xfrm>
          <a:prstGeom prst="line">
            <a:avLst/>
          </a:prstGeom>
          <a:noFill/>
          <a:ln w="19050">
            <a:solidFill>
              <a:srgbClr val="FFFF00"/>
            </a:solidFill>
            <a:round/>
            <a:headEnd/>
            <a:tailEnd type="triangle" w="med" len="med"/>
          </a:ln>
        </p:spPr>
        <p:txBody>
          <a:bodyPr wrap="none" anchor="ctr">
            <a:prstTxWarp prst="textNoShape">
              <a:avLst/>
            </a:prstTxWarp>
          </a:bodyPr>
          <a:lstStyle/>
          <a:p>
            <a:endParaRPr lang="ja-JP" altLang="en-US"/>
          </a:p>
        </p:txBody>
      </p:sp>
      <p:sp>
        <p:nvSpPr>
          <p:cNvPr id="4327" name="Rectangle 231"/>
          <p:cNvSpPr>
            <a:spLocks noChangeArrowheads="1"/>
          </p:cNvSpPr>
          <p:nvPr/>
        </p:nvSpPr>
        <p:spPr bwMode="auto">
          <a:xfrm>
            <a:off x="5219700" y="4936451"/>
            <a:ext cx="2336800" cy="536575"/>
          </a:xfrm>
          <a:prstGeom prst="rect">
            <a:avLst/>
          </a:prstGeom>
          <a:solidFill>
            <a:srgbClr val="FFFF00"/>
          </a:solidFill>
          <a:ln w="9525">
            <a:solidFill>
              <a:schemeClr val="tx1"/>
            </a:solidFill>
            <a:miter lim="800000"/>
            <a:headEnd/>
            <a:tailEnd/>
          </a:ln>
          <a:effectLst>
            <a:outerShdw dist="63500" dir="3187806" algn="ctr" rotWithShape="0">
              <a:schemeClr val="tx1"/>
            </a:outerShdw>
          </a:effectLst>
        </p:spPr>
        <p:txBody>
          <a:bodyPr wrap="none" anchor="ctr"/>
          <a:lstStyle/>
          <a:p>
            <a:pPr algn="ctr">
              <a:lnSpc>
                <a:spcPct val="50000"/>
              </a:lnSpc>
              <a:defRPr/>
            </a:pPr>
            <a:endParaRPr lang="en-US" altLang="ja-JP" sz="900" b="1" dirty="0">
              <a:latin typeface="Times New Roman" pitchFamily="-109" charset="0"/>
              <a:ea typeface="MS Gothic" pitchFamily="49" charset="-128"/>
            </a:endParaRPr>
          </a:p>
          <a:p>
            <a:pPr algn="ctr">
              <a:defRPr/>
            </a:pPr>
            <a:r>
              <a:rPr lang="ja-JP" altLang="en-US" sz="900" b="1" dirty="0">
                <a:latin typeface="Times New Roman" pitchFamily="-109" charset="0"/>
                <a:ea typeface="MS Gothic" pitchFamily="49" charset="-128"/>
              </a:rPr>
              <a:t>人工呼吸を開始する</a:t>
            </a:r>
          </a:p>
          <a:p>
            <a:pPr algn="ctr">
              <a:lnSpc>
                <a:spcPct val="40000"/>
              </a:lnSpc>
              <a:defRPr/>
            </a:pPr>
            <a:endParaRPr lang="ja-JP" altLang="en-US" sz="900" b="1" dirty="0">
              <a:latin typeface="Times New Roman" pitchFamily="-109" charset="0"/>
              <a:ea typeface="MS Gothic" pitchFamily="49" charset="-128"/>
            </a:endParaRPr>
          </a:p>
          <a:p>
            <a:pPr algn="ctr">
              <a:defRPr/>
            </a:pPr>
            <a:r>
              <a:rPr lang="ja-JP" altLang="en-US" sz="900" b="1" dirty="0">
                <a:latin typeface="Times New Roman" pitchFamily="-109" charset="0"/>
              </a:rPr>
              <a:t>中心性チアノーゼのみ続く場合は</a:t>
            </a:r>
          </a:p>
          <a:p>
            <a:pPr algn="ctr">
              <a:defRPr/>
            </a:pPr>
            <a:r>
              <a:rPr lang="ja-JP" altLang="en-US" sz="900" b="1" dirty="0">
                <a:latin typeface="Times New Roman" pitchFamily="-109" charset="0"/>
              </a:rPr>
              <a:t>チアノーゼ性心疾患を鑑別する</a:t>
            </a:r>
            <a:endParaRPr lang="ja-JP" altLang="en-US" sz="900" dirty="0">
              <a:latin typeface="Times New Roman" pitchFamily="-109" charset="0"/>
            </a:endParaRPr>
          </a:p>
          <a:p>
            <a:pPr algn="ctr">
              <a:lnSpc>
                <a:spcPct val="50000"/>
              </a:lnSpc>
              <a:defRPr/>
            </a:pPr>
            <a:endParaRPr lang="en-US" altLang="ja-JP" sz="800" dirty="0">
              <a:latin typeface="Times New Roman" pitchFamily="-109" charset="0"/>
              <a:ea typeface="MS Gothic" pitchFamily="49" charset="-128"/>
            </a:endParaRPr>
          </a:p>
        </p:txBody>
      </p:sp>
      <p:sp>
        <p:nvSpPr>
          <p:cNvPr id="91150" name="Rectangle 232"/>
          <p:cNvSpPr>
            <a:spLocks noChangeArrowheads="1"/>
          </p:cNvSpPr>
          <p:nvPr/>
        </p:nvSpPr>
        <p:spPr bwMode="auto">
          <a:xfrm>
            <a:off x="1017588" y="3632181"/>
            <a:ext cx="981075" cy="246062"/>
          </a:xfrm>
          <a:prstGeom prst="rect">
            <a:avLst/>
          </a:prstGeom>
          <a:noFill/>
          <a:ln w="9525">
            <a:noFill/>
            <a:miter lim="800000"/>
            <a:headEnd/>
            <a:tailEnd/>
          </a:ln>
        </p:spPr>
        <p:txBody>
          <a:bodyPr wrap="none">
            <a:prstTxWarp prst="textNoShape">
              <a:avLst/>
            </a:prstTxWarp>
            <a:spAutoFit/>
          </a:bodyPr>
          <a:lstStyle/>
          <a:p>
            <a:r>
              <a:rPr lang="en-US" altLang="ja-JP" sz="1000" b="1">
                <a:solidFill>
                  <a:srgbClr val="FFFFFF"/>
                </a:solidFill>
                <a:latin typeface="Tahoma" pitchFamily="-112" charset="0"/>
              </a:rPr>
              <a:t>60</a:t>
            </a:r>
            <a:r>
              <a:rPr lang="ja-JP" altLang="en-US" sz="1000" b="1">
                <a:solidFill>
                  <a:srgbClr val="FFFFFF"/>
                </a:solidFill>
                <a:latin typeface="Tahoma" pitchFamily="-112" charset="0"/>
              </a:rPr>
              <a:t>～</a:t>
            </a:r>
            <a:r>
              <a:rPr lang="en-US" altLang="ja-JP" sz="1000" b="1">
                <a:solidFill>
                  <a:srgbClr val="FFFFFF"/>
                </a:solidFill>
                <a:latin typeface="Tahoma" pitchFamily="-112" charset="0"/>
              </a:rPr>
              <a:t>100</a:t>
            </a:r>
            <a:r>
              <a:rPr lang="ja-JP" altLang="en-US" sz="1000" b="1">
                <a:solidFill>
                  <a:srgbClr val="FFFFFF"/>
                </a:solidFill>
                <a:latin typeface="Tahoma" pitchFamily="-112" charset="0"/>
              </a:rPr>
              <a:t>未満</a:t>
            </a:r>
            <a:endParaRPr lang="en-US" altLang="ja-JP" sz="1200" b="1">
              <a:solidFill>
                <a:srgbClr val="FFFFFF"/>
              </a:solidFill>
              <a:latin typeface="Tahoma" pitchFamily="-112" charset="0"/>
            </a:endParaRPr>
          </a:p>
        </p:txBody>
      </p:sp>
      <p:sp>
        <p:nvSpPr>
          <p:cNvPr id="91151" name="Rectangle 233"/>
          <p:cNvSpPr>
            <a:spLocks noChangeArrowheads="1"/>
          </p:cNvSpPr>
          <p:nvPr/>
        </p:nvSpPr>
        <p:spPr bwMode="auto">
          <a:xfrm>
            <a:off x="3270250" y="3622656"/>
            <a:ext cx="685800" cy="246062"/>
          </a:xfrm>
          <a:prstGeom prst="rect">
            <a:avLst/>
          </a:prstGeom>
          <a:noFill/>
          <a:ln w="9525">
            <a:noFill/>
            <a:miter lim="800000"/>
            <a:headEnd/>
            <a:tailEnd/>
          </a:ln>
        </p:spPr>
        <p:txBody>
          <a:bodyPr wrap="none">
            <a:prstTxWarp prst="textNoShape">
              <a:avLst/>
            </a:prstTxWarp>
            <a:spAutoFit/>
          </a:bodyPr>
          <a:lstStyle/>
          <a:p>
            <a:r>
              <a:rPr lang="en-US" altLang="ja-JP" sz="1000" b="1">
                <a:solidFill>
                  <a:srgbClr val="FFFFFF"/>
                </a:solidFill>
                <a:latin typeface="Tahoma" pitchFamily="-112" charset="0"/>
              </a:rPr>
              <a:t>100</a:t>
            </a:r>
            <a:r>
              <a:rPr lang="ja-JP" altLang="en-US" sz="1000" b="1">
                <a:solidFill>
                  <a:srgbClr val="FFFFFF"/>
                </a:solidFill>
                <a:latin typeface="Tahoma" pitchFamily="-112" charset="0"/>
              </a:rPr>
              <a:t>以上</a:t>
            </a:r>
          </a:p>
        </p:txBody>
      </p:sp>
      <p:sp>
        <p:nvSpPr>
          <p:cNvPr id="91152" name="Rectangle 235"/>
          <p:cNvSpPr>
            <a:spLocks noChangeArrowheads="1"/>
          </p:cNvSpPr>
          <p:nvPr/>
        </p:nvSpPr>
        <p:spPr bwMode="auto">
          <a:xfrm>
            <a:off x="1530350" y="5054483"/>
            <a:ext cx="608013" cy="246062"/>
          </a:xfrm>
          <a:prstGeom prst="rect">
            <a:avLst/>
          </a:prstGeom>
          <a:noFill/>
          <a:ln w="9525">
            <a:noFill/>
            <a:miter lim="800000"/>
            <a:headEnd/>
            <a:tailEnd/>
          </a:ln>
        </p:spPr>
        <p:txBody>
          <a:bodyPr wrap="none">
            <a:prstTxWarp prst="textNoShape">
              <a:avLst/>
            </a:prstTxWarp>
            <a:spAutoFit/>
          </a:bodyPr>
          <a:lstStyle/>
          <a:p>
            <a:r>
              <a:rPr lang="en-US" altLang="ja-JP" sz="1000" b="1">
                <a:solidFill>
                  <a:srgbClr val="FFFFFF"/>
                </a:solidFill>
                <a:latin typeface="Tahoma" pitchFamily="-112" charset="0"/>
              </a:rPr>
              <a:t>60</a:t>
            </a:r>
            <a:r>
              <a:rPr lang="ja-JP" altLang="en-US" sz="1000" b="1">
                <a:solidFill>
                  <a:srgbClr val="FFFFFF"/>
                </a:solidFill>
                <a:latin typeface="Tahoma" pitchFamily="-112" charset="0"/>
              </a:rPr>
              <a:t>以上</a:t>
            </a:r>
            <a:endParaRPr lang="ja-JP" altLang="en-US" sz="1200" b="1">
              <a:solidFill>
                <a:srgbClr val="FFFFFF"/>
              </a:solidFill>
              <a:latin typeface="Tahoma" pitchFamily="-112" charset="0"/>
            </a:endParaRPr>
          </a:p>
        </p:txBody>
      </p:sp>
      <p:sp>
        <p:nvSpPr>
          <p:cNvPr id="91153" name="Line 237"/>
          <p:cNvSpPr>
            <a:spLocks noChangeShapeType="1"/>
          </p:cNvSpPr>
          <p:nvPr/>
        </p:nvSpPr>
        <p:spPr bwMode="auto">
          <a:xfrm flipV="1">
            <a:off x="6216650" y="471488"/>
            <a:ext cx="2012950" cy="0"/>
          </a:xfrm>
          <a:prstGeom prst="line">
            <a:avLst/>
          </a:prstGeom>
          <a:noFill/>
          <a:ln w="19050">
            <a:solidFill>
              <a:srgbClr val="FFFF00"/>
            </a:solidFill>
            <a:round/>
            <a:headEnd/>
            <a:tailEnd/>
          </a:ln>
        </p:spPr>
        <p:txBody>
          <a:bodyPr wrap="none" anchor="ctr">
            <a:prstTxWarp prst="textNoShape">
              <a:avLst/>
            </a:prstTxWarp>
          </a:bodyPr>
          <a:lstStyle/>
          <a:p>
            <a:endParaRPr lang="ja-JP" altLang="en-US"/>
          </a:p>
        </p:txBody>
      </p:sp>
      <p:sp>
        <p:nvSpPr>
          <p:cNvPr id="3090" name="Rectangle 239"/>
          <p:cNvSpPr>
            <a:spLocks noChangeArrowheads="1"/>
          </p:cNvSpPr>
          <p:nvPr/>
        </p:nvSpPr>
        <p:spPr bwMode="auto">
          <a:xfrm>
            <a:off x="2736850" y="1210375"/>
            <a:ext cx="3714750" cy="533090"/>
          </a:xfrm>
          <a:prstGeom prst="rect">
            <a:avLst/>
          </a:prstGeom>
          <a:solidFill>
            <a:srgbClr val="00FFFF"/>
          </a:solidFill>
          <a:ln w="9525">
            <a:solidFill>
              <a:schemeClr val="tx1"/>
            </a:solidFill>
            <a:miter lim="800000"/>
            <a:headEnd/>
            <a:tailEnd/>
          </a:ln>
          <a:effectLst>
            <a:outerShdw dist="101600" dir="2700000" algn="tl" rotWithShape="0">
              <a:prstClr val="black"/>
            </a:outerShdw>
          </a:effectLst>
        </p:spPr>
        <p:txBody>
          <a:bodyPr wrap="none" anchor="ctr"/>
          <a:lstStyle/>
          <a:p>
            <a:pPr algn="ctr">
              <a:defRPr/>
            </a:pPr>
            <a:r>
              <a:rPr lang="ja-JP" altLang="en-US" sz="1000" b="1" dirty="0" smtClean="0">
                <a:latin typeface="Times New Roman" pitchFamily="-109" charset="0"/>
                <a:ea typeface="MS Gothic" pitchFamily="49" charset="-128"/>
              </a:rPr>
              <a:t>蘇生の初期処置</a:t>
            </a:r>
          </a:p>
          <a:p>
            <a:pPr algn="ctr">
              <a:defRPr/>
            </a:pPr>
            <a:r>
              <a:rPr lang="ja-JP" altLang="en-US" sz="1000" b="1" dirty="0" smtClean="0">
                <a:latin typeface="Times New Roman" pitchFamily="-109" charset="0"/>
                <a:ea typeface="MS Gothic" pitchFamily="49" charset="-128"/>
              </a:rPr>
              <a:t>保温</a:t>
            </a:r>
            <a:r>
              <a:rPr lang="ja-JP" altLang="en-US" sz="1000" b="1" dirty="0">
                <a:latin typeface="Times New Roman" pitchFamily="-109" charset="0"/>
                <a:ea typeface="MS Gothic" pitchFamily="49" charset="-128"/>
              </a:rPr>
              <a:t>、体位保持、気道開通（胎便除去を含む）</a:t>
            </a:r>
            <a:endParaRPr lang="en-US" altLang="ja-JP" sz="1000" b="1" dirty="0">
              <a:latin typeface="Times New Roman" pitchFamily="-109" charset="0"/>
              <a:ea typeface="MS Gothic" pitchFamily="49" charset="-128"/>
            </a:endParaRPr>
          </a:p>
          <a:p>
            <a:pPr algn="ctr">
              <a:defRPr/>
            </a:pPr>
            <a:r>
              <a:rPr lang="ja-JP" altLang="en-US" sz="1000" b="1" dirty="0">
                <a:latin typeface="Times New Roman" pitchFamily="-109" charset="0"/>
                <a:ea typeface="MS Gothic" pitchFamily="49" charset="-128"/>
              </a:rPr>
              <a:t>皮膚乾燥と刺激</a:t>
            </a:r>
          </a:p>
          <a:p>
            <a:pPr algn="ctr">
              <a:lnSpc>
                <a:spcPct val="50000"/>
              </a:lnSpc>
              <a:defRPr/>
            </a:pPr>
            <a:endParaRPr lang="ja-JP" altLang="en-US" sz="1000" b="1" dirty="0">
              <a:latin typeface="Times New Roman" pitchFamily="-109" charset="0"/>
              <a:ea typeface="MS Gothic" pitchFamily="49" charset="-128"/>
            </a:endParaRPr>
          </a:p>
        </p:txBody>
      </p:sp>
      <p:sp>
        <p:nvSpPr>
          <p:cNvPr id="4337" name="AutoShape 241"/>
          <p:cNvSpPr>
            <a:spLocks noChangeArrowheads="1"/>
          </p:cNvSpPr>
          <p:nvPr/>
        </p:nvSpPr>
        <p:spPr bwMode="auto">
          <a:xfrm>
            <a:off x="2881313" y="55562"/>
            <a:ext cx="3392487" cy="981386"/>
          </a:xfrm>
          <a:prstGeom prst="flowChartDecision">
            <a:avLst/>
          </a:prstGeom>
          <a:solidFill>
            <a:srgbClr val="FFDDF6"/>
          </a:solidFill>
          <a:ln w="9525">
            <a:solidFill>
              <a:schemeClr val="tx1"/>
            </a:solidFill>
            <a:miter lim="800000"/>
            <a:headEnd/>
            <a:tailEnd/>
          </a:ln>
          <a:effectLst>
            <a:outerShdw dist="45791" dir="3378596" algn="ctr" rotWithShape="0">
              <a:srgbClr val="808080"/>
            </a:outerShdw>
          </a:effectLst>
        </p:spPr>
        <p:txBody>
          <a:bodyPr wrap="none" anchor="ctr"/>
          <a:lstStyle/>
          <a:p>
            <a:pPr>
              <a:defRPr/>
            </a:pPr>
            <a:endParaRPr lang="en-US" altLang="ja-JP" sz="900" b="1" dirty="0">
              <a:latin typeface="Times New Roman" pitchFamily="-109" charset="0"/>
            </a:endParaRPr>
          </a:p>
          <a:p>
            <a:pPr>
              <a:defRPr/>
            </a:pPr>
            <a:r>
              <a:rPr lang="ja-JP" altLang="en-US" sz="900" b="1" dirty="0" smtClean="0">
                <a:latin typeface="Times New Roman" pitchFamily="-109" charset="0"/>
              </a:rPr>
              <a:t>　出生</a:t>
            </a:r>
            <a:r>
              <a:rPr lang="ja-JP" altLang="en-US" sz="900" b="1" dirty="0">
                <a:latin typeface="Times New Roman" pitchFamily="-109" charset="0"/>
              </a:rPr>
              <a:t>直後のチェックポイント</a:t>
            </a:r>
          </a:p>
          <a:p>
            <a:pPr>
              <a:defRPr/>
            </a:pPr>
            <a:r>
              <a:rPr lang="ja-JP" altLang="en-US" sz="900" b="1" dirty="0">
                <a:latin typeface="Times New Roman" pitchFamily="-109" charset="0"/>
              </a:rPr>
              <a:t>　</a:t>
            </a:r>
            <a:r>
              <a:rPr lang="ja-JP" altLang="en-US" sz="900" b="1" dirty="0" smtClean="0">
                <a:latin typeface="Times New Roman" pitchFamily="-109" charset="0"/>
              </a:rPr>
              <a:t>　　</a:t>
            </a:r>
            <a:r>
              <a:rPr lang="ja-JP" altLang="en-US" sz="900" b="1" dirty="0">
                <a:latin typeface="Times New Roman" pitchFamily="-109" charset="0"/>
              </a:rPr>
              <a:t>　・　早産児</a:t>
            </a:r>
          </a:p>
          <a:p>
            <a:pPr>
              <a:defRPr/>
            </a:pPr>
            <a:r>
              <a:rPr lang="ja-JP" altLang="en-US" sz="900" b="1" dirty="0">
                <a:latin typeface="Times New Roman" pitchFamily="-109" charset="0"/>
              </a:rPr>
              <a:t>　</a:t>
            </a:r>
            <a:r>
              <a:rPr lang="ja-JP" altLang="en-US" sz="900" b="1" dirty="0" smtClean="0">
                <a:latin typeface="Times New Roman" pitchFamily="-109" charset="0"/>
              </a:rPr>
              <a:t>　　</a:t>
            </a:r>
            <a:r>
              <a:rPr lang="ja-JP" altLang="en-US" sz="900" b="1" dirty="0">
                <a:latin typeface="Times New Roman" pitchFamily="-109" charset="0"/>
              </a:rPr>
              <a:t>　・　弱い呼吸・啼泣</a:t>
            </a:r>
          </a:p>
          <a:p>
            <a:pPr>
              <a:defRPr/>
            </a:pPr>
            <a:r>
              <a:rPr lang="ja-JP" altLang="en-US" sz="900" b="1" dirty="0">
                <a:latin typeface="Times New Roman" pitchFamily="-109" charset="0"/>
              </a:rPr>
              <a:t>　</a:t>
            </a:r>
            <a:r>
              <a:rPr lang="ja-JP" altLang="en-US" sz="900" b="1" dirty="0" smtClean="0">
                <a:latin typeface="Times New Roman" pitchFamily="-109" charset="0"/>
              </a:rPr>
              <a:t>　　</a:t>
            </a:r>
            <a:r>
              <a:rPr lang="ja-JP" altLang="en-US" sz="900" b="1" dirty="0">
                <a:latin typeface="Times New Roman" pitchFamily="-109" charset="0"/>
              </a:rPr>
              <a:t>　・　筋緊張低下</a:t>
            </a:r>
          </a:p>
        </p:txBody>
      </p:sp>
      <p:sp>
        <p:nvSpPr>
          <p:cNvPr id="91156" name="Text Box 254"/>
          <p:cNvSpPr txBox="1">
            <a:spLocks noChangeArrowheads="1"/>
          </p:cNvSpPr>
          <p:nvPr/>
        </p:nvSpPr>
        <p:spPr bwMode="auto">
          <a:xfrm>
            <a:off x="4757738" y="956936"/>
            <a:ext cx="1223962" cy="258762"/>
          </a:xfrm>
          <a:prstGeom prst="rect">
            <a:avLst/>
          </a:prstGeom>
          <a:noFill/>
          <a:ln w="9525">
            <a:noFill/>
            <a:miter lim="800000"/>
            <a:headEnd/>
            <a:tailEnd/>
          </a:ln>
        </p:spPr>
        <p:txBody>
          <a:bodyPr wrap="none">
            <a:prstTxWarp prst="textNoShape">
              <a:avLst/>
            </a:prstTxWarp>
            <a:spAutoFit/>
          </a:bodyPr>
          <a:lstStyle/>
          <a:p>
            <a:pPr algn="ctr">
              <a:lnSpc>
                <a:spcPct val="110000"/>
              </a:lnSpc>
            </a:pPr>
            <a:r>
              <a:rPr lang="ja-JP" altLang="en-US" sz="1000" b="1" dirty="0">
                <a:solidFill>
                  <a:srgbClr val="FFFFFF"/>
                </a:solidFill>
              </a:rPr>
              <a:t>いずれかを認める</a:t>
            </a:r>
            <a:endParaRPr lang="ja-JP" altLang="en-US" dirty="0">
              <a:solidFill>
                <a:srgbClr val="FFFFFF"/>
              </a:solidFill>
            </a:endParaRPr>
          </a:p>
        </p:txBody>
      </p:sp>
      <p:sp>
        <p:nvSpPr>
          <p:cNvPr id="91157" name="Text Box 255"/>
          <p:cNvSpPr txBox="1">
            <a:spLocks noChangeArrowheads="1"/>
          </p:cNvSpPr>
          <p:nvPr/>
        </p:nvSpPr>
        <p:spPr bwMode="auto">
          <a:xfrm>
            <a:off x="6800850" y="274638"/>
            <a:ext cx="1082675" cy="246062"/>
          </a:xfrm>
          <a:prstGeom prst="rect">
            <a:avLst/>
          </a:prstGeom>
          <a:noFill/>
          <a:ln w="9525">
            <a:noFill/>
            <a:miter lim="800000"/>
            <a:headEnd/>
            <a:tailEnd/>
          </a:ln>
        </p:spPr>
        <p:txBody>
          <a:bodyPr wrap="none">
            <a:prstTxWarp prst="textNoShape">
              <a:avLst/>
            </a:prstTxWarp>
            <a:spAutoFit/>
          </a:bodyPr>
          <a:lstStyle/>
          <a:p>
            <a:pPr algn="ctr"/>
            <a:r>
              <a:rPr lang="ja-JP" altLang="en-US" sz="1000" b="1">
                <a:solidFill>
                  <a:srgbClr val="FFFFFF"/>
                </a:solidFill>
              </a:rPr>
              <a:t>すべて認めない</a:t>
            </a:r>
            <a:endParaRPr lang="ja-JP" altLang="en-US">
              <a:solidFill>
                <a:srgbClr val="FFFFFF"/>
              </a:solidFill>
            </a:endParaRPr>
          </a:p>
        </p:txBody>
      </p:sp>
      <p:sp>
        <p:nvSpPr>
          <p:cNvPr id="4352" name="Rectangle 256"/>
          <p:cNvSpPr>
            <a:spLocks noChangeArrowheads="1"/>
          </p:cNvSpPr>
          <p:nvPr/>
        </p:nvSpPr>
        <p:spPr bwMode="auto">
          <a:xfrm>
            <a:off x="7558088" y="650874"/>
            <a:ext cx="1320800" cy="919163"/>
          </a:xfrm>
          <a:prstGeom prst="rect">
            <a:avLst/>
          </a:prstGeom>
          <a:solidFill>
            <a:srgbClr val="AAF4B5"/>
          </a:solidFill>
          <a:ln w="9525">
            <a:solidFill>
              <a:schemeClr val="tx1"/>
            </a:solidFill>
            <a:miter lim="800000"/>
            <a:headEnd/>
            <a:tailEnd/>
          </a:ln>
          <a:effectLst>
            <a:outerShdw dist="63500" dir="3187806" algn="ctr" rotWithShape="0">
              <a:schemeClr val="tx1"/>
            </a:outerShdw>
          </a:effectLst>
        </p:spPr>
        <p:txBody>
          <a:bodyPr wrap="none" anchor="ctr">
            <a:prstTxWarp prst="textNoShape">
              <a:avLst/>
            </a:prstTxWarp>
          </a:bodyPr>
          <a:lstStyle/>
          <a:p>
            <a:pPr>
              <a:defRPr/>
            </a:pPr>
            <a:r>
              <a:rPr lang="ja-JP" altLang="en-US" sz="1000" b="1">
                <a:latin typeface="Times New Roman" charset="0"/>
              </a:rPr>
              <a:t>  ルーチンケア</a:t>
            </a:r>
            <a:endParaRPr lang="en-US" altLang="ja-JP" sz="1000" b="1">
              <a:latin typeface="Times New Roman" charset="0"/>
            </a:endParaRPr>
          </a:p>
          <a:p>
            <a:pPr>
              <a:defRPr/>
            </a:pPr>
            <a:r>
              <a:rPr lang="ja-JP" altLang="en-US" sz="1000" b="1">
                <a:latin typeface="Times New Roman" charset="0"/>
              </a:rPr>
              <a:t>（母親のそばで）</a:t>
            </a:r>
          </a:p>
          <a:p>
            <a:pPr>
              <a:defRPr/>
            </a:pPr>
            <a:r>
              <a:rPr lang="ja-JP" altLang="en-US" sz="1000" b="1">
                <a:latin typeface="Times New Roman" charset="0"/>
              </a:rPr>
              <a:t>　･　保温</a:t>
            </a:r>
          </a:p>
          <a:p>
            <a:pPr>
              <a:defRPr/>
            </a:pPr>
            <a:r>
              <a:rPr lang="ja-JP" altLang="en-US" sz="1000" b="1">
                <a:latin typeface="Times New Roman" charset="0"/>
              </a:rPr>
              <a:t>　・　気道開通</a:t>
            </a:r>
          </a:p>
          <a:p>
            <a:pPr>
              <a:defRPr/>
            </a:pPr>
            <a:r>
              <a:rPr lang="ja-JP" altLang="en-US" sz="1000" b="1">
                <a:latin typeface="Times New Roman" charset="0"/>
              </a:rPr>
              <a:t>　・　皮膚乾燥</a:t>
            </a:r>
            <a:endParaRPr lang="en-US" altLang="ja-JP" sz="1000" b="1">
              <a:latin typeface="Times New Roman" charset="0"/>
            </a:endParaRPr>
          </a:p>
          <a:p>
            <a:pPr>
              <a:defRPr/>
            </a:pPr>
            <a:r>
              <a:rPr lang="ja-JP" altLang="en-US" sz="1000" b="1">
                <a:latin typeface="Times New Roman" charset="0"/>
              </a:rPr>
              <a:t>　・　更なる評価</a:t>
            </a:r>
            <a:endParaRPr lang="ja-JP" altLang="en-US" sz="800">
              <a:latin typeface="Times New Roman" charset="0"/>
            </a:endParaRPr>
          </a:p>
        </p:txBody>
      </p:sp>
      <p:sp>
        <p:nvSpPr>
          <p:cNvPr id="91159" name="Line 257"/>
          <p:cNvSpPr>
            <a:spLocks noChangeShapeType="1"/>
          </p:cNvSpPr>
          <p:nvPr/>
        </p:nvSpPr>
        <p:spPr bwMode="auto">
          <a:xfrm>
            <a:off x="8216900" y="477838"/>
            <a:ext cx="0" cy="171450"/>
          </a:xfrm>
          <a:prstGeom prst="line">
            <a:avLst/>
          </a:prstGeom>
          <a:noFill/>
          <a:ln w="19050">
            <a:solidFill>
              <a:srgbClr val="FFFF00"/>
            </a:solidFill>
            <a:round/>
            <a:headEnd/>
            <a:tailEnd type="triangle" w="med" len="med"/>
          </a:ln>
        </p:spPr>
        <p:txBody>
          <a:bodyPr wrap="none" anchor="ctr">
            <a:prstTxWarp prst="textNoShape">
              <a:avLst/>
            </a:prstTxWarp>
          </a:bodyPr>
          <a:lstStyle/>
          <a:p>
            <a:endParaRPr lang="ja-JP" altLang="en-US"/>
          </a:p>
        </p:txBody>
      </p:sp>
      <p:sp>
        <p:nvSpPr>
          <p:cNvPr id="91160" name="Text Box 258"/>
          <p:cNvSpPr txBox="1">
            <a:spLocks noChangeArrowheads="1"/>
          </p:cNvSpPr>
          <p:nvPr/>
        </p:nvSpPr>
        <p:spPr bwMode="auto">
          <a:xfrm>
            <a:off x="2620963" y="2640013"/>
            <a:ext cx="244475" cy="368300"/>
          </a:xfrm>
          <a:prstGeom prst="rect">
            <a:avLst/>
          </a:prstGeom>
          <a:noFill/>
          <a:ln w="9525">
            <a:noFill/>
            <a:miter lim="800000"/>
            <a:headEnd/>
            <a:tailEnd/>
          </a:ln>
        </p:spPr>
        <p:txBody>
          <a:bodyPr>
            <a:prstTxWarp prst="textNoShape">
              <a:avLst/>
            </a:prstTxWarp>
            <a:spAutoFit/>
          </a:bodyPr>
          <a:lstStyle/>
          <a:p>
            <a:pPr>
              <a:spcBef>
                <a:spcPct val="50000"/>
              </a:spcBef>
            </a:pPr>
            <a:endParaRPr lang="ja-JP" altLang="en-US" sz="1800"/>
          </a:p>
        </p:txBody>
      </p:sp>
      <p:sp>
        <p:nvSpPr>
          <p:cNvPr id="91161" name="Text Box 259"/>
          <p:cNvSpPr txBox="1">
            <a:spLocks noChangeArrowheads="1"/>
          </p:cNvSpPr>
          <p:nvPr/>
        </p:nvSpPr>
        <p:spPr bwMode="auto">
          <a:xfrm>
            <a:off x="6057900" y="1905000"/>
            <a:ext cx="1714500" cy="554038"/>
          </a:xfrm>
          <a:prstGeom prst="rect">
            <a:avLst/>
          </a:prstGeom>
          <a:noFill/>
          <a:ln w="9525">
            <a:noFill/>
            <a:miter lim="800000"/>
            <a:headEnd/>
            <a:tailEnd/>
          </a:ln>
        </p:spPr>
        <p:txBody>
          <a:bodyPr>
            <a:prstTxWarp prst="textNoShape">
              <a:avLst/>
            </a:prstTxWarp>
            <a:spAutoFit/>
          </a:bodyPr>
          <a:lstStyle/>
          <a:p>
            <a:pPr algn="ctr"/>
            <a:r>
              <a:rPr lang="ja-JP" altLang="en-US" sz="1000" b="1">
                <a:solidFill>
                  <a:srgbClr val="FFFFFF"/>
                </a:solidFill>
              </a:rPr>
              <a:t>自発呼吸あり</a:t>
            </a:r>
            <a:endParaRPr lang="en-US" altLang="ja-JP" sz="1000" b="1">
              <a:solidFill>
                <a:srgbClr val="FFFFFF"/>
              </a:solidFill>
            </a:endParaRPr>
          </a:p>
          <a:p>
            <a:pPr algn="ctr"/>
            <a:r>
              <a:rPr lang="ja-JP" altLang="en-US" sz="1000" b="1">
                <a:solidFill>
                  <a:srgbClr val="FFFFFF"/>
                </a:solidFill>
              </a:rPr>
              <a:t>かつ</a:t>
            </a:r>
          </a:p>
          <a:p>
            <a:pPr algn="ctr"/>
            <a:r>
              <a:rPr lang="ja-JP" altLang="en-US" sz="1000" b="1">
                <a:solidFill>
                  <a:srgbClr val="FFFFFF"/>
                </a:solidFill>
              </a:rPr>
              <a:t>心拍  </a:t>
            </a:r>
            <a:r>
              <a:rPr lang="en-US" altLang="ja-JP" sz="1000" b="1">
                <a:solidFill>
                  <a:srgbClr val="FFFFFF"/>
                </a:solidFill>
              </a:rPr>
              <a:t>100 /</a:t>
            </a:r>
            <a:r>
              <a:rPr lang="ja-JP" altLang="en-US" sz="1000" b="1">
                <a:solidFill>
                  <a:srgbClr val="FFFFFF"/>
                </a:solidFill>
              </a:rPr>
              <a:t>分以上</a:t>
            </a:r>
          </a:p>
        </p:txBody>
      </p:sp>
      <p:sp>
        <p:nvSpPr>
          <p:cNvPr id="91162" name="Line 264"/>
          <p:cNvSpPr>
            <a:spLocks noChangeShapeType="1"/>
          </p:cNvSpPr>
          <p:nvPr/>
        </p:nvSpPr>
        <p:spPr bwMode="auto">
          <a:xfrm flipH="1">
            <a:off x="2843213" y="2371725"/>
            <a:ext cx="407987" cy="0"/>
          </a:xfrm>
          <a:prstGeom prst="line">
            <a:avLst/>
          </a:prstGeom>
          <a:noFill/>
          <a:ln w="19050">
            <a:solidFill>
              <a:srgbClr val="FFFF00"/>
            </a:solidFill>
            <a:round/>
            <a:headEnd/>
            <a:tailEnd/>
          </a:ln>
        </p:spPr>
        <p:txBody>
          <a:bodyPr wrap="none" anchor="ctr">
            <a:prstTxWarp prst="textNoShape">
              <a:avLst/>
            </a:prstTxWarp>
          </a:bodyPr>
          <a:lstStyle/>
          <a:p>
            <a:endParaRPr lang="ja-JP" altLang="en-US"/>
          </a:p>
        </p:txBody>
      </p:sp>
      <p:sp>
        <p:nvSpPr>
          <p:cNvPr id="91163" name="Line 265"/>
          <p:cNvSpPr>
            <a:spLocks noChangeShapeType="1"/>
          </p:cNvSpPr>
          <p:nvPr/>
        </p:nvSpPr>
        <p:spPr bwMode="auto">
          <a:xfrm flipH="1" flipV="1">
            <a:off x="5956300" y="2374900"/>
            <a:ext cx="420688" cy="0"/>
          </a:xfrm>
          <a:prstGeom prst="line">
            <a:avLst/>
          </a:prstGeom>
          <a:noFill/>
          <a:ln w="19050">
            <a:solidFill>
              <a:srgbClr val="FFFF00"/>
            </a:solidFill>
            <a:round/>
            <a:headEnd/>
            <a:tailEnd/>
          </a:ln>
        </p:spPr>
        <p:txBody>
          <a:bodyPr wrap="none" anchor="ctr">
            <a:prstTxWarp prst="textNoShape">
              <a:avLst/>
            </a:prstTxWarp>
          </a:bodyPr>
          <a:lstStyle/>
          <a:p>
            <a:endParaRPr lang="ja-JP" altLang="en-US"/>
          </a:p>
        </p:txBody>
      </p:sp>
      <p:sp>
        <p:nvSpPr>
          <p:cNvPr id="4362" name="AutoShape 266"/>
          <p:cNvSpPr>
            <a:spLocks noChangeArrowheads="1"/>
          </p:cNvSpPr>
          <p:nvPr/>
        </p:nvSpPr>
        <p:spPr bwMode="auto">
          <a:xfrm>
            <a:off x="3098800" y="2000250"/>
            <a:ext cx="3041650" cy="742950"/>
          </a:xfrm>
          <a:prstGeom prst="flowChartDecision">
            <a:avLst/>
          </a:prstGeom>
          <a:solidFill>
            <a:srgbClr val="FFDDF6"/>
          </a:solidFill>
          <a:ln w="9525">
            <a:solidFill>
              <a:schemeClr val="tx1"/>
            </a:solidFill>
            <a:miter lim="800000"/>
            <a:headEnd/>
            <a:tailEnd/>
          </a:ln>
          <a:effectLst>
            <a:outerShdw dist="45791" dir="3378596" algn="ctr" rotWithShape="0">
              <a:srgbClr val="808080"/>
            </a:outerShdw>
          </a:effectLst>
        </p:spPr>
        <p:txBody>
          <a:bodyPr wrap="none" anchor="ctr"/>
          <a:lstStyle/>
          <a:p>
            <a:pPr algn="ctr">
              <a:defRPr/>
            </a:pPr>
            <a:r>
              <a:rPr lang="ja-JP" altLang="en-US" sz="1000" b="1" dirty="0">
                <a:latin typeface="Times New Roman" pitchFamily="-109" charset="0"/>
              </a:rPr>
              <a:t>呼吸と心拍を確認</a:t>
            </a:r>
            <a:endParaRPr lang="en-US" altLang="ja-JP" sz="1000" b="1" dirty="0">
              <a:latin typeface="Times New Roman" pitchFamily="-109" charset="0"/>
            </a:endParaRPr>
          </a:p>
          <a:p>
            <a:pPr algn="ctr">
              <a:defRPr/>
            </a:pPr>
            <a:r>
              <a:rPr lang="ja-JP" altLang="en-US" sz="1000" b="1" dirty="0">
                <a:latin typeface="Times New Roman" pitchFamily="-109" charset="0"/>
                <a:ea typeface="MS Gothic" pitchFamily="49" charset="-128"/>
              </a:rPr>
              <a:t>（</a:t>
            </a:r>
            <a:r>
              <a:rPr lang="en-US" altLang="ja-JP" sz="1000" b="1" dirty="0">
                <a:latin typeface="Times New Roman" pitchFamily="-109" charset="0"/>
                <a:ea typeface="MS Gothic" pitchFamily="49" charset="-128"/>
              </a:rPr>
              <a:t>SpO</a:t>
            </a:r>
            <a:r>
              <a:rPr lang="en-US" altLang="ja-JP" sz="1000" b="1" baseline="-25000" dirty="0">
                <a:latin typeface="Times New Roman" pitchFamily="-109" charset="0"/>
                <a:ea typeface="MS Gothic" pitchFamily="49" charset="-128"/>
              </a:rPr>
              <a:t>2</a:t>
            </a:r>
            <a:r>
              <a:rPr lang="ja-JP" altLang="en-US" sz="1000" b="1" dirty="0">
                <a:latin typeface="Times New Roman" pitchFamily="-109" charset="0"/>
                <a:ea typeface="MS Gothic" pitchFamily="49" charset="-128"/>
              </a:rPr>
              <a:t>モニタの装着を検討）</a:t>
            </a:r>
            <a:endParaRPr lang="en-US" altLang="ja-JP" sz="1000" b="1" dirty="0">
              <a:latin typeface="Times New Roman" pitchFamily="-109" charset="0"/>
            </a:endParaRPr>
          </a:p>
          <a:p>
            <a:pPr algn="ctr">
              <a:defRPr/>
            </a:pPr>
            <a:endParaRPr lang="ja-JP" altLang="en-US" sz="900" b="1" dirty="0">
              <a:latin typeface="Times New Roman" pitchFamily="-109" charset="0"/>
            </a:endParaRPr>
          </a:p>
        </p:txBody>
      </p:sp>
      <p:sp>
        <p:nvSpPr>
          <p:cNvPr id="91166" name="Text Box 270"/>
          <p:cNvSpPr txBox="1">
            <a:spLocks noChangeArrowheads="1"/>
          </p:cNvSpPr>
          <p:nvPr/>
        </p:nvSpPr>
        <p:spPr bwMode="auto">
          <a:xfrm>
            <a:off x="7701516" y="2575165"/>
            <a:ext cx="863600" cy="246063"/>
          </a:xfrm>
          <a:prstGeom prst="rect">
            <a:avLst/>
          </a:prstGeom>
          <a:noFill/>
          <a:ln w="9525">
            <a:noFill/>
            <a:miter lim="800000"/>
            <a:headEnd/>
            <a:tailEnd/>
          </a:ln>
        </p:spPr>
        <p:txBody>
          <a:bodyPr>
            <a:prstTxWarp prst="textNoShape">
              <a:avLst/>
            </a:prstTxWarp>
            <a:spAutoFit/>
          </a:bodyPr>
          <a:lstStyle/>
          <a:p>
            <a:r>
              <a:rPr lang="ja-JP" altLang="en-US" sz="1000" b="1" dirty="0" smtClean="0">
                <a:solidFill>
                  <a:srgbClr val="FFFFFF"/>
                </a:solidFill>
              </a:rPr>
              <a:t>なし</a:t>
            </a:r>
            <a:endParaRPr lang="ja-JP" altLang="en-US" sz="1000" b="1" dirty="0">
              <a:solidFill>
                <a:srgbClr val="FFFFFF"/>
              </a:solidFill>
            </a:endParaRPr>
          </a:p>
        </p:txBody>
      </p:sp>
      <p:sp>
        <p:nvSpPr>
          <p:cNvPr id="91167" name="Line 271"/>
          <p:cNvSpPr>
            <a:spLocks noChangeShapeType="1"/>
          </p:cNvSpPr>
          <p:nvPr/>
        </p:nvSpPr>
        <p:spPr bwMode="auto">
          <a:xfrm>
            <a:off x="7399338" y="2795588"/>
            <a:ext cx="987425" cy="0"/>
          </a:xfrm>
          <a:prstGeom prst="line">
            <a:avLst/>
          </a:prstGeom>
          <a:noFill/>
          <a:ln w="19050">
            <a:solidFill>
              <a:srgbClr val="FFFF00"/>
            </a:solidFill>
            <a:round/>
            <a:headEnd/>
            <a:tailEnd/>
          </a:ln>
        </p:spPr>
        <p:txBody>
          <a:bodyPr wrap="none" anchor="ctr">
            <a:prstTxWarp prst="textNoShape">
              <a:avLst/>
            </a:prstTxWarp>
          </a:bodyPr>
          <a:lstStyle/>
          <a:p>
            <a:endParaRPr lang="ja-JP" altLang="en-US"/>
          </a:p>
        </p:txBody>
      </p:sp>
      <p:sp>
        <p:nvSpPr>
          <p:cNvPr id="91168" name="Line 272"/>
          <p:cNvSpPr>
            <a:spLocks noChangeShapeType="1"/>
          </p:cNvSpPr>
          <p:nvPr/>
        </p:nvSpPr>
        <p:spPr bwMode="auto">
          <a:xfrm>
            <a:off x="8386762" y="2789238"/>
            <a:ext cx="3175" cy="2150695"/>
          </a:xfrm>
          <a:prstGeom prst="line">
            <a:avLst/>
          </a:prstGeom>
          <a:noFill/>
          <a:ln w="19050">
            <a:solidFill>
              <a:srgbClr val="FFFF00"/>
            </a:solidFill>
            <a:round/>
            <a:headEnd/>
            <a:tailEnd type="triangle" w="med" len="med"/>
          </a:ln>
        </p:spPr>
        <p:txBody>
          <a:bodyPr wrap="none" anchor="ctr">
            <a:prstTxWarp prst="textNoShape">
              <a:avLst/>
            </a:prstTxWarp>
          </a:bodyPr>
          <a:lstStyle/>
          <a:p>
            <a:endParaRPr lang="ja-JP" altLang="en-US"/>
          </a:p>
        </p:txBody>
      </p:sp>
      <p:sp>
        <p:nvSpPr>
          <p:cNvPr id="91169" name="Line 273"/>
          <p:cNvSpPr>
            <a:spLocks noChangeShapeType="1"/>
          </p:cNvSpPr>
          <p:nvPr/>
        </p:nvSpPr>
        <p:spPr bwMode="auto">
          <a:xfrm>
            <a:off x="6400186" y="3779157"/>
            <a:ext cx="0" cy="268641"/>
          </a:xfrm>
          <a:prstGeom prst="line">
            <a:avLst/>
          </a:prstGeom>
          <a:noFill/>
          <a:ln w="19050">
            <a:solidFill>
              <a:srgbClr val="FFFF00"/>
            </a:solidFill>
            <a:round/>
            <a:headEnd/>
            <a:tailEnd type="triangle" w="med" len="med"/>
          </a:ln>
        </p:spPr>
        <p:txBody>
          <a:bodyPr wrap="none" anchor="ctr">
            <a:prstTxWarp prst="textNoShape">
              <a:avLst/>
            </a:prstTxWarp>
          </a:bodyPr>
          <a:lstStyle/>
          <a:p>
            <a:endParaRPr lang="ja-JP" altLang="en-US"/>
          </a:p>
        </p:txBody>
      </p:sp>
      <p:sp>
        <p:nvSpPr>
          <p:cNvPr id="91170" name="Line 274"/>
          <p:cNvSpPr>
            <a:spLocks noChangeShapeType="1"/>
          </p:cNvSpPr>
          <p:nvPr/>
        </p:nvSpPr>
        <p:spPr bwMode="auto">
          <a:xfrm flipH="1">
            <a:off x="6413500" y="4449860"/>
            <a:ext cx="0" cy="486591"/>
          </a:xfrm>
          <a:prstGeom prst="line">
            <a:avLst/>
          </a:prstGeom>
          <a:noFill/>
          <a:ln w="19050">
            <a:solidFill>
              <a:srgbClr val="FFFF00"/>
            </a:solidFill>
            <a:round/>
            <a:headEnd/>
            <a:tailEnd type="triangle" w="med" len="med"/>
          </a:ln>
        </p:spPr>
        <p:txBody>
          <a:bodyPr wrap="none" anchor="ctr">
            <a:prstTxWarp prst="textNoShape">
              <a:avLst/>
            </a:prstTxWarp>
          </a:bodyPr>
          <a:lstStyle/>
          <a:p>
            <a:endParaRPr lang="ja-JP" altLang="en-US"/>
          </a:p>
        </p:txBody>
      </p:sp>
      <p:sp>
        <p:nvSpPr>
          <p:cNvPr id="4371" name="AutoShape 275"/>
          <p:cNvSpPr>
            <a:spLocks noChangeArrowheads="1"/>
          </p:cNvSpPr>
          <p:nvPr/>
        </p:nvSpPr>
        <p:spPr bwMode="auto">
          <a:xfrm>
            <a:off x="5143500" y="2559050"/>
            <a:ext cx="2474913" cy="468313"/>
          </a:xfrm>
          <a:prstGeom prst="flowChartDecision">
            <a:avLst/>
          </a:prstGeom>
          <a:solidFill>
            <a:srgbClr val="FFDDF6"/>
          </a:solidFill>
          <a:ln w="9525">
            <a:solidFill>
              <a:schemeClr val="tx1"/>
            </a:solidFill>
            <a:miter lim="800000"/>
            <a:headEnd/>
            <a:tailEnd/>
          </a:ln>
          <a:effectLst>
            <a:outerShdw dist="45791" dir="3378596" algn="ctr" rotWithShape="0">
              <a:srgbClr val="808080"/>
            </a:outerShdw>
          </a:effectLst>
        </p:spPr>
        <p:txBody>
          <a:bodyPr wrap="none" anchor="ctr"/>
          <a:lstStyle/>
          <a:p>
            <a:pPr algn="ctr">
              <a:defRPr/>
            </a:pPr>
            <a:r>
              <a:rPr lang="ja-JP" altLang="en-US" sz="900" b="1" dirty="0">
                <a:latin typeface="Times New Roman" pitchFamily="-109" charset="0"/>
              </a:rPr>
              <a:t>努力呼吸</a:t>
            </a:r>
            <a:r>
              <a:rPr lang="ja-JP" altLang="en-US" sz="900" b="1" dirty="0" smtClean="0">
                <a:latin typeface="Times New Roman" pitchFamily="-109" charset="0"/>
              </a:rPr>
              <a:t> とチアノーゼ</a:t>
            </a:r>
            <a:r>
              <a:rPr lang="ja-JP" altLang="en-US" sz="900" b="1" dirty="0">
                <a:latin typeface="Times New Roman" pitchFamily="-109" charset="0"/>
              </a:rPr>
              <a:t>の確認</a:t>
            </a:r>
          </a:p>
        </p:txBody>
      </p:sp>
      <p:sp>
        <p:nvSpPr>
          <p:cNvPr id="91172" name="Line 276"/>
          <p:cNvSpPr>
            <a:spLocks noChangeShapeType="1"/>
          </p:cNvSpPr>
          <p:nvPr/>
        </p:nvSpPr>
        <p:spPr bwMode="auto">
          <a:xfrm>
            <a:off x="6375400" y="2371725"/>
            <a:ext cx="0" cy="187325"/>
          </a:xfrm>
          <a:prstGeom prst="line">
            <a:avLst/>
          </a:prstGeom>
          <a:noFill/>
          <a:ln w="19050">
            <a:solidFill>
              <a:srgbClr val="FFFF00"/>
            </a:solidFill>
            <a:round/>
            <a:headEnd/>
            <a:tailEnd type="triangle" w="med" len="med"/>
          </a:ln>
        </p:spPr>
        <p:txBody>
          <a:bodyPr wrap="none" anchor="ctr">
            <a:prstTxWarp prst="textNoShape">
              <a:avLst/>
            </a:prstTxWarp>
          </a:bodyPr>
          <a:lstStyle/>
          <a:p>
            <a:endParaRPr lang="ja-JP" altLang="en-US"/>
          </a:p>
        </p:txBody>
      </p:sp>
      <p:sp>
        <p:nvSpPr>
          <p:cNvPr id="91173" name="Line 277"/>
          <p:cNvSpPr>
            <a:spLocks noChangeShapeType="1"/>
          </p:cNvSpPr>
          <p:nvPr/>
        </p:nvSpPr>
        <p:spPr bwMode="auto">
          <a:xfrm>
            <a:off x="2843213" y="2363788"/>
            <a:ext cx="0" cy="379412"/>
          </a:xfrm>
          <a:prstGeom prst="line">
            <a:avLst/>
          </a:prstGeom>
          <a:noFill/>
          <a:ln w="19050">
            <a:solidFill>
              <a:srgbClr val="FFFF00"/>
            </a:solidFill>
            <a:round/>
            <a:headEnd/>
            <a:tailEnd type="triangle" w="med" len="med"/>
          </a:ln>
        </p:spPr>
        <p:txBody>
          <a:bodyPr wrap="none" anchor="ctr">
            <a:prstTxWarp prst="textNoShape">
              <a:avLst/>
            </a:prstTxWarp>
          </a:bodyPr>
          <a:lstStyle/>
          <a:p>
            <a:endParaRPr lang="ja-JP" altLang="en-US"/>
          </a:p>
        </p:txBody>
      </p:sp>
      <p:sp>
        <p:nvSpPr>
          <p:cNvPr id="91174" name="Line 278"/>
          <p:cNvSpPr>
            <a:spLocks noChangeShapeType="1"/>
          </p:cNvSpPr>
          <p:nvPr/>
        </p:nvSpPr>
        <p:spPr bwMode="auto">
          <a:xfrm>
            <a:off x="2876550" y="3119418"/>
            <a:ext cx="0" cy="595313"/>
          </a:xfrm>
          <a:prstGeom prst="line">
            <a:avLst/>
          </a:prstGeom>
          <a:noFill/>
          <a:ln w="19050">
            <a:solidFill>
              <a:srgbClr val="FFFF00"/>
            </a:solidFill>
            <a:round/>
            <a:headEnd/>
            <a:tailEnd type="triangle" w="med" len="med"/>
          </a:ln>
        </p:spPr>
        <p:txBody>
          <a:bodyPr wrap="none" anchor="ctr">
            <a:prstTxWarp prst="textNoShape">
              <a:avLst/>
            </a:prstTxWarp>
          </a:bodyPr>
          <a:lstStyle/>
          <a:p>
            <a:endParaRPr lang="ja-JP" altLang="en-US"/>
          </a:p>
        </p:txBody>
      </p:sp>
      <p:sp>
        <p:nvSpPr>
          <p:cNvPr id="91175" name="Line 279"/>
          <p:cNvSpPr>
            <a:spLocks noChangeShapeType="1"/>
          </p:cNvSpPr>
          <p:nvPr/>
        </p:nvSpPr>
        <p:spPr bwMode="auto">
          <a:xfrm>
            <a:off x="2865438" y="4057631"/>
            <a:ext cx="11112" cy="520700"/>
          </a:xfrm>
          <a:prstGeom prst="line">
            <a:avLst/>
          </a:prstGeom>
          <a:noFill/>
          <a:ln w="19050">
            <a:solidFill>
              <a:srgbClr val="FFFF00"/>
            </a:solidFill>
            <a:round/>
            <a:headEnd/>
            <a:tailEnd type="triangle" w="med" len="med"/>
          </a:ln>
        </p:spPr>
        <p:txBody>
          <a:bodyPr wrap="none" anchor="ctr">
            <a:prstTxWarp prst="textNoShape">
              <a:avLst/>
            </a:prstTxWarp>
          </a:bodyPr>
          <a:lstStyle/>
          <a:p>
            <a:endParaRPr lang="ja-JP" altLang="en-US"/>
          </a:p>
        </p:txBody>
      </p:sp>
      <p:sp>
        <p:nvSpPr>
          <p:cNvPr id="4376" name="Rectangle 280"/>
          <p:cNvSpPr>
            <a:spLocks noChangeArrowheads="1"/>
          </p:cNvSpPr>
          <p:nvPr/>
        </p:nvSpPr>
        <p:spPr bwMode="auto">
          <a:xfrm>
            <a:off x="1746054" y="4587758"/>
            <a:ext cx="2235200" cy="228600"/>
          </a:xfrm>
          <a:prstGeom prst="rect">
            <a:avLst/>
          </a:prstGeom>
          <a:solidFill>
            <a:srgbClr val="00FFFF"/>
          </a:solidFill>
          <a:ln w="9525">
            <a:solidFill>
              <a:schemeClr val="tx1"/>
            </a:solidFill>
            <a:miter lim="800000"/>
            <a:headEnd/>
            <a:tailEnd/>
          </a:ln>
          <a:effectLst>
            <a:outerShdw dist="63500" dir="3187806" algn="ctr" rotWithShape="0">
              <a:schemeClr val="tx1"/>
            </a:outerShdw>
          </a:effectLst>
        </p:spPr>
        <p:txBody>
          <a:bodyPr wrap="none" anchor="ctr"/>
          <a:lstStyle/>
          <a:p>
            <a:pPr algn="ctr">
              <a:defRPr/>
            </a:pPr>
            <a:r>
              <a:rPr lang="ja-JP" altLang="en-US" sz="1000" b="1" dirty="0">
                <a:latin typeface="Times New Roman" pitchFamily="-109" charset="0"/>
                <a:ea typeface="MS Gothic" pitchFamily="49" charset="-128"/>
              </a:rPr>
              <a:t>人工呼吸と胸骨圧迫 </a:t>
            </a:r>
            <a:r>
              <a:rPr lang="en-US" altLang="ja-JP" sz="1000" b="1" dirty="0">
                <a:latin typeface="Times New Roman" pitchFamily="-109" charset="0"/>
                <a:ea typeface="MS Gothic" pitchFamily="49" charset="-128"/>
              </a:rPr>
              <a:t>(1:3)(**)</a:t>
            </a:r>
            <a:endParaRPr lang="en-US" altLang="ja-JP" sz="800" dirty="0">
              <a:latin typeface="Times New Roman" pitchFamily="-109" charset="0"/>
              <a:ea typeface="MS Gothic" pitchFamily="49" charset="-128"/>
            </a:endParaRPr>
          </a:p>
        </p:txBody>
      </p:sp>
      <p:sp>
        <p:nvSpPr>
          <p:cNvPr id="91177" name="Text Box 283"/>
          <p:cNvSpPr txBox="1">
            <a:spLocks noChangeArrowheads="1"/>
          </p:cNvSpPr>
          <p:nvPr/>
        </p:nvSpPr>
        <p:spPr bwMode="auto">
          <a:xfrm>
            <a:off x="3022600" y="5421195"/>
            <a:ext cx="939800" cy="246063"/>
          </a:xfrm>
          <a:prstGeom prst="rect">
            <a:avLst/>
          </a:prstGeom>
          <a:noFill/>
          <a:ln w="9525">
            <a:noFill/>
            <a:miter lim="800000"/>
            <a:headEnd/>
            <a:tailEnd/>
          </a:ln>
        </p:spPr>
        <p:txBody>
          <a:bodyPr>
            <a:prstTxWarp prst="textNoShape">
              <a:avLst/>
            </a:prstTxWarp>
            <a:spAutoFit/>
          </a:bodyPr>
          <a:lstStyle/>
          <a:p>
            <a:r>
              <a:rPr lang="en-US" altLang="ja-JP" sz="1000" b="1">
                <a:solidFill>
                  <a:srgbClr val="FFFFFF"/>
                </a:solidFill>
                <a:latin typeface="Tahoma" pitchFamily="-112" charset="0"/>
              </a:rPr>
              <a:t>60</a:t>
            </a:r>
            <a:r>
              <a:rPr lang="ja-JP" altLang="en-US" sz="1000" b="1">
                <a:solidFill>
                  <a:srgbClr val="FFFFFF"/>
                </a:solidFill>
                <a:latin typeface="Tahoma" pitchFamily="-112" charset="0"/>
              </a:rPr>
              <a:t>未満</a:t>
            </a:r>
            <a:endParaRPr lang="ja-JP" altLang="en-US">
              <a:solidFill>
                <a:srgbClr val="FFFFFF"/>
              </a:solidFill>
            </a:endParaRPr>
          </a:p>
        </p:txBody>
      </p:sp>
      <p:sp>
        <p:nvSpPr>
          <p:cNvPr id="91178" name="Line 284"/>
          <p:cNvSpPr>
            <a:spLocks noChangeShapeType="1"/>
          </p:cNvSpPr>
          <p:nvPr/>
        </p:nvSpPr>
        <p:spPr bwMode="auto">
          <a:xfrm>
            <a:off x="2876549" y="5420705"/>
            <a:ext cx="4763" cy="276225"/>
          </a:xfrm>
          <a:prstGeom prst="line">
            <a:avLst/>
          </a:prstGeom>
          <a:noFill/>
          <a:ln w="19050">
            <a:solidFill>
              <a:srgbClr val="FFFF00"/>
            </a:solidFill>
            <a:round/>
            <a:headEnd/>
            <a:tailEnd type="triangle" w="med" len="med"/>
          </a:ln>
        </p:spPr>
        <p:txBody>
          <a:bodyPr wrap="none" anchor="ctr">
            <a:prstTxWarp prst="textNoShape">
              <a:avLst/>
            </a:prstTxWarp>
          </a:bodyPr>
          <a:lstStyle/>
          <a:p>
            <a:endParaRPr lang="ja-JP" altLang="en-US"/>
          </a:p>
        </p:txBody>
      </p:sp>
      <p:sp>
        <p:nvSpPr>
          <p:cNvPr id="4129" name="AutoShape 33"/>
          <p:cNvSpPr>
            <a:spLocks noChangeArrowheads="1"/>
          </p:cNvSpPr>
          <p:nvPr/>
        </p:nvSpPr>
        <p:spPr bwMode="auto">
          <a:xfrm>
            <a:off x="2006600" y="3714731"/>
            <a:ext cx="1706563" cy="342900"/>
          </a:xfrm>
          <a:prstGeom prst="flowChartDecision">
            <a:avLst/>
          </a:prstGeom>
          <a:solidFill>
            <a:srgbClr val="FFDDF6"/>
          </a:solidFill>
          <a:ln w="9525">
            <a:solidFill>
              <a:schemeClr val="tx1"/>
            </a:solidFill>
            <a:miter lim="800000"/>
            <a:headEnd/>
            <a:tailEnd/>
          </a:ln>
          <a:effectLst>
            <a:outerShdw dist="45791" dir="3378596" algn="ctr" rotWithShape="0">
              <a:srgbClr val="808080"/>
            </a:outerShdw>
          </a:effectLst>
        </p:spPr>
        <p:txBody>
          <a:bodyPr wrap="none" anchor="ctr"/>
          <a:lstStyle/>
          <a:p>
            <a:pPr algn="ctr">
              <a:defRPr/>
            </a:pPr>
            <a:r>
              <a:rPr lang="ja-JP" altLang="en-US" sz="900" b="1" dirty="0">
                <a:latin typeface="Times New Roman" pitchFamily="-109" charset="0"/>
              </a:rPr>
              <a:t>心拍数確認</a:t>
            </a:r>
          </a:p>
        </p:txBody>
      </p:sp>
      <p:sp>
        <p:nvSpPr>
          <p:cNvPr id="4306" name="AutoShape 210"/>
          <p:cNvSpPr>
            <a:spLocks noChangeArrowheads="1"/>
          </p:cNvSpPr>
          <p:nvPr/>
        </p:nvSpPr>
        <p:spPr bwMode="auto">
          <a:xfrm>
            <a:off x="2019300" y="5127508"/>
            <a:ext cx="1706563" cy="342900"/>
          </a:xfrm>
          <a:prstGeom prst="flowChartDecision">
            <a:avLst/>
          </a:prstGeom>
          <a:solidFill>
            <a:srgbClr val="FFDDF6"/>
          </a:solidFill>
          <a:ln w="9525">
            <a:solidFill>
              <a:schemeClr val="tx1"/>
            </a:solidFill>
            <a:miter lim="800000"/>
            <a:headEnd/>
            <a:tailEnd/>
          </a:ln>
          <a:effectLst>
            <a:outerShdw dist="45791" dir="3378596" algn="ctr" rotWithShape="0">
              <a:srgbClr val="808080"/>
            </a:outerShdw>
          </a:effectLst>
        </p:spPr>
        <p:txBody>
          <a:bodyPr wrap="none" anchor="ctr"/>
          <a:lstStyle/>
          <a:p>
            <a:pPr algn="ctr">
              <a:defRPr/>
            </a:pPr>
            <a:r>
              <a:rPr lang="ja-JP" altLang="en-US" sz="900" b="1" dirty="0">
                <a:latin typeface="Times New Roman" pitchFamily="-109" charset="0"/>
              </a:rPr>
              <a:t>心拍数確認</a:t>
            </a:r>
          </a:p>
        </p:txBody>
      </p:sp>
      <p:sp>
        <p:nvSpPr>
          <p:cNvPr id="4128" name="AutoShape 32"/>
          <p:cNvSpPr>
            <a:spLocks noChangeArrowheads="1"/>
          </p:cNvSpPr>
          <p:nvPr/>
        </p:nvSpPr>
        <p:spPr bwMode="auto">
          <a:xfrm>
            <a:off x="5181600" y="4038697"/>
            <a:ext cx="2436813" cy="411163"/>
          </a:xfrm>
          <a:prstGeom prst="flowChartDecision">
            <a:avLst/>
          </a:prstGeom>
          <a:solidFill>
            <a:srgbClr val="FFDDF6"/>
          </a:solidFill>
          <a:ln w="9525">
            <a:solidFill>
              <a:schemeClr val="tx1"/>
            </a:solidFill>
            <a:miter lim="800000"/>
            <a:headEnd/>
            <a:tailEnd/>
          </a:ln>
          <a:effectLst>
            <a:outerShdw dist="45791" dir="3378596" algn="ctr" rotWithShape="0">
              <a:srgbClr val="808080"/>
            </a:outerShdw>
          </a:effectLst>
        </p:spPr>
        <p:txBody>
          <a:bodyPr wrap="none" anchor="ctr"/>
          <a:lstStyle/>
          <a:p>
            <a:pPr algn="ctr">
              <a:defRPr/>
            </a:pPr>
            <a:r>
              <a:rPr lang="ja-JP" altLang="en-US" sz="900" b="1" dirty="0">
                <a:latin typeface="Times New Roman" pitchFamily="-109" charset="0"/>
              </a:rPr>
              <a:t>努力呼吸</a:t>
            </a:r>
            <a:r>
              <a:rPr lang="ja-JP" altLang="en-US" sz="900" b="1" dirty="0" smtClean="0">
                <a:latin typeface="Times New Roman" pitchFamily="-109" charset="0"/>
              </a:rPr>
              <a:t> とチアノーゼ</a:t>
            </a:r>
            <a:r>
              <a:rPr lang="ja-JP" altLang="en-US" sz="900" b="1" dirty="0">
                <a:latin typeface="Times New Roman" pitchFamily="-109" charset="0"/>
              </a:rPr>
              <a:t>の確認</a:t>
            </a:r>
          </a:p>
        </p:txBody>
      </p:sp>
      <p:sp>
        <p:nvSpPr>
          <p:cNvPr id="91183" name="Rectangle 290"/>
          <p:cNvSpPr>
            <a:spLocks noChangeArrowheads="1"/>
          </p:cNvSpPr>
          <p:nvPr/>
        </p:nvSpPr>
        <p:spPr bwMode="auto">
          <a:xfrm>
            <a:off x="4864100" y="5875906"/>
            <a:ext cx="4267200" cy="646113"/>
          </a:xfrm>
          <a:prstGeom prst="rect">
            <a:avLst/>
          </a:prstGeom>
          <a:noFill/>
          <a:ln w="9525">
            <a:noFill/>
            <a:miter lim="800000"/>
            <a:headEnd/>
            <a:tailEnd/>
          </a:ln>
        </p:spPr>
        <p:txBody>
          <a:bodyPr>
            <a:prstTxWarp prst="textNoShape">
              <a:avLst/>
            </a:prstTxWarp>
            <a:spAutoFit/>
          </a:bodyPr>
          <a:lstStyle/>
          <a:p>
            <a:r>
              <a:rPr lang="en-US" altLang="ja-JP" sz="900" b="1" dirty="0">
                <a:solidFill>
                  <a:srgbClr val="FFFFFF"/>
                </a:solidFill>
                <a:ea typeface="MS Gothic" pitchFamily="49" charset="-128"/>
                <a:cs typeface="MS Gothic" pitchFamily="49" charset="-128"/>
              </a:rPr>
              <a:t>(*)</a:t>
            </a:r>
            <a:r>
              <a:rPr lang="ja-JP" altLang="en-US" sz="900" b="1" dirty="0">
                <a:solidFill>
                  <a:srgbClr val="FFFFFF"/>
                </a:solidFill>
                <a:ea typeface="MS Gothic" pitchFamily="49" charset="-128"/>
                <a:cs typeface="MS Gothic" pitchFamily="49" charset="-128"/>
              </a:rPr>
              <a:t>人工呼吸 ：新生児仮死では</a:t>
            </a:r>
            <a:r>
              <a:rPr lang="en-US" altLang="ja-JP" sz="900" b="1" dirty="0">
                <a:solidFill>
                  <a:srgbClr val="FFFFFF"/>
                </a:solidFill>
                <a:ea typeface="MS Gothic" pitchFamily="49" charset="-128"/>
                <a:cs typeface="MS Gothic" pitchFamily="49" charset="-128"/>
              </a:rPr>
              <a:t>90%</a:t>
            </a:r>
            <a:r>
              <a:rPr lang="ja-JP" altLang="en-US" sz="900" b="1" dirty="0">
                <a:solidFill>
                  <a:srgbClr val="FFFFFF"/>
                </a:solidFill>
                <a:ea typeface="MS Gothic" pitchFamily="49" charset="-128"/>
                <a:cs typeface="MS Gothic" pitchFamily="49" charset="-128"/>
              </a:rPr>
              <a:t>以上はバッグ・マスク</a:t>
            </a:r>
          </a:p>
          <a:p>
            <a:r>
              <a:rPr lang="ja-JP" altLang="en-US" sz="900" b="1" dirty="0">
                <a:solidFill>
                  <a:srgbClr val="FFFFFF"/>
                </a:solidFill>
                <a:ea typeface="MS Gothic" pitchFamily="49" charset="-128"/>
                <a:cs typeface="MS Gothic" pitchFamily="49" charset="-128"/>
              </a:rPr>
              <a:t>　　換気だけで改善するので急いで挿管しなくてよい。</a:t>
            </a:r>
          </a:p>
          <a:p>
            <a:r>
              <a:rPr lang="en-US" altLang="ja-JP" sz="900" b="1" dirty="0">
                <a:solidFill>
                  <a:srgbClr val="FFFFFF"/>
                </a:solidFill>
                <a:ea typeface="MS Gothic" pitchFamily="49" charset="-128"/>
                <a:cs typeface="MS Gothic" pitchFamily="49" charset="-128"/>
              </a:rPr>
              <a:t>(**)</a:t>
            </a:r>
            <a:r>
              <a:rPr lang="ja-JP" altLang="en-US" sz="900" b="1" dirty="0">
                <a:solidFill>
                  <a:srgbClr val="FFFFFF"/>
                </a:solidFill>
                <a:ea typeface="MS Gothic" pitchFamily="49" charset="-128"/>
                <a:cs typeface="MS Gothic" pitchFamily="49" charset="-128"/>
              </a:rPr>
              <a:t>人工呼吸と胸骨圧迫：</a:t>
            </a:r>
            <a:r>
              <a:rPr lang="en-US" altLang="ja-JP" sz="900" b="1" dirty="0">
                <a:solidFill>
                  <a:srgbClr val="FFFFFF"/>
                </a:solidFill>
                <a:ea typeface="MS Gothic" pitchFamily="49" charset="-128"/>
                <a:cs typeface="MS Gothic" pitchFamily="49" charset="-128"/>
              </a:rPr>
              <a:t>1</a:t>
            </a:r>
            <a:r>
              <a:rPr lang="ja-JP" altLang="en-US" sz="900" b="1" dirty="0">
                <a:solidFill>
                  <a:srgbClr val="FFFFFF"/>
                </a:solidFill>
                <a:ea typeface="MS Gothic" pitchFamily="49" charset="-128"/>
                <a:cs typeface="MS Gothic" pitchFamily="49" charset="-128"/>
              </a:rPr>
              <a:t>分間では人工呼吸</a:t>
            </a:r>
            <a:r>
              <a:rPr lang="en-US" altLang="ja-JP" sz="900" b="1" dirty="0">
                <a:solidFill>
                  <a:srgbClr val="FFFFFF"/>
                </a:solidFill>
                <a:ea typeface="MS Gothic" pitchFamily="49" charset="-128"/>
                <a:cs typeface="MS Gothic" pitchFamily="49" charset="-128"/>
              </a:rPr>
              <a:t>30</a:t>
            </a:r>
            <a:r>
              <a:rPr lang="ja-JP" altLang="en-US" sz="900" b="1" dirty="0">
                <a:solidFill>
                  <a:srgbClr val="FFFFFF"/>
                </a:solidFill>
                <a:ea typeface="MS Gothic" pitchFamily="49" charset="-128"/>
                <a:cs typeface="MS Gothic" pitchFamily="49" charset="-128"/>
              </a:rPr>
              <a:t>回と胸骨</a:t>
            </a:r>
          </a:p>
          <a:p>
            <a:r>
              <a:rPr lang="ja-JP" altLang="en-US" sz="900" b="1" dirty="0">
                <a:solidFill>
                  <a:srgbClr val="FFFFFF"/>
                </a:solidFill>
                <a:ea typeface="MS Gothic" pitchFamily="49" charset="-128"/>
                <a:cs typeface="MS Gothic" pitchFamily="49" charset="-128"/>
              </a:rPr>
              <a:t>　　圧迫</a:t>
            </a:r>
            <a:r>
              <a:rPr lang="en-US" altLang="ja-JP" sz="900" b="1" dirty="0">
                <a:solidFill>
                  <a:srgbClr val="FFFFFF"/>
                </a:solidFill>
                <a:ea typeface="MS Gothic" pitchFamily="49" charset="-128"/>
                <a:cs typeface="MS Gothic" pitchFamily="49" charset="-128"/>
              </a:rPr>
              <a:t>90</a:t>
            </a:r>
            <a:r>
              <a:rPr lang="ja-JP" altLang="en-US" sz="900" b="1" dirty="0">
                <a:solidFill>
                  <a:srgbClr val="FFFFFF"/>
                </a:solidFill>
                <a:ea typeface="MS Gothic" pitchFamily="49" charset="-128"/>
                <a:cs typeface="MS Gothic" pitchFamily="49" charset="-128"/>
              </a:rPr>
              <a:t>回となる。</a:t>
            </a:r>
          </a:p>
        </p:txBody>
      </p:sp>
      <p:sp>
        <p:nvSpPr>
          <p:cNvPr id="91184" name="テキスト ボックス 4"/>
          <p:cNvSpPr txBox="1">
            <a:spLocks noChangeArrowheads="1"/>
          </p:cNvSpPr>
          <p:nvPr/>
        </p:nvSpPr>
        <p:spPr bwMode="auto">
          <a:xfrm>
            <a:off x="131978" y="400050"/>
            <a:ext cx="571500" cy="230188"/>
          </a:xfrm>
          <a:prstGeom prst="rect">
            <a:avLst/>
          </a:prstGeom>
          <a:solidFill>
            <a:schemeClr val="bg1"/>
          </a:solidFill>
          <a:ln w="9525">
            <a:noFill/>
            <a:miter lim="800000"/>
            <a:headEnd/>
            <a:tailEnd/>
          </a:ln>
        </p:spPr>
        <p:txBody>
          <a:bodyPr>
            <a:prstTxWarp prst="textNoShape">
              <a:avLst/>
            </a:prstTxWarp>
            <a:spAutoFit/>
          </a:bodyPr>
          <a:lstStyle/>
          <a:p>
            <a:r>
              <a:rPr lang="ja-JP" altLang="en-US" sz="900" b="1">
                <a:solidFill>
                  <a:srgbClr val="FF0000"/>
                </a:solidFill>
                <a:latin typeface="Calibri" pitchFamily="-112" charset="0"/>
              </a:rPr>
              <a:t>出生</a:t>
            </a:r>
          </a:p>
        </p:txBody>
      </p:sp>
      <p:sp>
        <p:nvSpPr>
          <p:cNvPr id="91185" name="テキスト ボックス 6"/>
          <p:cNvSpPr txBox="1">
            <a:spLocks noChangeArrowheads="1"/>
          </p:cNvSpPr>
          <p:nvPr/>
        </p:nvSpPr>
        <p:spPr bwMode="auto">
          <a:xfrm>
            <a:off x="169686" y="3729900"/>
            <a:ext cx="812800" cy="246063"/>
          </a:xfrm>
          <a:prstGeom prst="rect">
            <a:avLst/>
          </a:prstGeom>
          <a:noFill/>
          <a:ln w="9525">
            <a:noFill/>
            <a:miter lim="800000"/>
            <a:headEnd/>
            <a:tailEnd/>
          </a:ln>
        </p:spPr>
        <p:txBody>
          <a:bodyPr>
            <a:prstTxWarp prst="textNoShape">
              <a:avLst/>
            </a:prstTxWarp>
            <a:spAutoFit/>
          </a:bodyPr>
          <a:lstStyle/>
          <a:p>
            <a:r>
              <a:rPr lang="en-US" altLang="ja-JP" sz="1000" b="1">
                <a:solidFill>
                  <a:srgbClr val="FF0000"/>
                </a:solidFill>
                <a:latin typeface="Tahoma" pitchFamily="-112" charset="0"/>
              </a:rPr>
              <a:t>60</a:t>
            </a:r>
            <a:r>
              <a:rPr lang="ja-JP" altLang="en-US" sz="900" b="1">
                <a:solidFill>
                  <a:srgbClr val="FF0000"/>
                </a:solidFill>
                <a:latin typeface="Calibri" pitchFamily="-112" charset="0"/>
              </a:rPr>
              <a:t>秒</a:t>
            </a:r>
          </a:p>
        </p:txBody>
      </p:sp>
      <p:sp>
        <p:nvSpPr>
          <p:cNvPr id="4392" name="Rectangle 296"/>
          <p:cNvSpPr>
            <a:spLocks noChangeArrowheads="1"/>
          </p:cNvSpPr>
          <p:nvPr/>
        </p:nvSpPr>
        <p:spPr bwMode="auto">
          <a:xfrm>
            <a:off x="5041900" y="3412125"/>
            <a:ext cx="2705100" cy="393517"/>
          </a:xfrm>
          <a:prstGeom prst="rect">
            <a:avLst/>
          </a:prstGeom>
          <a:solidFill>
            <a:srgbClr val="00FFFF"/>
          </a:solidFill>
          <a:ln w="9525">
            <a:solidFill>
              <a:schemeClr val="tx1"/>
            </a:solidFill>
            <a:miter lim="800000"/>
            <a:headEnd/>
            <a:tailEnd/>
          </a:ln>
          <a:effectLst>
            <a:outerShdw dist="63500" dir="3187806" algn="ctr" rotWithShape="0">
              <a:schemeClr val="tx1"/>
            </a:outerShdw>
          </a:effectLst>
        </p:spPr>
        <p:txBody>
          <a:bodyPr wrap="none" anchor="ctr"/>
          <a:lstStyle/>
          <a:p>
            <a:pPr algn="ctr">
              <a:defRPr/>
            </a:pPr>
            <a:r>
              <a:rPr lang="en-US" altLang="ja-JP" sz="1000" b="1" dirty="0">
                <a:latin typeface="Times New Roman" pitchFamily="-109" charset="0"/>
                <a:ea typeface="MS Gothic" pitchFamily="49" charset="-128"/>
              </a:rPr>
              <a:t>SpO</a:t>
            </a:r>
            <a:r>
              <a:rPr lang="en-US" altLang="ja-JP" sz="1000" b="1" baseline="-25000" dirty="0">
                <a:latin typeface="Times New Roman" pitchFamily="-109" charset="0"/>
                <a:ea typeface="MS Gothic" pitchFamily="49" charset="-128"/>
              </a:rPr>
              <a:t>2</a:t>
            </a:r>
            <a:r>
              <a:rPr lang="ja-JP" altLang="en-US" sz="1000" b="1" dirty="0">
                <a:latin typeface="Times New Roman" pitchFamily="-109" charset="0"/>
                <a:ea typeface="MS Gothic" pitchFamily="49" charset="-128"/>
              </a:rPr>
              <a:t>モニタ</a:t>
            </a:r>
          </a:p>
          <a:p>
            <a:pPr algn="ctr">
              <a:defRPr/>
            </a:pPr>
            <a:r>
              <a:rPr lang="en-US" altLang="ja-JP" sz="1000" b="1" dirty="0">
                <a:latin typeface="Times New Roman" pitchFamily="-109" charset="0"/>
                <a:ea typeface="MS Gothic" pitchFamily="49" charset="-128"/>
              </a:rPr>
              <a:t>CPAP</a:t>
            </a:r>
            <a:r>
              <a:rPr lang="ja-JP" altLang="en-US" sz="1000" b="1" dirty="0">
                <a:latin typeface="Times New Roman" pitchFamily="-109" charset="0"/>
                <a:ea typeface="MS Gothic" pitchFamily="49" charset="-128"/>
              </a:rPr>
              <a:t>または酸素投与を検討</a:t>
            </a:r>
            <a:endParaRPr lang="en-US" altLang="ja-JP" sz="1000" b="1" dirty="0">
              <a:latin typeface="Times New Roman" pitchFamily="-109" charset="0"/>
              <a:ea typeface="MS Gothic" pitchFamily="49" charset="-128"/>
            </a:endParaRPr>
          </a:p>
        </p:txBody>
      </p:sp>
      <p:sp>
        <p:nvSpPr>
          <p:cNvPr id="91187" name="Line 300"/>
          <p:cNvSpPr>
            <a:spLocks noChangeShapeType="1"/>
          </p:cNvSpPr>
          <p:nvPr/>
        </p:nvSpPr>
        <p:spPr bwMode="auto">
          <a:xfrm flipV="1">
            <a:off x="398678" y="628650"/>
            <a:ext cx="0" cy="1485900"/>
          </a:xfrm>
          <a:prstGeom prst="line">
            <a:avLst/>
          </a:prstGeom>
          <a:noFill/>
          <a:ln w="19050">
            <a:solidFill>
              <a:srgbClr val="FFFF00"/>
            </a:solidFill>
            <a:prstDash val="sysDot"/>
            <a:round/>
            <a:headEnd/>
            <a:tailEnd/>
          </a:ln>
        </p:spPr>
        <p:txBody>
          <a:bodyPr wrap="none" anchor="ctr">
            <a:prstTxWarp prst="textNoShape">
              <a:avLst/>
            </a:prstTxWarp>
          </a:bodyPr>
          <a:lstStyle/>
          <a:p>
            <a:endParaRPr lang="ja-JP" altLang="en-US"/>
          </a:p>
        </p:txBody>
      </p:sp>
      <p:sp>
        <p:nvSpPr>
          <p:cNvPr id="91188" name="テキスト ボックス 6"/>
          <p:cNvSpPr txBox="1">
            <a:spLocks noChangeArrowheads="1"/>
          </p:cNvSpPr>
          <p:nvPr/>
        </p:nvSpPr>
        <p:spPr bwMode="auto">
          <a:xfrm>
            <a:off x="131978" y="2228850"/>
            <a:ext cx="812800" cy="246063"/>
          </a:xfrm>
          <a:prstGeom prst="rect">
            <a:avLst/>
          </a:prstGeom>
          <a:noFill/>
          <a:ln w="9525">
            <a:noFill/>
            <a:miter lim="800000"/>
            <a:headEnd/>
            <a:tailEnd/>
          </a:ln>
        </p:spPr>
        <p:txBody>
          <a:bodyPr>
            <a:prstTxWarp prst="textNoShape">
              <a:avLst/>
            </a:prstTxWarp>
            <a:spAutoFit/>
          </a:bodyPr>
          <a:lstStyle/>
          <a:p>
            <a:r>
              <a:rPr lang="en-US" altLang="ja-JP" sz="1000" b="1" dirty="0">
                <a:solidFill>
                  <a:srgbClr val="FF0000"/>
                </a:solidFill>
                <a:latin typeface="Tahoma" pitchFamily="-112" charset="0"/>
              </a:rPr>
              <a:t>30</a:t>
            </a:r>
            <a:r>
              <a:rPr lang="ja-JP" altLang="en-US" sz="900" b="1" dirty="0">
                <a:solidFill>
                  <a:srgbClr val="FF0000"/>
                </a:solidFill>
                <a:latin typeface="Calibri" pitchFamily="-112" charset="0"/>
              </a:rPr>
              <a:t>秒</a:t>
            </a:r>
          </a:p>
        </p:txBody>
      </p:sp>
      <p:sp>
        <p:nvSpPr>
          <p:cNvPr id="91189" name="Line 302"/>
          <p:cNvSpPr>
            <a:spLocks noChangeShapeType="1"/>
          </p:cNvSpPr>
          <p:nvPr/>
        </p:nvSpPr>
        <p:spPr bwMode="auto">
          <a:xfrm flipV="1">
            <a:off x="398678" y="2457450"/>
            <a:ext cx="0" cy="1257281"/>
          </a:xfrm>
          <a:prstGeom prst="line">
            <a:avLst/>
          </a:prstGeom>
          <a:noFill/>
          <a:ln w="19050">
            <a:solidFill>
              <a:srgbClr val="FFFF00"/>
            </a:solidFill>
            <a:prstDash val="sysDot"/>
            <a:round/>
            <a:headEnd/>
            <a:tailEnd/>
          </a:ln>
        </p:spPr>
        <p:txBody>
          <a:bodyPr wrap="none" anchor="ctr">
            <a:prstTxWarp prst="textNoShape">
              <a:avLst/>
            </a:prstTxWarp>
          </a:bodyPr>
          <a:lstStyle/>
          <a:p>
            <a:endParaRPr lang="ja-JP" altLang="en-US"/>
          </a:p>
        </p:txBody>
      </p:sp>
      <p:sp>
        <p:nvSpPr>
          <p:cNvPr id="91190" name="Line 289"/>
          <p:cNvSpPr>
            <a:spLocks noChangeShapeType="1"/>
          </p:cNvSpPr>
          <p:nvPr/>
        </p:nvSpPr>
        <p:spPr bwMode="auto">
          <a:xfrm>
            <a:off x="820738" y="2998768"/>
            <a:ext cx="885825" cy="0"/>
          </a:xfrm>
          <a:prstGeom prst="line">
            <a:avLst/>
          </a:prstGeom>
          <a:noFill/>
          <a:ln w="19050">
            <a:solidFill>
              <a:srgbClr val="FFFF00"/>
            </a:solidFill>
            <a:round/>
            <a:headEnd/>
            <a:tailEnd type="triangle" w="med" len="med"/>
          </a:ln>
        </p:spPr>
        <p:txBody>
          <a:bodyPr wrap="none" anchor="ctr">
            <a:prstTxWarp prst="textNoShape">
              <a:avLst/>
            </a:prstTxWarp>
          </a:bodyPr>
          <a:lstStyle/>
          <a:p>
            <a:endParaRPr lang="ja-JP" altLang="en-US"/>
          </a:p>
        </p:txBody>
      </p:sp>
      <p:sp>
        <p:nvSpPr>
          <p:cNvPr id="91191" name="Line 288"/>
          <p:cNvSpPr>
            <a:spLocks noChangeShapeType="1"/>
          </p:cNvSpPr>
          <p:nvPr/>
        </p:nvSpPr>
        <p:spPr bwMode="auto">
          <a:xfrm flipH="1">
            <a:off x="820738" y="3886181"/>
            <a:ext cx="1185862" cy="0"/>
          </a:xfrm>
          <a:prstGeom prst="line">
            <a:avLst/>
          </a:prstGeom>
          <a:noFill/>
          <a:ln w="19050">
            <a:solidFill>
              <a:srgbClr val="FFFF00"/>
            </a:solidFill>
            <a:round/>
            <a:headEnd/>
            <a:tailEnd/>
          </a:ln>
        </p:spPr>
        <p:txBody>
          <a:bodyPr wrap="none" anchor="ctr">
            <a:prstTxWarp prst="textNoShape">
              <a:avLst/>
            </a:prstTxWarp>
          </a:bodyPr>
          <a:lstStyle/>
          <a:p>
            <a:endParaRPr lang="ja-JP" altLang="en-US"/>
          </a:p>
        </p:txBody>
      </p:sp>
      <p:sp>
        <p:nvSpPr>
          <p:cNvPr id="91192" name="正方形/長方形 65"/>
          <p:cNvSpPr>
            <a:spLocks noChangeArrowheads="1"/>
          </p:cNvSpPr>
          <p:nvPr/>
        </p:nvSpPr>
        <p:spPr bwMode="auto">
          <a:xfrm>
            <a:off x="6216650" y="6385494"/>
            <a:ext cx="2062163" cy="246062"/>
          </a:xfrm>
          <a:prstGeom prst="rect">
            <a:avLst/>
          </a:prstGeom>
          <a:noFill/>
          <a:ln w="9525">
            <a:noFill/>
            <a:miter lim="800000"/>
            <a:headEnd/>
            <a:tailEnd/>
          </a:ln>
        </p:spPr>
        <p:txBody>
          <a:bodyPr wrap="none">
            <a:prstTxWarp prst="textNoShape">
              <a:avLst/>
            </a:prstTxWarp>
            <a:spAutoFit/>
          </a:bodyPr>
          <a:lstStyle/>
          <a:p>
            <a:r>
              <a:rPr lang="en-US" altLang="ja-JP" sz="1000" b="1">
                <a:latin typeface="Calibri" pitchFamily="-112" charset="0"/>
              </a:rPr>
              <a:t>© </a:t>
            </a:r>
            <a:r>
              <a:rPr lang="en-US" altLang="ja-JP" sz="1000" b="1">
                <a:solidFill>
                  <a:srgbClr val="FF0000"/>
                </a:solidFill>
                <a:latin typeface="Calibri" pitchFamily="-112" charset="0"/>
              </a:rPr>
              <a:t>2010 JRC</a:t>
            </a:r>
            <a:r>
              <a:rPr lang="ja-JP" altLang="en-US" sz="1000" b="1">
                <a:solidFill>
                  <a:srgbClr val="FF0000"/>
                </a:solidFill>
                <a:latin typeface="Calibri" pitchFamily="-112" charset="0"/>
              </a:rPr>
              <a:t>新生児アルゴリズム図</a:t>
            </a:r>
          </a:p>
        </p:txBody>
      </p:sp>
      <p:sp>
        <p:nvSpPr>
          <p:cNvPr id="67" name="Rectangle 108"/>
          <p:cNvSpPr>
            <a:spLocks noChangeArrowheads="1"/>
          </p:cNvSpPr>
          <p:nvPr/>
        </p:nvSpPr>
        <p:spPr bwMode="auto">
          <a:xfrm>
            <a:off x="7694613" y="4939933"/>
            <a:ext cx="1246187" cy="228600"/>
          </a:xfrm>
          <a:prstGeom prst="rect">
            <a:avLst/>
          </a:prstGeom>
          <a:solidFill>
            <a:srgbClr val="AAF4B5"/>
          </a:solidFill>
          <a:ln w="9525">
            <a:solidFill>
              <a:schemeClr val="tx1"/>
            </a:solidFill>
            <a:miter lim="800000"/>
            <a:headEnd/>
            <a:tailEnd/>
          </a:ln>
          <a:effectLst>
            <a:outerShdw dist="63500" dir="3187806" algn="ctr" rotWithShape="0">
              <a:schemeClr val="tx1"/>
            </a:outerShdw>
          </a:effectLst>
        </p:spPr>
        <p:txBody>
          <a:bodyPr wrap="none" anchor="ctr"/>
          <a:lstStyle/>
          <a:p>
            <a:pPr algn="ctr">
              <a:defRPr/>
            </a:pPr>
            <a:r>
              <a:rPr lang="ja-JP" altLang="en-US" sz="1000" b="1" dirty="0">
                <a:latin typeface="Times New Roman" pitchFamily="-109" charset="0"/>
                <a:ea typeface="MS Gothic" pitchFamily="49" charset="-128"/>
              </a:rPr>
              <a:t>蘇生後のケア</a:t>
            </a:r>
            <a:endParaRPr lang="ja-JP" altLang="en-US" sz="800" dirty="0">
              <a:latin typeface="Times New Roman" pitchFamily="-109" charset="0"/>
              <a:ea typeface="MS Gothic" pitchFamily="49" charset="-128"/>
            </a:endParaRPr>
          </a:p>
        </p:txBody>
      </p:sp>
      <p:sp>
        <p:nvSpPr>
          <p:cNvPr id="91194" name="正方形/長方形 65"/>
          <p:cNvSpPr>
            <a:spLocks noChangeArrowheads="1"/>
          </p:cNvSpPr>
          <p:nvPr/>
        </p:nvSpPr>
        <p:spPr bwMode="auto">
          <a:xfrm>
            <a:off x="992188" y="4121150"/>
            <a:ext cx="1612900" cy="400050"/>
          </a:xfrm>
          <a:prstGeom prst="rect">
            <a:avLst/>
          </a:prstGeom>
          <a:noFill/>
          <a:ln w="9525">
            <a:noFill/>
            <a:miter lim="800000"/>
            <a:headEnd/>
            <a:tailEnd/>
          </a:ln>
        </p:spPr>
        <p:txBody>
          <a:bodyPr>
            <a:prstTxWarp prst="textNoShape">
              <a:avLst/>
            </a:prstTxWarp>
            <a:spAutoFit/>
          </a:bodyPr>
          <a:lstStyle/>
          <a:p>
            <a:r>
              <a:rPr lang="ja-JP" altLang="en-US" sz="1000" b="1">
                <a:solidFill>
                  <a:srgbClr val="FFFFFF"/>
                </a:solidFill>
                <a:latin typeface="ＭＳ Ｐゴシック" pitchFamily="-112" charset="-128"/>
              </a:rPr>
              <a:t>換気が適切か確認</a:t>
            </a:r>
            <a:endParaRPr lang="en-US" altLang="ja-JP" sz="1000" b="1">
              <a:solidFill>
                <a:srgbClr val="FFFFFF"/>
              </a:solidFill>
              <a:latin typeface="ＭＳ Ｐゴシック" pitchFamily="-112" charset="-128"/>
            </a:endParaRPr>
          </a:p>
          <a:p>
            <a:r>
              <a:rPr lang="ja-JP" altLang="en-US" sz="1000" b="1">
                <a:solidFill>
                  <a:srgbClr val="FFFFFF"/>
                </a:solidFill>
                <a:latin typeface="ＭＳ Ｐゴシック" pitchFamily="-112" charset="-128"/>
              </a:rPr>
              <a:t>気管挿管を検討</a:t>
            </a:r>
          </a:p>
        </p:txBody>
      </p:sp>
      <p:sp>
        <p:nvSpPr>
          <p:cNvPr id="91195" name="Text Box 259"/>
          <p:cNvSpPr txBox="1">
            <a:spLocks noChangeArrowheads="1"/>
          </p:cNvSpPr>
          <p:nvPr/>
        </p:nvSpPr>
        <p:spPr bwMode="auto">
          <a:xfrm>
            <a:off x="1714500" y="1787702"/>
            <a:ext cx="1587500" cy="554037"/>
          </a:xfrm>
          <a:prstGeom prst="rect">
            <a:avLst/>
          </a:prstGeom>
          <a:noFill/>
          <a:ln w="9525">
            <a:noFill/>
            <a:miter lim="800000"/>
            <a:headEnd/>
            <a:tailEnd/>
          </a:ln>
        </p:spPr>
        <p:txBody>
          <a:bodyPr>
            <a:prstTxWarp prst="textNoShape">
              <a:avLst/>
            </a:prstTxWarp>
            <a:spAutoFit/>
          </a:bodyPr>
          <a:lstStyle/>
          <a:p>
            <a:pPr algn="ctr"/>
            <a:r>
              <a:rPr lang="ja-JP" altLang="en-US" sz="1000" b="1" dirty="0">
                <a:solidFill>
                  <a:srgbClr val="FFFFFF"/>
                </a:solidFill>
              </a:rPr>
              <a:t>自発呼吸なし</a:t>
            </a:r>
            <a:endParaRPr lang="en-US" altLang="ja-JP" sz="1000" b="1" dirty="0">
              <a:solidFill>
                <a:srgbClr val="FFFFFF"/>
              </a:solidFill>
            </a:endParaRPr>
          </a:p>
          <a:p>
            <a:pPr algn="ctr"/>
            <a:r>
              <a:rPr lang="ja-JP" altLang="en-US" sz="1000" b="1" dirty="0">
                <a:solidFill>
                  <a:srgbClr val="FFFFFF"/>
                </a:solidFill>
              </a:rPr>
              <a:t>あるいは</a:t>
            </a:r>
          </a:p>
          <a:p>
            <a:pPr algn="ctr"/>
            <a:r>
              <a:rPr lang="ja-JP" altLang="en-US" sz="1000" b="1" dirty="0">
                <a:solidFill>
                  <a:srgbClr val="FFFFFF"/>
                </a:solidFill>
              </a:rPr>
              <a:t>心拍  </a:t>
            </a:r>
            <a:r>
              <a:rPr lang="en-US" altLang="ja-JP" sz="1000" b="1" dirty="0">
                <a:solidFill>
                  <a:srgbClr val="FFFFFF"/>
                </a:solidFill>
              </a:rPr>
              <a:t>100 /</a:t>
            </a:r>
            <a:r>
              <a:rPr lang="ja-JP" altLang="en-US" sz="1000" b="1" dirty="0">
                <a:solidFill>
                  <a:srgbClr val="FFFFFF"/>
                </a:solidFill>
              </a:rPr>
              <a:t>分未満</a:t>
            </a:r>
          </a:p>
        </p:txBody>
      </p:sp>
      <p:sp>
        <p:nvSpPr>
          <p:cNvPr id="91196" name="Line 213"/>
          <p:cNvSpPr>
            <a:spLocks noChangeShapeType="1"/>
          </p:cNvSpPr>
          <p:nvPr/>
        </p:nvSpPr>
        <p:spPr bwMode="auto">
          <a:xfrm flipH="1" flipV="1">
            <a:off x="3713163" y="3886181"/>
            <a:ext cx="885825" cy="0"/>
          </a:xfrm>
          <a:prstGeom prst="line">
            <a:avLst/>
          </a:prstGeom>
          <a:noFill/>
          <a:ln w="19050">
            <a:solidFill>
              <a:srgbClr val="FFFF00"/>
            </a:solidFill>
            <a:round/>
            <a:headEnd/>
            <a:tailEnd/>
          </a:ln>
        </p:spPr>
        <p:txBody>
          <a:bodyPr wrap="none" anchor="ctr">
            <a:prstTxWarp prst="textNoShape">
              <a:avLst/>
            </a:prstTxWarp>
          </a:bodyPr>
          <a:lstStyle/>
          <a:p>
            <a:endParaRPr lang="ja-JP" altLang="en-US"/>
          </a:p>
        </p:txBody>
      </p:sp>
      <p:sp>
        <p:nvSpPr>
          <p:cNvPr id="91197" name="Line 278"/>
          <p:cNvSpPr>
            <a:spLocks noChangeShapeType="1"/>
          </p:cNvSpPr>
          <p:nvPr/>
        </p:nvSpPr>
        <p:spPr bwMode="auto">
          <a:xfrm flipV="1">
            <a:off x="4603750" y="2743199"/>
            <a:ext cx="0" cy="1135043"/>
          </a:xfrm>
          <a:prstGeom prst="line">
            <a:avLst/>
          </a:prstGeom>
          <a:noFill/>
          <a:ln w="19050">
            <a:solidFill>
              <a:srgbClr val="FFFF00"/>
            </a:solidFill>
            <a:round/>
            <a:headEnd/>
            <a:tailEnd type="triangle" w="med" len="med"/>
          </a:ln>
        </p:spPr>
        <p:txBody>
          <a:bodyPr wrap="none" anchor="ctr">
            <a:prstTxWarp prst="textNoShape">
              <a:avLst/>
            </a:prstTxWarp>
          </a:bodyPr>
          <a:lstStyle/>
          <a:p>
            <a:endParaRPr lang="ja-JP" altLang="en-US"/>
          </a:p>
        </p:txBody>
      </p:sp>
      <p:sp>
        <p:nvSpPr>
          <p:cNvPr id="91198" name="Line 213"/>
          <p:cNvSpPr>
            <a:spLocks noChangeShapeType="1"/>
          </p:cNvSpPr>
          <p:nvPr/>
        </p:nvSpPr>
        <p:spPr bwMode="auto">
          <a:xfrm flipH="1" flipV="1">
            <a:off x="7636849" y="4253010"/>
            <a:ext cx="733425" cy="0"/>
          </a:xfrm>
          <a:prstGeom prst="line">
            <a:avLst/>
          </a:prstGeom>
          <a:noFill/>
          <a:ln w="19050">
            <a:solidFill>
              <a:srgbClr val="FFFF00"/>
            </a:solidFill>
            <a:round/>
            <a:headEnd/>
            <a:tailEnd/>
          </a:ln>
        </p:spPr>
        <p:txBody>
          <a:bodyPr wrap="none" anchor="ctr">
            <a:prstTxWarp prst="textNoShape">
              <a:avLst/>
            </a:prstTxWarp>
          </a:bodyPr>
          <a:lstStyle/>
          <a:p>
            <a:endParaRPr lang="ja-JP" altLang="en-US"/>
          </a:p>
        </p:txBody>
      </p:sp>
      <p:sp>
        <p:nvSpPr>
          <p:cNvPr id="91200" name="テキスト ボックス 63"/>
          <p:cNvSpPr txBox="1">
            <a:spLocks noChangeArrowheads="1"/>
          </p:cNvSpPr>
          <p:nvPr/>
        </p:nvSpPr>
        <p:spPr bwMode="auto">
          <a:xfrm>
            <a:off x="942975" y="228600"/>
            <a:ext cx="1724025" cy="461963"/>
          </a:xfrm>
          <a:prstGeom prst="rect">
            <a:avLst/>
          </a:prstGeom>
          <a:noFill/>
          <a:ln w="9525">
            <a:noFill/>
            <a:miter lim="800000"/>
            <a:headEnd/>
            <a:tailEnd/>
          </a:ln>
        </p:spPr>
        <p:txBody>
          <a:bodyPr wrap="none">
            <a:prstTxWarp prst="textNoShape">
              <a:avLst/>
            </a:prstTxWarp>
            <a:spAutoFit/>
          </a:bodyPr>
          <a:lstStyle/>
          <a:p>
            <a:r>
              <a:rPr kumimoji="1" lang="en-US" altLang="ja-JP" sz="2400">
                <a:solidFill>
                  <a:srgbClr val="FFFFFF"/>
                </a:solidFill>
                <a:latin typeface="ＭＳ Ｐゴシック" pitchFamily="-112" charset="-128"/>
                <a:ea typeface="ＭＳ Ｐゴシック" pitchFamily="-112" charset="-128"/>
                <a:cs typeface="ＭＳ Ｐゴシック" pitchFamily="-112" charset="-128"/>
              </a:rPr>
              <a:t>2010</a:t>
            </a:r>
            <a:r>
              <a:rPr kumimoji="1" lang="ja-JP" altLang="en-US" sz="2400">
                <a:solidFill>
                  <a:srgbClr val="FFFFFF"/>
                </a:solidFill>
                <a:latin typeface="ＭＳ Ｐゴシック" pitchFamily="-112" charset="-128"/>
                <a:ea typeface="ＭＳ Ｐゴシック" pitchFamily="-112" charset="-128"/>
                <a:cs typeface="ＭＳ Ｐゴシック" pitchFamily="-112" charset="-128"/>
              </a:rPr>
              <a:t>日本版</a:t>
            </a:r>
          </a:p>
        </p:txBody>
      </p:sp>
      <p:sp>
        <p:nvSpPr>
          <p:cNvPr id="66" name="Text Box 182"/>
          <p:cNvSpPr txBox="1">
            <a:spLocks noChangeArrowheads="1"/>
          </p:cNvSpPr>
          <p:nvPr/>
        </p:nvSpPr>
        <p:spPr bwMode="auto">
          <a:xfrm>
            <a:off x="6363112" y="3023498"/>
            <a:ext cx="1765300" cy="400110"/>
          </a:xfrm>
          <a:prstGeom prst="rect">
            <a:avLst/>
          </a:prstGeom>
          <a:noFill/>
          <a:ln w="9525">
            <a:noFill/>
            <a:miter lim="800000"/>
            <a:headEnd/>
            <a:tailEnd/>
          </a:ln>
        </p:spPr>
        <p:txBody>
          <a:bodyPr wrap="square">
            <a:prstTxWarp prst="textNoShape">
              <a:avLst/>
            </a:prstTxWarp>
            <a:spAutoFit/>
          </a:bodyPr>
          <a:lstStyle/>
          <a:p>
            <a:r>
              <a:rPr lang="ja-JP" altLang="en-US" sz="1000" b="1" dirty="0" smtClean="0">
                <a:solidFill>
                  <a:srgbClr val="FFFFFF"/>
                </a:solidFill>
              </a:rPr>
              <a:t>努力呼吸・中心性チアノーゼ</a:t>
            </a:r>
          </a:p>
          <a:p>
            <a:r>
              <a:rPr lang="ja-JP" altLang="en-US" sz="1000" b="1" dirty="0" smtClean="0">
                <a:solidFill>
                  <a:srgbClr val="FFFFFF"/>
                </a:solidFill>
              </a:rPr>
              <a:t>あり</a:t>
            </a:r>
            <a:endParaRPr lang="ja-JP" altLang="en-US" sz="1000" b="1" dirty="0">
              <a:solidFill>
                <a:srgbClr val="FFFFFF"/>
              </a:solidFill>
            </a:endParaRPr>
          </a:p>
        </p:txBody>
      </p:sp>
      <p:sp>
        <p:nvSpPr>
          <p:cNvPr id="68" name="Text Box 270"/>
          <p:cNvSpPr txBox="1">
            <a:spLocks noChangeArrowheads="1"/>
          </p:cNvSpPr>
          <p:nvPr/>
        </p:nvSpPr>
        <p:spPr bwMode="auto">
          <a:xfrm>
            <a:off x="7804756" y="3995461"/>
            <a:ext cx="863600" cy="246063"/>
          </a:xfrm>
          <a:prstGeom prst="rect">
            <a:avLst/>
          </a:prstGeom>
          <a:noFill/>
          <a:ln w="9525">
            <a:noFill/>
            <a:miter lim="800000"/>
            <a:headEnd/>
            <a:tailEnd/>
          </a:ln>
        </p:spPr>
        <p:txBody>
          <a:bodyPr>
            <a:prstTxWarp prst="textNoShape">
              <a:avLst/>
            </a:prstTxWarp>
            <a:spAutoFit/>
          </a:bodyPr>
          <a:lstStyle/>
          <a:p>
            <a:r>
              <a:rPr lang="ja-JP" altLang="en-US" sz="1000" b="1" dirty="0" smtClean="0">
                <a:solidFill>
                  <a:srgbClr val="FFFFFF"/>
                </a:solidFill>
              </a:rPr>
              <a:t>なし</a:t>
            </a:r>
            <a:endParaRPr lang="ja-JP" altLang="en-US" sz="1000" b="1" dirty="0">
              <a:solidFill>
                <a:srgbClr val="FFFFFF"/>
              </a:solidFill>
            </a:endParaRPr>
          </a:p>
        </p:txBody>
      </p:sp>
      <p:sp>
        <p:nvSpPr>
          <p:cNvPr id="69" name="Text Box 182"/>
          <p:cNvSpPr txBox="1">
            <a:spLocks noChangeArrowheads="1"/>
          </p:cNvSpPr>
          <p:nvPr/>
        </p:nvSpPr>
        <p:spPr bwMode="auto">
          <a:xfrm>
            <a:off x="6397528" y="4473722"/>
            <a:ext cx="1765300" cy="400110"/>
          </a:xfrm>
          <a:prstGeom prst="rect">
            <a:avLst/>
          </a:prstGeom>
          <a:noFill/>
          <a:ln w="9525">
            <a:noFill/>
            <a:miter lim="800000"/>
            <a:headEnd/>
            <a:tailEnd/>
          </a:ln>
        </p:spPr>
        <p:txBody>
          <a:bodyPr wrap="square">
            <a:prstTxWarp prst="textNoShape">
              <a:avLst/>
            </a:prstTxWarp>
            <a:spAutoFit/>
          </a:bodyPr>
          <a:lstStyle/>
          <a:p>
            <a:r>
              <a:rPr lang="ja-JP" altLang="en-US" sz="1000" b="1" dirty="0" smtClean="0">
                <a:solidFill>
                  <a:srgbClr val="FFFFFF"/>
                </a:solidFill>
              </a:rPr>
              <a:t>努力呼吸・中心性チアノーゼ</a:t>
            </a:r>
          </a:p>
          <a:p>
            <a:r>
              <a:rPr lang="ja-JP" altLang="en-US" sz="1000" b="1" dirty="0" smtClean="0">
                <a:solidFill>
                  <a:srgbClr val="FFFFFF"/>
                </a:solidFill>
              </a:rPr>
              <a:t>あり</a:t>
            </a:r>
            <a:endParaRPr lang="ja-JP" altLang="en-US" sz="1000" b="1" dirty="0">
              <a:solidFill>
                <a:srgbClr val="FFFFFF"/>
              </a:solidFill>
            </a:endParaRPr>
          </a:p>
        </p:txBody>
      </p:sp>
      <p:cxnSp>
        <p:nvCxnSpPr>
          <p:cNvPr id="64" name="直線コネクタ 63"/>
          <p:cNvCxnSpPr/>
          <p:nvPr/>
        </p:nvCxnSpPr>
        <p:spPr>
          <a:xfrm>
            <a:off x="3098800" y="1847214"/>
            <a:ext cx="4826000" cy="0"/>
          </a:xfrm>
          <a:prstGeom prst="line">
            <a:avLst/>
          </a:prstGeom>
          <a:ln w="38100" cap="flat" cmpd="sng" algn="ctr">
            <a:solidFill>
              <a:srgbClr val="FF0000"/>
            </a:solidFill>
            <a:prstDash val="sysDash"/>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65" name="直線コネクタ 64"/>
          <p:cNvCxnSpPr/>
          <p:nvPr/>
        </p:nvCxnSpPr>
        <p:spPr>
          <a:xfrm rot="5400000">
            <a:off x="2104285" y="2861509"/>
            <a:ext cx="2034936" cy="3175"/>
          </a:xfrm>
          <a:prstGeom prst="line">
            <a:avLst/>
          </a:prstGeom>
          <a:ln w="38100" cap="flat" cmpd="sng" algn="ctr">
            <a:solidFill>
              <a:srgbClr val="FF0000"/>
            </a:solidFill>
            <a:prstDash val="sysDash"/>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70" name="直線コネクタ 69"/>
          <p:cNvCxnSpPr/>
          <p:nvPr/>
        </p:nvCxnSpPr>
        <p:spPr>
          <a:xfrm>
            <a:off x="3098800" y="3886181"/>
            <a:ext cx="4826000" cy="12832"/>
          </a:xfrm>
          <a:prstGeom prst="line">
            <a:avLst/>
          </a:prstGeom>
          <a:ln w="38100" cap="flat" cmpd="sng" algn="ctr">
            <a:solidFill>
              <a:srgbClr val="FF0000"/>
            </a:solidFill>
            <a:prstDash val="sysDash"/>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71" name="直線コネクタ 70"/>
          <p:cNvCxnSpPr/>
          <p:nvPr/>
        </p:nvCxnSpPr>
        <p:spPr>
          <a:xfrm rot="16200000" flipH="1">
            <a:off x="6906540" y="2863888"/>
            <a:ext cx="2033349" cy="1"/>
          </a:xfrm>
          <a:prstGeom prst="line">
            <a:avLst/>
          </a:prstGeom>
          <a:ln w="38100" cap="flat" cmpd="sng" algn="ctr">
            <a:solidFill>
              <a:srgbClr val="FF0000"/>
            </a:solidFill>
            <a:prstDash val="sysDash"/>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3"/>
          <p:cNvPicPr>
            <a:picLocks noChangeAspect="1" noChangeArrowheads="1"/>
          </p:cNvPicPr>
          <p:nvPr/>
        </p:nvPicPr>
        <p:blipFill>
          <a:blip r:embed="rId3"/>
          <a:srcRect/>
          <a:stretch>
            <a:fillRect/>
          </a:stretch>
        </p:blipFill>
        <p:spPr bwMode="auto">
          <a:xfrm>
            <a:off x="1132347" y="2335882"/>
            <a:ext cx="6927272" cy="4217317"/>
          </a:xfrm>
          <a:prstGeom prst="rect">
            <a:avLst/>
          </a:prstGeom>
          <a:noFill/>
          <a:ln w="9525">
            <a:noFill/>
            <a:miter lim="800000"/>
            <a:headEnd/>
            <a:tailEnd/>
          </a:ln>
        </p:spPr>
      </p:pic>
      <p:sp>
        <p:nvSpPr>
          <p:cNvPr id="88066" name="テキスト ボックス 127"/>
          <p:cNvSpPr txBox="1">
            <a:spLocks noChangeArrowheads="1"/>
          </p:cNvSpPr>
          <p:nvPr/>
        </p:nvSpPr>
        <p:spPr bwMode="auto">
          <a:xfrm>
            <a:off x="228600" y="228600"/>
            <a:ext cx="8686800" cy="1951303"/>
          </a:xfrm>
          <a:prstGeom prst="rect">
            <a:avLst/>
          </a:prstGeom>
          <a:noFill/>
          <a:ln w="9525">
            <a:noFill/>
            <a:miter lim="800000"/>
            <a:headEnd/>
            <a:tailEnd/>
          </a:ln>
        </p:spPr>
        <p:txBody>
          <a:bodyPr>
            <a:prstTxWarp prst="textNoShape">
              <a:avLst/>
            </a:prstTxWarp>
            <a:spAutoFit/>
          </a:bodyPr>
          <a:lstStyle/>
          <a:p>
            <a:r>
              <a:rPr lang="ja-JP" altLang="en-US" sz="3200" dirty="0">
                <a:solidFill>
                  <a:srgbClr val="FBF938"/>
                </a:solidFill>
              </a:rPr>
              <a:t>ステップ４の</a:t>
            </a:r>
            <a:r>
              <a:rPr lang="ja-JP" altLang="en-US" sz="3200" dirty="0" smtClean="0">
                <a:solidFill>
                  <a:srgbClr val="FBF938"/>
                </a:solidFill>
              </a:rPr>
              <a:t>１</a:t>
            </a:r>
          </a:p>
          <a:p>
            <a:pPr>
              <a:lnSpc>
                <a:spcPct val="15000"/>
              </a:lnSpc>
            </a:pPr>
            <a:endParaRPr lang="en-US" altLang="ja-JP" sz="3200" dirty="0">
              <a:solidFill>
                <a:srgbClr val="FBF938"/>
              </a:solidFill>
            </a:endParaRPr>
          </a:p>
          <a:p>
            <a:r>
              <a:rPr lang="ja-JP" altLang="en-US" sz="2800" dirty="0" smtClean="0">
                <a:solidFill>
                  <a:srgbClr val="FBF938"/>
                </a:solidFill>
              </a:rPr>
              <a:t>　</a:t>
            </a:r>
            <a:r>
              <a:rPr lang="ja-JP" altLang="en-US" sz="2800" b="1" dirty="0" smtClean="0">
                <a:solidFill>
                  <a:srgbClr val="FBF938"/>
                </a:solidFill>
              </a:rPr>
              <a:t>自発</a:t>
            </a:r>
            <a:r>
              <a:rPr lang="ja-JP" altLang="en-US" sz="2800" b="1" dirty="0">
                <a:solidFill>
                  <a:srgbClr val="FBF938"/>
                </a:solidFill>
              </a:rPr>
              <a:t>呼吸があり、心拍</a:t>
            </a:r>
            <a:r>
              <a:rPr lang="en-US" altLang="ja-JP" sz="2800" b="1" dirty="0">
                <a:solidFill>
                  <a:srgbClr val="FBF938"/>
                </a:solidFill>
                <a:latin typeface="ＭＳ Ｐゴシック" charset="-128"/>
              </a:rPr>
              <a:t>100</a:t>
            </a:r>
            <a:r>
              <a:rPr lang="ja-JP" altLang="en-US" sz="2800" b="1" dirty="0">
                <a:solidFill>
                  <a:srgbClr val="FBF938"/>
                </a:solidFill>
              </a:rPr>
              <a:t>以上</a:t>
            </a:r>
            <a:r>
              <a:rPr lang="en-US" altLang="ja-JP" sz="2800" b="1" dirty="0">
                <a:solidFill>
                  <a:srgbClr val="FBF938"/>
                </a:solidFill>
                <a:latin typeface="ＭＳ Ｐゴシック" charset="-128"/>
              </a:rPr>
              <a:t>/</a:t>
            </a:r>
            <a:r>
              <a:rPr lang="ja-JP" altLang="en-US" sz="2800" b="1" dirty="0">
                <a:solidFill>
                  <a:srgbClr val="FBF938"/>
                </a:solidFill>
              </a:rPr>
              <a:t>分で、努力呼吸を</a:t>
            </a:r>
            <a:r>
              <a:rPr lang="ja-JP" altLang="en-US" sz="2800" b="1" dirty="0" smtClean="0">
                <a:solidFill>
                  <a:srgbClr val="FBF938"/>
                </a:solidFill>
              </a:rPr>
              <a:t>伴う　</a:t>
            </a:r>
          </a:p>
          <a:p>
            <a:r>
              <a:rPr lang="ja-JP" altLang="en-US" sz="2800" b="1" dirty="0" smtClean="0">
                <a:solidFill>
                  <a:srgbClr val="FBF938"/>
                </a:solidFill>
              </a:rPr>
              <a:t>　中心性</a:t>
            </a:r>
            <a:r>
              <a:rPr lang="ja-JP" altLang="en-US" sz="2800" b="1" dirty="0">
                <a:solidFill>
                  <a:srgbClr val="FBF938"/>
                </a:solidFill>
              </a:rPr>
              <a:t>チアノーゼが続く場合は、</a:t>
            </a:r>
            <a:r>
              <a:rPr lang="en-US" altLang="ja-JP" sz="2800" b="1" dirty="0">
                <a:solidFill>
                  <a:srgbClr val="FBF938"/>
                </a:solidFill>
              </a:rPr>
              <a:t>SpO</a:t>
            </a:r>
            <a:r>
              <a:rPr lang="en-US" altLang="ja-JP" sz="2800" b="1" baseline="-25000" dirty="0">
                <a:solidFill>
                  <a:srgbClr val="FBF938"/>
                </a:solidFill>
              </a:rPr>
              <a:t>2</a:t>
            </a:r>
            <a:r>
              <a:rPr lang="ja-JP" altLang="en-US" sz="2800" b="1" dirty="0">
                <a:solidFill>
                  <a:srgbClr val="FBF938"/>
                </a:solidFill>
              </a:rPr>
              <a:t>装着し、</a:t>
            </a:r>
            <a:r>
              <a:rPr lang="en-US" altLang="ja-JP" sz="2800" b="1" dirty="0">
                <a:solidFill>
                  <a:srgbClr val="FBF938"/>
                </a:solidFill>
              </a:rPr>
              <a:t>CPAP</a:t>
            </a:r>
            <a:r>
              <a:rPr lang="ja-JP" altLang="en-US" sz="2800" b="1" dirty="0" smtClean="0">
                <a:solidFill>
                  <a:srgbClr val="FBF938"/>
                </a:solidFill>
              </a:rPr>
              <a:t>か</a:t>
            </a:r>
          </a:p>
          <a:p>
            <a:r>
              <a:rPr lang="ja-JP" altLang="en-US" sz="2800" b="1" dirty="0" smtClean="0">
                <a:solidFill>
                  <a:srgbClr val="FBF938"/>
                </a:solidFill>
              </a:rPr>
              <a:t>　酸素</a:t>
            </a:r>
            <a:r>
              <a:rPr lang="ja-JP" altLang="en-US" sz="2800" b="1" dirty="0">
                <a:solidFill>
                  <a:srgbClr val="FBF938"/>
                </a:solidFill>
              </a:rPr>
              <a:t>投与を開始</a:t>
            </a:r>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3778" name="Picture 2"/>
          <p:cNvPicPr>
            <a:picLocks noChangeAspect="1" noChangeArrowheads="1"/>
          </p:cNvPicPr>
          <p:nvPr/>
        </p:nvPicPr>
        <p:blipFill>
          <a:blip r:embed="rId3"/>
          <a:srcRect/>
          <a:stretch>
            <a:fillRect/>
          </a:stretch>
        </p:blipFill>
        <p:spPr bwMode="auto">
          <a:xfrm>
            <a:off x="6086475" y="1923068"/>
            <a:ext cx="2929912" cy="2207607"/>
          </a:xfrm>
          <a:prstGeom prst="rect">
            <a:avLst/>
          </a:prstGeom>
          <a:noFill/>
          <a:ln w="9525">
            <a:noFill/>
            <a:miter lim="800000"/>
            <a:headEnd/>
            <a:tailEnd/>
          </a:ln>
        </p:spPr>
      </p:pic>
      <p:sp>
        <p:nvSpPr>
          <p:cNvPr id="51204" name="正方形/長方形 3"/>
          <p:cNvSpPr>
            <a:spLocks noChangeArrowheads="1"/>
          </p:cNvSpPr>
          <p:nvPr/>
        </p:nvSpPr>
        <p:spPr bwMode="auto">
          <a:xfrm>
            <a:off x="2590800" y="763568"/>
            <a:ext cx="4373313" cy="707886"/>
          </a:xfrm>
          <a:prstGeom prst="rect">
            <a:avLst/>
          </a:prstGeom>
          <a:noFill/>
          <a:ln w="9525">
            <a:noFill/>
            <a:miter lim="800000"/>
            <a:headEnd/>
            <a:tailEnd/>
          </a:ln>
        </p:spPr>
        <p:txBody>
          <a:bodyPr wrap="none">
            <a:prstTxWarp prst="textNoShape">
              <a:avLst/>
            </a:prstTxWarp>
            <a:spAutoFit/>
          </a:bodyPr>
          <a:lstStyle/>
          <a:p>
            <a:r>
              <a:rPr lang="ja-JP" altLang="en-US" sz="4000" b="1" dirty="0">
                <a:solidFill>
                  <a:srgbClr val="FFFF00"/>
                </a:solidFill>
              </a:rPr>
              <a:t>酸素投与は慎重に</a:t>
            </a:r>
            <a:r>
              <a:rPr lang="ja-JP" sz="4000" b="1" dirty="0">
                <a:solidFill>
                  <a:srgbClr val="FFFF00"/>
                </a:solidFill>
              </a:rPr>
              <a:t> </a:t>
            </a:r>
            <a:endParaRPr lang="ja-JP" altLang="en-US" sz="4000" b="1" dirty="0">
              <a:solidFill>
                <a:srgbClr val="FFFF00"/>
              </a:solidFill>
            </a:endParaRPr>
          </a:p>
        </p:txBody>
      </p:sp>
      <p:sp>
        <p:nvSpPr>
          <p:cNvPr id="4" name="テキスト ボックス 4"/>
          <p:cNvSpPr txBox="1">
            <a:spLocks noChangeArrowheads="1"/>
          </p:cNvSpPr>
          <p:nvPr/>
        </p:nvSpPr>
        <p:spPr bwMode="auto">
          <a:xfrm>
            <a:off x="304800" y="1524000"/>
            <a:ext cx="8534400" cy="2769989"/>
          </a:xfrm>
          <a:prstGeom prst="rect">
            <a:avLst/>
          </a:prstGeom>
          <a:noFill/>
          <a:ln w="9525">
            <a:noFill/>
            <a:miter lim="800000"/>
            <a:headEnd/>
            <a:tailEnd/>
          </a:ln>
        </p:spPr>
        <p:txBody>
          <a:bodyPr>
            <a:prstTxWarp prst="textNoShape">
              <a:avLst/>
            </a:prstTxWarp>
            <a:spAutoFit/>
          </a:bodyPr>
          <a:lstStyle/>
          <a:p>
            <a:r>
              <a:rPr lang="ja-JP" altLang="en-US" sz="2400" dirty="0">
                <a:solidFill>
                  <a:srgbClr val="FFFFFF"/>
                </a:solidFill>
              </a:rPr>
              <a:t>心拍数が</a:t>
            </a:r>
            <a:r>
              <a:rPr lang="en-US" altLang="ja-JP" sz="2400" dirty="0">
                <a:solidFill>
                  <a:srgbClr val="FFFFFF"/>
                </a:solidFill>
              </a:rPr>
              <a:t>100/</a:t>
            </a:r>
            <a:r>
              <a:rPr lang="ja-JP" altLang="en-US" sz="2400" dirty="0">
                <a:solidFill>
                  <a:srgbClr val="FFFFFF"/>
                </a:solidFill>
              </a:rPr>
              <a:t>分以上で自発呼吸が</a:t>
            </a:r>
            <a:r>
              <a:rPr lang="ja-JP" altLang="en-US" sz="2400" dirty="0" smtClean="0">
                <a:solidFill>
                  <a:srgbClr val="FFFFFF"/>
                </a:solidFill>
              </a:rPr>
              <a:t>しっかり</a:t>
            </a:r>
          </a:p>
          <a:p>
            <a:r>
              <a:rPr lang="ja-JP" altLang="en-US" sz="2400" dirty="0" smtClean="0">
                <a:solidFill>
                  <a:srgbClr val="FFFFFF"/>
                </a:solidFill>
              </a:rPr>
              <a:t>して</a:t>
            </a:r>
            <a:r>
              <a:rPr lang="ja-JP" altLang="en-US" sz="2400" dirty="0">
                <a:solidFill>
                  <a:srgbClr val="FFFFFF"/>
                </a:solidFill>
              </a:rPr>
              <a:t>いるが</a:t>
            </a:r>
            <a:r>
              <a:rPr lang="ja-JP" altLang="en-US" sz="2400" dirty="0" smtClean="0">
                <a:solidFill>
                  <a:srgbClr val="FFFFFF"/>
                </a:solidFill>
              </a:rPr>
              <a:t>、</a:t>
            </a:r>
            <a:r>
              <a:rPr lang="ja-JP" altLang="en-US" sz="2400" dirty="0" smtClean="0">
                <a:solidFill>
                  <a:schemeClr val="accent6">
                    <a:lumMod val="60000"/>
                    <a:lumOff val="40000"/>
                  </a:schemeClr>
                </a:solidFill>
              </a:rPr>
              <a:t>努力</a:t>
            </a:r>
            <a:r>
              <a:rPr lang="ja-JP" altLang="en-US" sz="2400" dirty="0">
                <a:solidFill>
                  <a:schemeClr val="accent6">
                    <a:lumMod val="60000"/>
                    <a:lumOff val="40000"/>
                  </a:schemeClr>
                </a:solidFill>
              </a:rPr>
              <a:t>呼吸かつ中心性</a:t>
            </a:r>
            <a:r>
              <a:rPr lang="ja-JP" altLang="en-US" sz="2400" dirty="0" smtClean="0">
                <a:solidFill>
                  <a:schemeClr val="accent6">
                    <a:lumMod val="60000"/>
                    <a:lumOff val="40000"/>
                  </a:schemeClr>
                </a:solidFill>
              </a:rPr>
              <a:t>チアノーゼ</a:t>
            </a:r>
          </a:p>
          <a:p>
            <a:r>
              <a:rPr lang="ja-JP" altLang="en-US" sz="2400" dirty="0" smtClean="0">
                <a:solidFill>
                  <a:srgbClr val="FFFFFF"/>
                </a:solidFill>
              </a:rPr>
              <a:t>を</a:t>
            </a:r>
            <a:r>
              <a:rPr lang="ja-JP" altLang="en-US" sz="2400" dirty="0">
                <a:solidFill>
                  <a:srgbClr val="FFFFFF"/>
                </a:solidFill>
              </a:rPr>
              <a:t>認めた場合は</a:t>
            </a:r>
            <a:r>
              <a:rPr lang="ja-JP" altLang="en-US" sz="2400" dirty="0" smtClean="0">
                <a:solidFill>
                  <a:srgbClr val="FFFFFF"/>
                </a:solidFill>
              </a:rPr>
              <a:t>、</a:t>
            </a:r>
          </a:p>
          <a:p>
            <a:pPr>
              <a:lnSpc>
                <a:spcPct val="50000"/>
              </a:lnSpc>
            </a:pPr>
            <a:endParaRPr lang="en-US" altLang="ja-JP" sz="2400" dirty="0">
              <a:solidFill>
                <a:srgbClr val="FFFFFF"/>
              </a:solidFill>
            </a:endParaRPr>
          </a:p>
          <a:p>
            <a:r>
              <a:rPr lang="ja-JP" altLang="en-US" sz="2200" b="1" dirty="0">
                <a:solidFill>
                  <a:srgbClr val="FFFFFF"/>
                </a:solidFill>
              </a:rPr>
              <a:t>・</a:t>
            </a:r>
            <a:r>
              <a:rPr lang="ja-JP" altLang="en-US" sz="2200" b="1" dirty="0" smtClean="0">
                <a:solidFill>
                  <a:srgbClr val="FFFFFF"/>
                </a:solidFill>
              </a:rPr>
              <a:t>パルスオキシメータ</a:t>
            </a:r>
            <a:r>
              <a:rPr lang="ja-JP" altLang="en-US" sz="2200" b="1" dirty="0">
                <a:solidFill>
                  <a:srgbClr val="FFFFFF"/>
                </a:solidFill>
              </a:rPr>
              <a:t>を右手に装着する</a:t>
            </a:r>
            <a:r>
              <a:rPr lang="ja-JP" altLang="en-US" sz="2200" b="1" dirty="0" smtClean="0">
                <a:solidFill>
                  <a:srgbClr val="FFFFFF"/>
                </a:solidFill>
              </a:rPr>
              <a:t>と共に</a:t>
            </a:r>
            <a:r>
              <a:rPr lang="ja-JP" altLang="en-US" sz="2200" dirty="0" smtClean="0">
                <a:solidFill>
                  <a:srgbClr val="FFFFFF"/>
                </a:solidFill>
              </a:rPr>
              <a:t>、</a:t>
            </a:r>
          </a:p>
          <a:p>
            <a:r>
              <a:rPr lang="ja-JP" altLang="en-US" sz="2200" dirty="0" smtClean="0">
                <a:solidFill>
                  <a:srgbClr val="FFFFFF"/>
                </a:solidFill>
              </a:rPr>
              <a:t>・</a:t>
            </a:r>
            <a:r>
              <a:rPr lang="ja-JP" altLang="en-US" sz="2200" dirty="0">
                <a:solidFill>
                  <a:srgbClr val="FFFFFF"/>
                </a:solidFill>
              </a:rPr>
              <a:t>まず空気を使用した</a:t>
            </a:r>
            <a:r>
              <a:rPr lang="ja-JP" altLang="en-US" sz="2200" b="1" dirty="0">
                <a:solidFill>
                  <a:srgbClr val="FFFFFF"/>
                </a:solidFill>
              </a:rPr>
              <a:t>持続的気道陽圧（</a:t>
            </a:r>
            <a:r>
              <a:rPr lang="en-US" altLang="ja-JP" sz="2200" b="1" dirty="0">
                <a:solidFill>
                  <a:srgbClr val="FFFFFF"/>
                </a:solidFill>
              </a:rPr>
              <a:t>CPAP</a:t>
            </a:r>
            <a:r>
              <a:rPr lang="ja-JP" altLang="en-US" sz="2200" b="1" dirty="0" smtClean="0">
                <a:solidFill>
                  <a:srgbClr val="FFFFFF"/>
                </a:solidFill>
              </a:rPr>
              <a:t>）</a:t>
            </a:r>
          </a:p>
          <a:p>
            <a:r>
              <a:rPr lang="ja-JP" altLang="en-US" sz="2200" b="1" dirty="0" smtClean="0">
                <a:solidFill>
                  <a:srgbClr val="FFFFFF"/>
                </a:solidFill>
              </a:rPr>
              <a:t>  </a:t>
            </a:r>
            <a:r>
              <a:rPr lang="ja-JP" altLang="en-US" sz="2200" dirty="0" smtClean="0">
                <a:solidFill>
                  <a:srgbClr val="FFFFFF"/>
                </a:solidFill>
              </a:rPr>
              <a:t>管理</a:t>
            </a:r>
            <a:endParaRPr lang="en-US" altLang="ja-JP" sz="2200" dirty="0">
              <a:solidFill>
                <a:srgbClr val="FFFFFF"/>
              </a:solidFill>
            </a:endParaRPr>
          </a:p>
          <a:p>
            <a:endParaRPr lang="en-US" altLang="ja-JP" sz="2400" dirty="0">
              <a:solidFill>
                <a:srgbClr val="FFFFFF"/>
              </a:solidFill>
            </a:endParaRPr>
          </a:p>
        </p:txBody>
      </p:sp>
      <p:pic>
        <p:nvPicPr>
          <p:cNvPr id="51209" name="Picture 16" descr="スライド8-3フリーフロー酸素手"/>
          <p:cNvPicPr>
            <a:picLocks noChangeAspect="1" noChangeArrowheads="1"/>
          </p:cNvPicPr>
          <p:nvPr/>
        </p:nvPicPr>
        <p:blipFill>
          <a:blip r:embed="rId4"/>
          <a:srcRect/>
          <a:stretch>
            <a:fillRect/>
          </a:stretch>
        </p:blipFill>
        <p:spPr bwMode="auto">
          <a:xfrm>
            <a:off x="510224" y="4693764"/>
            <a:ext cx="2545238" cy="1696825"/>
          </a:xfrm>
          <a:prstGeom prst="rect">
            <a:avLst/>
          </a:prstGeom>
          <a:noFill/>
          <a:ln w="9525">
            <a:noFill/>
            <a:miter lim="800000"/>
            <a:headEnd/>
            <a:tailEnd/>
          </a:ln>
        </p:spPr>
      </p:pic>
      <p:pic>
        <p:nvPicPr>
          <p:cNvPr id="51210" name="Picture 20" descr="フリーフローの図"/>
          <p:cNvPicPr>
            <a:picLocks noChangeAspect="1" noChangeArrowheads="1"/>
          </p:cNvPicPr>
          <p:nvPr/>
        </p:nvPicPr>
        <p:blipFill>
          <a:blip r:embed="rId5"/>
          <a:srcRect/>
          <a:stretch>
            <a:fillRect/>
          </a:stretch>
        </p:blipFill>
        <p:spPr bwMode="auto">
          <a:xfrm>
            <a:off x="3253424" y="4703975"/>
            <a:ext cx="2545238" cy="1696825"/>
          </a:xfrm>
          <a:prstGeom prst="rect">
            <a:avLst/>
          </a:prstGeom>
          <a:noFill/>
          <a:ln w="9525">
            <a:noFill/>
            <a:miter lim="800000"/>
            <a:headEnd/>
            <a:tailEnd/>
          </a:ln>
        </p:spPr>
      </p:pic>
      <p:sp>
        <p:nvSpPr>
          <p:cNvPr id="11" name="テキスト ボックス 10"/>
          <p:cNvSpPr txBox="1">
            <a:spLocks noChangeArrowheads="1"/>
          </p:cNvSpPr>
          <p:nvPr/>
        </p:nvSpPr>
        <p:spPr bwMode="auto">
          <a:xfrm>
            <a:off x="304800" y="3819584"/>
            <a:ext cx="5715000" cy="1077218"/>
          </a:xfrm>
          <a:prstGeom prst="rect">
            <a:avLst/>
          </a:prstGeom>
          <a:noFill/>
          <a:ln w="9525">
            <a:noFill/>
            <a:miter lim="800000"/>
            <a:headEnd/>
            <a:tailEnd/>
          </a:ln>
        </p:spPr>
        <p:txBody>
          <a:bodyPr wrap="square">
            <a:prstTxWarp prst="textNoShape">
              <a:avLst/>
            </a:prstTxWarp>
            <a:spAutoFit/>
          </a:bodyPr>
          <a:lstStyle/>
          <a:p>
            <a:r>
              <a:rPr lang="ja-JP" altLang="en-US" sz="2200" dirty="0">
                <a:solidFill>
                  <a:srgbClr val="FFFFFF"/>
                </a:solidFill>
              </a:rPr>
              <a:t>・空気による</a:t>
            </a:r>
            <a:r>
              <a:rPr lang="en-US" altLang="ja-JP" sz="2200" dirty="0">
                <a:solidFill>
                  <a:srgbClr val="FFFFFF"/>
                </a:solidFill>
              </a:rPr>
              <a:t>CPAP</a:t>
            </a:r>
            <a:r>
              <a:rPr lang="ja-JP" altLang="en-US" sz="2200" dirty="0">
                <a:solidFill>
                  <a:srgbClr val="FFFFFF"/>
                </a:solidFill>
              </a:rPr>
              <a:t>管理ができない場合には</a:t>
            </a:r>
            <a:r>
              <a:rPr lang="ja-JP" altLang="en-US" sz="2200" dirty="0" smtClean="0">
                <a:solidFill>
                  <a:srgbClr val="FFFFFF"/>
                </a:solidFill>
              </a:rPr>
              <a:t>、フ </a:t>
            </a:r>
            <a:endParaRPr lang="en-US" altLang="ja-JP" sz="2200" dirty="0" smtClean="0">
              <a:solidFill>
                <a:srgbClr val="FFFFFF"/>
              </a:solidFill>
            </a:endParaRPr>
          </a:p>
          <a:p>
            <a:r>
              <a:rPr lang="en-US" altLang="ja-JP" sz="2200" dirty="0" smtClean="0">
                <a:solidFill>
                  <a:srgbClr val="FFFFFF"/>
                </a:solidFill>
              </a:rPr>
              <a:t>  </a:t>
            </a:r>
            <a:r>
              <a:rPr lang="ja-JP" altLang="en-US" sz="2200" dirty="0" smtClean="0">
                <a:solidFill>
                  <a:srgbClr val="FFFFFF"/>
                </a:solidFill>
              </a:rPr>
              <a:t>リーフロー</a:t>
            </a:r>
            <a:r>
              <a:rPr lang="ja-JP" altLang="en-US" sz="2200" dirty="0">
                <a:solidFill>
                  <a:srgbClr val="FFFFFF"/>
                </a:solidFill>
              </a:rPr>
              <a:t>酸素投与を行う</a:t>
            </a:r>
            <a:r>
              <a:rPr lang="ja-JP" altLang="en-US" sz="2200" dirty="0" smtClean="0">
                <a:solidFill>
                  <a:srgbClr val="FFFFFF"/>
                </a:solidFill>
              </a:rPr>
              <a:t>。</a:t>
            </a:r>
            <a:endParaRPr lang="en-US" altLang="ja-JP" sz="2200" dirty="0" smtClean="0">
              <a:solidFill>
                <a:srgbClr val="FFFFFF"/>
              </a:solidFill>
            </a:endParaRPr>
          </a:p>
          <a:p>
            <a:r>
              <a:rPr lang="ja-JP" altLang="en-US" sz="2000" dirty="0" smtClean="0">
                <a:solidFill>
                  <a:srgbClr val="FFFFFF"/>
                </a:solidFill>
              </a:rPr>
              <a:t> </a:t>
            </a:r>
            <a:endParaRPr lang="ja-JP" altLang="en-US" sz="2000" dirty="0">
              <a:solidFill>
                <a:srgbClr val="FFFFFF"/>
              </a:solidFill>
            </a:endParaRPr>
          </a:p>
        </p:txBody>
      </p:sp>
      <p:pic>
        <p:nvPicPr>
          <p:cNvPr id="51217" name="図 8" descr="P1010557Tピース全景.jpg"/>
          <p:cNvPicPr>
            <a:picLocks noChangeAspect="1"/>
          </p:cNvPicPr>
          <p:nvPr/>
        </p:nvPicPr>
        <p:blipFill>
          <a:blip r:embed="rId6"/>
          <a:srcRect/>
          <a:stretch>
            <a:fillRect/>
          </a:stretch>
        </p:blipFill>
        <p:spPr bwMode="auto">
          <a:xfrm>
            <a:off x="6096000" y="4191000"/>
            <a:ext cx="2895600" cy="1997075"/>
          </a:xfrm>
          <a:prstGeom prst="rect">
            <a:avLst/>
          </a:prstGeom>
          <a:noFill/>
          <a:ln w="9525">
            <a:noFill/>
            <a:miter lim="800000"/>
            <a:headEnd/>
            <a:tailEnd/>
          </a:ln>
        </p:spPr>
      </p:pic>
      <p:sp>
        <p:nvSpPr>
          <p:cNvPr id="51218" name="Rectangle 18"/>
          <p:cNvSpPr>
            <a:spLocks noChangeArrowheads="1"/>
          </p:cNvSpPr>
          <p:nvPr/>
        </p:nvSpPr>
        <p:spPr bwMode="auto">
          <a:xfrm>
            <a:off x="6019800" y="6324600"/>
            <a:ext cx="3078163" cy="396875"/>
          </a:xfrm>
          <a:prstGeom prst="rect">
            <a:avLst/>
          </a:prstGeom>
          <a:solidFill>
            <a:schemeClr val="accent1"/>
          </a:solidFill>
          <a:ln w="9525">
            <a:noFill/>
            <a:miter lim="800000"/>
            <a:headEnd/>
            <a:tailEnd/>
          </a:ln>
          <a:effectLst/>
        </p:spPr>
        <p:txBody>
          <a:bodyPr wrap="none">
            <a:prstTxWarp prst="textNoShape">
              <a:avLst/>
            </a:prstTxWarp>
            <a:spAutoFit/>
          </a:bodyPr>
          <a:lstStyle/>
          <a:p>
            <a:r>
              <a:rPr lang="ja-JP" altLang="en-US" sz="2000" b="1">
                <a:solidFill>
                  <a:srgbClr val="FE8182"/>
                </a:solidFill>
                <a:latin typeface="Calibri" charset="0"/>
              </a:rPr>
              <a:t>最初は空気(21% )で始める</a:t>
            </a:r>
          </a:p>
        </p:txBody>
      </p:sp>
      <p:sp>
        <p:nvSpPr>
          <p:cNvPr id="51219" name="Rectangle 19"/>
          <p:cNvSpPr>
            <a:spLocks noChangeArrowheads="1"/>
          </p:cNvSpPr>
          <p:nvPr/>
        </p:nvSpPr>
        <p:spPr bwMode="auto">
          <a:xfrm>
            <a:off x="7458075" y="3733800"/>
            <a:ext cx="1552575" cy="396875"/>
          </a:xfrm>
          <a:prstGeom prst="rect">
            <a:avLst/>
          </a:prstGeom>
          <a:solidFill>
            <a:schemeClr val="accent1"/>
          </a:solidFill>
          <a:ln w="9525">
            <a:noFill/>
            <a:miter lim="800000"/>
            <a:headEnd/>
            <a:tailEnd/>
          </a:ln>
          <a:effectLst/>
        </p:spPr>
        <p:txBody>
          <a:bodyPr wrap="square">
            <a:prstTxWarp prst="textNoShape">
              <a:avLst/>
            </a:prstTxWarp>
            <a:spAutoFit/>
          </a:bodyPr>
          <a:lstStyle/>
          <a:p>
            <a:r>
              <a:rPr lang="en-US" altLang="ja-JP" sz="2000" b="1" dirty="0">
                <a:solidFill>
                  <a:srgbClr val="FE8182"/>
                </a:solidFill>
                <a:latin typeface="Calibri" charset="0"/>
              </a:rPr>
              <a:t>MASK-CPAP</a:t>
            </a:r>
          </a:p>
        </p:txBody>
      </p:sp>
      <p:sp>
        <p:nvSpPr>
          <p:cNvPr id="51220" name="Rectangle 20"/>
          <p:cNvSpPr>
            <a:spLocks noChangeArrowheads="1"/>
          </p:cNvSpPr>
          <p:nvPr/>
        </p:nvSpPr>
        <p:spPr bwMode="auto">
          <a:xfrm>
            <a:off x="7239000" y="5791200"/>
            <a:ext cx="1771650" cy="396875"/>
          </a:xfrm>
          <a:prstGeom prst="rect">
            <a:avLst/>
          </a:prstGeom>
          <a:solidFill>
            <a:schemeClr val="accent1"/>
          </a:solidFill>
          <a:ln w="9525">
            <a:noFill/>
            <a:miter lim="800000"/>
            <a:headEnd/>
            <a:tailEnd/>
          </a:ln>
          <a:effectLst/>
        </p:spPr>
        <p:txBody>
          <a:bodyPr wrap="none">
            <a:prstTxWarp prst="textNoShape">
              <a:avLst/>
            </a:prstTxWarp>
            <a:spAutoFit/>
          </a:bodyPr>
          <a:lstStyle/>
          <a:p>
            <a:r>
              <a:rPr lang="en-US" altLang="ja-JP" sz="2000" b="1">
                <a:solidFill>
                  <a:srgbClr val="FE8182"/>
                </a:solidFill>
                <a:latin typeface="Calibri" charset="0"/>
              </a:rPr>
              <a:t>T</a:t>
            </a:r>
            <a:r>
              <a:rPr lang="ja-JP" altLang="en-US" sz="2000" b="1">
                <a:solidFill>
                  <a:srgbClr val="FE8182"/>
                </a:solidFill>
                <a:latin typeface="Calibri" charset="0"/>
              </a:rPr>
              <a:t>ピース蘇生器</a:t>
            </a:r>
          </a:p>
        </p:txBody>
      </p:sp>
      <p:sp>
        <p:nvSpPr>
          <p:cNvPr id="14" name="テキスト ボックス 3"/>
          <p:cNvSpPr txBox="1">
            <a:spLocks noChangeArrowheads="1"/>
          </p:cNvSpPr>
          <p:nvPr/>
        </p:nvSpPr>
        <p:spPr bwMode="auto">
          <a:xfrm>
            <a:off x="1900238" y="152400"/>
            <a:ext cx="5262562" cy="461963"/>
          </a:xfrm>
          <a:prstGeom prst="rect">
            <a:avLst/>
          </a:prstGeom>
          <a:noFill/>
          <a:ln w="9525">
            <a:noFill/>
            <a:miter lim="800000"/>
            <a:headEnd/>
            <a:tailEnd/>
          </a:ln>
        </p:spPr>
        <p:txBody>
          <a:bodyPr wrap="square">
            <a:prstTxWarp prst="textNoShape">
              <a:avLst/>
            </a:prstTxWarp>
            <a:spAutoFit/>
          </a:bodyPr>
          <a:lstStyle/>
          <a:p>
            <a:r>
              <a:rPr lang="ja-JP" altLang="en-US" sz="2400" b="1" dirty="0">
                <a:solidFill>
                  <a:srgbClr val="FF6FCF"/>
                </a:solidFill>
              </a:rPr>
              <a:t>新生児心肺蘇生法で何が変わったか</a:t>
            </a:r>
            <a:r>
              <a:rPr lang="en-US" altLang="ja-JP" sz="2400" b="1" dirty="0">
                <a:solidFill>
                  <a:srgbClr val="FF6FCF"/>
                </a:solidFill>
              </a:rPr>
              <a:t>?</a:t>
            </a:r>
            <a:endParaRPr kumimoji="1" lang="ja-JP" altLang="en-US" sz="2400" b="1" dirty="0">
              <a:solidFill>
                <a:srgbClr val="FF6FCF"/>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3"/>
          <p:cNvPicPr>
            <a:picLocks noChangeAspect="1" noChangeArrowheads="1"/>
          </p:cNvPicPr>
          <p:nvPr/>
        </p:nvPicPr>
        <p:blipFill>
          <a:blip r:embed="rId3"/>
          <a:srcRect/>
          <a:stretch>
            <a:fillRect/>
          </a:stretch>
        </p:blipFill>
        <p:spPr bwMode="auto">
          <a:xfrm>
            <a:off x="6079477" y="4164195"/>
            <a:ext cx="2914650" cy="2236605"/>
          </a:xfrm>
          <a:prstGeom prst="rect">
            <a:avLst/>
          </a:prstGeom>
          <a:noFill/>
          <a:ln w="9525">
            <a:noFill/>
            <a:miter lim="800000"/>
            <a:headEnd/>
            <a:tailEnd/>
          </a:ln>
        </p:spPr>
      </p:pic>
      <p:grpSp>
        <p:nvGrpSpPr>
          <p:cNvPr id="15" name="グループ化 17"/>
          <p:cNvGrpSpPr/>
          <p:nvPr/>
        </p:nvGrpSpPr>
        <p:grpSpPr>
          <a:xfrm>
            <a:off x="6096000" y="1923068"/>
            <a:ext cx="2898127" cy="2207607"/>
            <a:chOff x="2967038" y="2224088"/>
            <a:chExt cx="3209925" cy="2409825"/>
          </a:xfrm>
        </p:grpSpPr>
        <p:pic>
          <p:nvPicPr>
            <p:cNvPr id="17" name="Picture 1"/>
            <p:cNvPicPr>
              <a:picLocks noChangeAspect="1" noChangeArrowheads="1"/>
            </p:cNvPicPr>
            <p:nvPr/>
          </p:nvPicPr>
          <p:blipFill>
            <a:blip r:embed="rId4"/>
            <a:srcRect/>
            <a:stretch>
              <a:fillRect/>
            </a:stretch>
          </p:blipFill>
          <p:spPr bwMode="auto">
            <a:xfrm>
              <a:off x="2967038" y="2224088"/>
              <a:ext cx="3209925" cy="2409825"/>
            </a:xfrm>
            <a:prstGeom prst="rect">
              <a:avLst/>
            </a:prstGeom>
            <a:noFill/>
            <a:ln w="9525">
              <a:noFill/>
              <a:miter lim="800000"/>
              <a:headEnd/>
              <a:tailEnd/>
            </a:ln>
          </p:spPr>
        </p:pic>
        <p:pic>
          <p:nvPicPr>
            <p:cNvPr id="18" name="Picture 2"/>
            <p:cNvPicPr>
              <a:picLocks noChangeAspect="1" noChangeArrowheads="1"/>
            </p:cNvPicPr>
            <p:nvPr/>
          </p:nvPicPr>
          <p:blipFill>
            <a:blip r:embed="rId5"/>
            <a:srcRect/>
            <a:stretch>
              <a:fillRect/>
            </a:stretch>
          </p:blipFill>
          <p:spPr bwMode="auto">
            <a:xfrm>
              <a:off x="4281488" y="3138196"/>
              <a:ext cx="263833" cy="138404"/>
            </a:xfrm>
            <a:prstGeom prst="rect">
              <a:avLst/>
            </a:prstGeom>
            <a:noFill/>
            <a:ln w="9525">
              <a:noFill/>
              <a:miter lim="800000"/>
              <a:headEnd/>
              <a:tailEnd/>
            </a:ln>
          </p:spPr>
        </p:pic>
      </p:grpSp>
      <p:sp>
        <p:nvSpPr>
          <p:cNvPr id="51204" name="正方形/長方形 3"/>
          <p:cNvSpPr>
            <a:spLocks noChangeArrowheads="1"/>
          </p:cNvSpPr>
          <p:nvPr/>
        </p:nvSpPr>
        <p:spPr bwMode="auto">
          <a:xfrm>
            <a:off x="2590800" y="763568"/>
            <a:ext cx="4373313" cy="707886"/>
          </a:xfrm>
          <a:prstGeom prst="rect">
            <a:avLst/>
          </a:prstGeom>
          <a:noFill/>
          <a:ln w="9525">
            <a:noFill/>
            <a:miter lim="800000"/>
            <a:headEnd/>
            <a:tailEnd/>
          </a:ln>
        </p:spPr>
        <p:txBody>
          <a:bodyPr wrap="none">
            <a:prstTxWarp prst="textNoShape">
              <a:avLst/>
            </a:prstTxWarp>
            <a:spAutoFit/>
          </a:bodyPr>
          <a:lstStyle/>
          <a:p>
            <a:r>
              <a:rPr lang="ja-JP" altLang="en-US" sz="4000" b="1" dirty="0">
                <a:solidFill>
                  <a:srgbClr val="FFFF00"/>
                </a:solidFill>
              </a:rPr>
              <a:t>酸素投与は慎重に</a:t>
            </a:r>
            <a:r>
              <a:rPr lang="ja-JP" sz="4000" b="1" dirty="0">
                <a:solidFill>
                  <a:srgbClr val="FFFF00"/>
                </a:solidFill>
              </a:rPr>
              <a:t> </a:t>
            </a:r>
            <a:endParaRPr lang="ja-JP" altLang="en-US" sz="4000" b="1" dirty="0">
              <a:solidFill>
                <a:srgbClr val="FFFF00"/>
              </a:solidFill>
            </a:endParaRPr>
          </a:p>
        </p:txBody>
      </p:sp>
      <p:sp>
        <p:nvSpPr>
          <p:cNvPr id="4" name="テキスト ボックス 4"/>
          <p:cNvSpPr txBox="1">
            <a:spLocks noChangeArrowheads="1"/>
          </p:cNvSpPr>
          <p:nvPr/>
        </p:nvSpPr>
        <p:spPr bwMode="auto">
          <a:xfrm>
            <a:off x="304800" y="1524000"/>
            <a:ext cx="8534400" cy="2769989"/>
          </a:xfrm>
          <a:prstGeom prst="rect">
            <a:avLst/>
          </a:prstGeom>
          <a:noFill/>
          <a:ln w="9525">
            <a:noFill/>
            <a:miter lim="800000"/>
            <a:headEnd/>
            <a:tailEnd/>
          </a:ln>
        </p:spPr>
        <p:txBody>
          <a:bodyPr>
            <a:prstTxWarp prst="textNoShape">
              <a:avLst/>
            </a:prstTxWarp>
            <a:spAutoFit/>
          </a:bodyPr>
          <a:lstStyle/>
          <a:p>
            <a:r>
              <a:rPr lang="ja-JP" altLang="en-US" sz="2400" dirty="0">
                <a:solidFill>
                  <a:srgbClr val="FFFFFF"/>
                </a:solidFill>
              </a:rPr>
              <a:t>心拍数が</a:t>
            </a:r>
            <a:r>
              <a:rPr lang="en-US" altLang="ja-JP" sz="2400" dirty="0">
                <a:solidFill>
                  <a:srgbClr val="FFFFFF"/>
                </a:solidFill>
              </a:rPr>
              <a:t>100/</a:t>
            </a:r>
            <a:r>
              <a:rPr lang="ja-JP" altLang="en-US" sz="2400" dirty="0">
                <a:solidFill>
                  <a:srgbClr val="FFFFFF"/>
                </a:solidFill>
              </a:rPr>
              <a:t>分以上で自発呼吸が</a:t>
            </a:r>
            <a:r>
              <a:rPr lang="ja-JP" altLang="en-US" sz="2400" dirty="0" smtClean="0">
                <a:solidFill>
                  <a:srgbClr val="FFFFFF"/>
                </a:solidFill>
              </a:rPr>
              <a:t>しっかり</a:t>
            </a:r>
          </a:p>
          <a:p>
            <a:r>
              <a:rPr lang="ja-JP" altLang="en-US" sz="2400" dirty="0" smtClean="0">
                <a:solidFill>
                  <a:srgbClr val="FFFFFF"/>
                </a:solidFill>
              </a:rPr>
              <a:t>して</a:t>
            </a:r>
            <a:r>
              <a:rPr lang="ja-JP" altLang="en-US" sz="2400" dirty="0">
                <a:solidFill>
                  <a:srgbClr val="FFFFFF"/>
                </a:solidFill>
              </a:rPr>
              <a:t>いるが</a:t>
            </a:r>
            <a:r>
              <a:rPr lang="ja-JP" altLang="en-US" sz="2400" dirty="0" smtClean="0">
                <a:solidFill>
                  <a:srgbClr val="FFFFFF"/>
                </a:solidFill>
              </a:rPr>
              <a:t>、</a:t>
            </a:r>
            <a:r>
              <a:rPr lang="ja-JP" altLang="en-US" sz="2400" dirty="0" smtClean="0">
                <a:solidFill>
                  <a:schemeClr val="accent6">
                    <a:lumMod val="60000"/>
                    <a:lumOff val="40000"/>
                  </a:schemeClr>
                </a:solidFill>
              </a:rPr>
              <a:t>努力</a:t>
            </a:r>
            <a:r>
              <a:rPr lang="ja-JP" altLang="en-US" sz="2400" dirty="0">
                <a:solidFill>
                  <a:schemeClr val="accent6">
                    <a:lumMod val="60000"/>
                    <a:lumOff val="40000"/>
                  </a:schemeClr>
                </a:solidFill>
              </a:rPr>
              <a:t>呼吸かつ中心性</a:t>
            </a:r>
            <a:r>
              <a:rPr lang="ja-JP" altLang="en-US" sz="2400" dirty="0" smtClean="0">
                <a:solidFill>
                  <a:schemeClr val="accent6">
                    <a:lumMod val="60000"/>
                    <a:lumOff val="40000"/>
                  </a:schemeClr>
                </a:solidFill>
              </a:rPr>
              <a:t>チアノーゼ</a:t>
            </a:r>
          </a:p>
          <a:p>
            <a:r>
              <a:rPr lang="ja-JP" altLang="en-US" sz="2400" dirty="0" smtClean="0">
                <a:solidFill>
                  <a:srgbClr val="FFFFFF"/>
                </a:solidFill>
              </a:rPr>
              <a:t>を</a:t>
            </a:r>
            <a:r>
              <a:rPr lang="ja-JP" altLang="en-US" sz="2400" dirty="0">
                <a:solidFill>
                  <a:srgbClr val="FFFFFF"/>
                </a:solidFill>
              </a:rPr>
              <a:t>認めた場合は</a:t>
            </a:r>
            <a:r>
              <a:rPr lang="ja-JP" altLang="en-US" sz="2400" dirty="0" smtClean="0">
                <a:solidFill>
                  <a:srgbClr val="FFFFFF"/>
                </a:solidFill>
              </a:rPr>
              <a:t>、</a:t>
            </a:r>
          </a:p>
          <a:p>
            <a:pPr>
              <a:lnSpc>
                <a:spcPct val="50000"/>
              </a:lnSpc>
            </a:pPr>
            <a:endParaRPr lang="en-US" altLang="ja-JP" sz="2400" dirty="0">
              <a:solidFill>
                <a:srgbClr val="FFFFFF"/>
              </a:solidFill>
            </a:endParaRPr>
          </a:p>
          <a:p>
            <a:r>
              <a:rPr lang="ja-JP" altLang="en-US" sz="2200" b="1" dirty="0">
                <a:solidFill>
                  <a:srgbClr val="FFFFFF"/>
                </a:solidFill>
              </a:rPr>
              <a:t>・</a:t>
            </a:r>
            <a:r>
              <a:rPr lang="ja-JP" altLang="en-US" sz="2200" b="1" dirty="0" smtClean="0">
                <a:solidFill>
                  <a:srgbClr val="FFFFFF"/>
                </a:solidFill>
              </a:rPr>
              <a:t>パルスオキシメータ</a:t>
            </a:r>
            <a:r>
              <a:rPr lang="ja-JP" altLang="en-US" sz="2200" b="1" dirty="0">
                <a:solidFill>
                  <a:srgbClr val="FFFFFF"/>
                </a:solidFill>
              </a:rPr>
              <a:t>を右手に装着する</a:t>
            </a:r>
            <a:r>
              <a:rPr lang="ja-JP" altLang="en-US" sz="2200" b="1" dirty="0" smtClean="0">
                <a:solidFill>
                  <a:srgbClr val="FFFFFF"/>
                </a:solidFill>
              </a:rPr>
              <a:t>と共に</a:t>
            </a:r>
            <a:r>
              <a:rPr lang="ja-JP" altLang="en-US" sz="2200" dirty="0" smtClean="0">
                <a:solidFill>
                  <a:srgbClr val="FFFFFF"/>
                </a:solidFill>
              </a:rPr>
              <a:t>、</a:t>
            </a:r>
          </a:p>
          <a:p>
            <a:r>
              <a:rPr lang="ja-JP" altLang="en-US" sz="2200" dirty="0" smtClean="0">
                <a:solidFill>
                  <a:srgbClr val="FFFFFF"/>
                </a:solidFill>
              </a:rPr>
              <a:t>・</a:t>
            </a:r>
            <a:r>
              <a:rPr lang="ja-JP" altLang="en-US" sz="2200" dirty="0">
                <a:solidFill>
                  <a:srgbClr val="FFFFFF"/>
                </a:solidFill>
              </a:rPr>
              <a:t>まず空気を使用した</a:t>
            </a:r>
            <a:r>
              <a:rPr lang="ja-JP" altLang="en-US" sz="2200" b="1" dirty="0">
                <a:solidFill>
                  <a:srgbClr val="FFFFFF"/>
                </a:solidFill>
              </a:rPr>
              <a:t>持続的気道陽圧（</a:t>
            </a:r>
            <a:r>
              <a:rPr lang="en-US" altLang="ja-JP" sz="2200" b="1" dirty="0">
                <a:solidFill>
                  <a:srgbClr val="FFFFFF"/>
                </a:solidFill>
              </a:rPr>
              <a:t>CPAP</a:t>
            </a:r>
            <a:r>
              <a:rPr lang="ja-JP" altLang="en-US" sz="2200" b="1" dirty="0" smtClean="0">
                <a:solidFill>
                  <a:srgbClr val="FFFFFF"/>
                </a:solidFill>
              </a:rPr>
              <a:t>）</a:t>
            </a:r>
          </a:p>
          <a:p>
            <a:r>
              <a:rPr lang="ja-JP" altLang="en-US" sz="2200" b="1" dirty="0" smtClean="0">
                <a:solidFill>
                  <a:srgbClr val="FFFFFF"/>
                </a:solidFill>
              </a:rPr>
              <a:t>  </a:t>
            </a:r>
            <a:r>
              <a:rPr lang="ja-JP" altLang="en-US" sz="2200" dirty="0" smtClean="0">
                <a:solidFill>
                  <a:srgbClr val="FFFFFF"/>
                </a:solidFill>
              </a:rPr>
              <a:t>管理</a:t>
            </a:r>
            <a:endParaRPr lang="en-US" altLang="ja-JP" sz="2200" dirty="0">
              <a:solidFill>
                <a:srgbClr val="FFFFFF"/>
              </a:solidFill>
            </a:endParaRPr>
          </a:p>
          <a:p>
            <a:endParaRPr lang="en-US" altLang="ja-JP" sz="2400" dirty="0">
              <a:solidFill>
                <a:srgbClr val="FFFFFF"/>
              </a:solidFill>
            </a:endParaRPr>
          </a:p>
        </p:txBody>
      </p:sp>
      <p:pic>
        <p:nvPicPr>
          <p:cNvPr id="51209" name="Picture 16" descr="スライド8-3フリーフロー酸素手"/>
          <p:cNvPicPr>
            <a:picLocks noChangeAspect="1" noChangeArrowheads="1"/>
          </p:cNvPicPr>
          <p:nvPr/>
        </p:nvPicPr>
        <p:blipFill>
          <a:blip r:embed="rId6"/>
          <a:srcRect/>
          <a:stretch>
            <a:fillRect/>
          </a:stretch>
        </p:blipFill>
        <p:spPr bwMode="auto">
          <a:xfrm>
            <a:off x="510224" y="4693764"/>
            <a:ext cx="2545238" cy="1696825"/>
          </a:xfrm>
          <a:prstGeom prst="rect">
            <a:avLst/>
          </a:prstGeom>
          <a:noFill/>
          <a:ln w="9525">
            <a:noFill/>
            <a:miter lim="800000"/>
            <a:headEnd/>
            <a:tailEnd/>
          </a:ln>
        </p:spPr>
      </p:pic>
      <p:pic>
        <p:nvPicPr>
          <p:cNvPr id="51210" name="Picture 20" descr="フリーフローの図"/>
          <p:cNvPicPr>
            <a:picLocks noChangeAspect="1" noChangeArrowheads="1"/>
          </p:cNvPicPr>
          <p:nvPr/>
        </p:nvPicPr>
        <p:blipFill>
          <a:blip r:embed="rId7"/>
          <a:srcRect/>
          <a:stretch>
            <a:fillRect/>
          </a:stretch>
        </p:blipFill>
        <p:spPr bwMode="auto">
          <a:xfrm>
            <a:off x="3253424" y="4703975"/>
            <a:ext cx="2545238" cy="1696825"/>
          </a:xfrm>
          <a:prstGeom prst="rect">
            <a:avLst/>
          </a:prstGeom>
          <a:noFill/>
          <a:ln w="9525">
            <a:noFill/>
            <a:miter lim="800000"/>
            <a:headEnd/>
            <a:tailEnd/>
          </a:ln>
        </p:spPr>
      </p:pic>
      <p:sp>
        <p:nvSpPr>
          <p:cNvPr id="11" name="テキスト ボックス 10"/>
          <p:cNvSpPr txBox="1">
            <a:spLocks noChangeArrowheads="1"/>
          </p:cNvSpPr>
          <p:nvPr/>
        </p:nvSpPr>
        <p:spPr bwMode="auto">
          <a:xfrm>
            <a:off x="304800" y="3819584"/>
            <a:ext cx="5715000" cy="1077218"/>
          </a:xfrm>
          <a:prstGeom prst="rect">
            <a:avLst/>
          </a:prstGeom>
          <a:noFill/>
          <a:ln w="9525">
            <a:noFill/>
            <a:miter lim="800000"/>
            <a:headEnd/>
            <a:tailEnd/>
          </a:ln>
        </p:spPr>
        <p:txBody>
          <a:bodyPr wrap="square">
            <a:prstTxWarp prst="textNoShape">
              <a:avLst/>
            </a:prstTxWarp>
            <a:spAutoFit/>
          </a:bodyPr>
          <a:lstStyle/>
          <a:p>
            <a:r>
              <a:rPr lang="ja-JP" altLang="en-US" sz="2200" dirty="0">
                <a:solidFill>
                  <a:srgbClr val="FFFFFF"/>
                </a:solidFill>
              </a:rPr>
              <a:t>・空気による</a:t>
            </a:r>
            <a:r>
              <a:rPr lang="en-US" altLang="ja-JP" sz="2200" dirty="0">
                <a:solidFill>
                  <a:srgbClr val="FFFFFF"/>
                </a:solidFill>
              </a:rPr>
              <a:t>CPAP</a:t>
            </a:r>
            <a:r>
              <a:rPr lang="ja-JP" altLang="en-US" sz="2200" dirty="0">
                <a:solidFill>
                  <a:srgbClr val="FFFFFF"/>
                </a:solidFill>
              </a:rPr>
              <a:t>管理ができない場合には</a:t>
            </a:r>
            <a:r>
              <a:rPr lang="ja-JP" altLang="en-US" sz="2200" dirty="0" smtClean="0">
                <a:solidFill>
                  <a:srgbClr val="FFFFFF"/>
                </a:solidFill>
              </a:rPr>
              <a:t>、フ </a:t>
            </a:r>
            <a:endParaRPr lang="en-US" altLang="ja-JP" sz="2200" dirty="0" smtClean="0">
              <a:solidFill>
                <a:srgbClr val="FFFFFF"/>
              </a:solidFill>
            </a:endParaRPr>
          </a:p>
          <a:p>
            <a:r>
              <a:rPr lang="en-US" altLang="ja-JP" sz="2200" dirty="0" smtClean="0">
                <a:solidFill>
                  <a:srgbClr val="FFFFFF"/>
                </a:solidFill>
              </a:rPr>
              <a:t>  </a:t>
            </a:r>
            <a:r>
              <a:rPr lang="ja-JP" altLang="en-US" sz="2200" dirty="0" smtClean="0">
                <a:solidFill>
                  <a:srgbClr val="FFFFFF"/>
                </a:solidFill>
              </a:rPr>
              <a:t>リーフロー</a:t>
            </a:r>
            <a:r>
              <a:rPr lang="ja-JP" altLang="en-US" sz="2200" dirty="0">
                <a:solidFill>
                  <a:srgbClr val="FFFFFF"/>
                </a:solidFill>
              </a:rPr>
              <a:t>酸素投与を行う</a:t>
            </a:r>
            <a:r>
              <a:rPr lang="ja-JP" altLang="en-US" sz="2200" dirty="0" smtClean="0">
                <a:solidFill>
                  <a:srgbClr val="FFFFFF"/>
                </a:solidFill>
              </a:rPr>
              <a:t>。</a:t>
            </a:r>
            <a:endParaRPr lang="en-US" altLang="ja-JP" sz="2200" dirty="0" smtClean="0">
              <a:solidFill>
                <a:srgbClr val="FFFFFF"/>
              </a:solidFill>
            </a:endParaRPr>
          </a:p>
          <a:p>
            <a:r>
              <a:rPr lang="ja-JP" altLang="en-US" sz="2000" dirty="0" smtClean="0">
                <a:solidFill>
                  <a:srgbClr val="FFFFFF"/>
                </a:solidFill>
              </a:rPr>
              <a:t> </a:t>
            </a:r>
            <a:endParaRPr lang="ja-JP" altLang="en-US" sz="2000" dirty="0">
              <a:solidFill>
                <a:srgbClr val="FFFFFF"/>
              </a:solidFill>
            </a:endParaRPr>
          </a:p>
        </p:txBody>
      </p:sp>
      <p:sp>
        <p:nvSpPr>
          <p:cNvPr id="51218" name="Rectangle 18"/>
          <p:cNvSpPr>
            <a:spLocks noChangeArrowheads="1"/>
          </p:cNvSpPr>
          <p:nvPr/>
        </p:nvSpPr>
        <p:spPr bwMode="auto">
          <a:xfrm>
            <a:off x="6019800" y="6324600"/>
            <a:ext cx="3078163" cy="396875"/>
          </a:xfrm>
          <a:prstGeom prst="rect">
            <a:avLst/>
          </a:prstGeom>
          <a:solidFill>
            <a:schemeClr val="accent1"/>
          </a:solidFill>
          <a:ln w="9525">
            <a:noFill/>
            <a:miter lim="800000"/>
            <a:headEnd/>
            <a:tailEnd/>
          </a:ln>
          <a:effectLst/>
        </p:spPr>
        <p:txBody>
          <a:bodyPr wrap="none">
            <a:prstTxWarp prst="textNoShape">
              <a:avLst/>
            </a:prstTxWarp>
            <a:spAutoFit/>
          </a:bodyPr>
          <a:lstStyle/>
          <a:p>
            <a:r>
              <a:rPr lang="ja-JP" altLang="en-US" sz="2000" b="1">
                <a:solidFill>
                  <a:srgbClr val="FE8182"/>
                </a:solidFill>
                <a:latin typeface="Calibri" charset="0"/>
              </a:rPr>
              <a:t>最初は空気(21% )で始める</a:t>
            </a:r>
          </a:p>
        </p:txBody>
      </p:sp>
      <p:sp>
        <p:nvSpPr>
          <p:cNvPr id="14" name="テキスト ボックス 3"/>
          <p:cNvSpPr txBox="1">
            <a:spLocks noChangeArrowheads="1"/>
          </p:cNvSpPr>
          <p:nvPr/>
        </p:nvSpPr>
        <p:spPr bwMode="auto">
          <a:xfrm>
            <a:off x="1900238" y="152400"/>
            <a:ext cx="5262562" cy="461963"/>
          </a:xfrm>
          <a:prstGeom prst="rect">
            <a:avLst/>
          </a:prstGeom>
          <a:noFill/>
          <a:ln w="9525">
            <a:noFill/>
            <a:miter lim="800000"/>
            <a:headEnd/>
            <a:tailEnd/>
          </a:ln>
        </p:spPr>
        <p:txBody>
          <a:bodyPr wrap="square">
            <a:prstTxWarp prst="textNoShape">
              <a:avLst/>
            </a:prstTxWarp>
            <a:spAutoFit/>
          </a:bodyPr>
          <a:lstStyle/>
          <a:p>
            <a:r>
              <a:rPr lang="ja-JP" altLang="en-US" sz="2400" b="1" dirty="0">
                <a:solidFill>
                  <a:srgbClr val="FF6FCF"/>
                </a:solidFill>
              </a:rPr>
              <a:t>新生児心肺蘇生法で何が変わったか</a:t>
            </a:r>
            <a:r>
              <a:rPr lang="en-US" altLang="ja-JP" sz="2400" b="1" dirty="0">
                <a:solidFill>
                  <a:srgbClr val="FF6FCF"/>
                </a:solidFill>
              </a:rPr>
              <a:t>?</a:t>
            </a:r>
            <a:endParaRPr kumimoji="1" lang="ja-JP" altLang="en-US" sz="2400" b="1" dirty="0">
              <a:solidFill>
                <a:srgbClr val="FF6FCF"/>
              </a:solidFill>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タイトル 1"/>
          <p:cNvSpPr>
            <a:spLocks noGrp="1"/>
          </p:cNvSpPr>
          <p:nvPr>
            <p:ph type="title"/>
          </p:nvPr>
        </p:nvSpPr>
        <p:spPr>
          <a:xfrm>
            <a:off x="718458" y="312868"/>
            <a:ext cx="7968341" cy="871352"/>
          </a:xfrm>
        </p:spPr>
        <p:txBody>
          <a:bodyPr/>
          <a:lstStyle/>
          <a:p>
            <a:r>
              <a:rPr lang="en-US" altLang="ja-JP" b="1" dirty="0">
                <a:solidFill>
                  <a:srgbClr val="FFFF00"/>
                </a:solidFill>
                <a:latin typeface="ＭＳ Ｐゴシック" charset="-128"/>
                <a:ea typeface="ＭＳ Ｐゴシック" charset="-128"/>
                <a:cs typeface="ＭＳ Ｐゴシック" charset="-128"/>
              </a:rPr>
              <a:t>Mask CPAP</a:t>
            </a:r>
            <a:endParaRPr lang="ja-JP" altLang="en-US" b="1" dirty="0">
              <a:solidFill>
                <a:srgbClr val="FFFF00"/>
              </a:solidFill>
              <a:latin typeface="ＭＳ Ｐゴシック" charset="-128"/>
              <a:ea typeface="ＭＳ Ｐゴシック" charset="-128"/>
              <a:cs typeface="ＭＳ Ｐゴシック" charset="-128"/>
            </a:endParaRPr>
          </a:p>
        </p:txBody>
      </p:sp>
      <p:pic>
        <p:nvPicPr>
          <p:cNvPr id="53251" name="コンテンツ プレースホルダ 3" descr="MaskCPAP4.JPG"/>
          <p:cNvPicPr>
            <a:picLocks noGrp="1" noChangeAspect="1"/>
          </p:cNvPicPr>
          <p:nvPr>
            <p:ph idx="1"/>
          </p:nvPr>
        </p:nvPicPr>
        <p:blipFill>
          <a:blip r:embed="rId2"/>
          <a:srcRect l="-18187" r="-18187"/>
          <a:stretch>
            <a:fillRect/>
          </a:stretch>
        </p:blipFill>
        <p:spPr>
          <a:xfrm>
            <a:off x="718458" y="2155990"/>
            <a:ext cx="7688424" cy="4228337"/>
          </a:xfrm>
        </p:spPr>
      </p:pic>
      <p:sp>
        <p:nvSpPr>
          <p:cNvPr id="6" name="線吹き出し 2 (枠付き) 5"/>
          <p:cNvSpPr>
            <a:spLocks/>
          </p:cNvSpPr>
          <p:nvPr/>
        </p:nvSpPr>
        <p:spPr bwMode="auto">
          <a:xfrm>
            <a:off x="5926138" y="2571151"/>
            <a:ext cx="2509319" cy="612775"/>
          </a:xfrm>
          <a:prstGeom prst="borderCallout2">
            <a:avLst>
              <a:gd name="adj1" fmla="val 18750"/>
              <a:gd name="adj2" fmla="val -8333"/>
              <a:gd name="adj3" fmla="val 18750"/>
              <a:gd name="adj4" fmla="val -16667"/>
              <a:gd name="adj5" fmla="val 112500"/>
              <a:gd name="adj6" fmla="val -46667"/>
            </a:avLst>
          </a:prstGeom>
          <a:gradFill rotWithShape="1">
            <a:gsLst>
              <a:gs pos="0">
                <a:srgbClr val="FFFF1B"/>
              </a:gs>
              <a:gs pos="100000">
                <a:srgbClr val="FFFF71"/>
              </a:gs>
            </a:gsLst>
            <a:lin ang="16200000"/>
          </a:gradFill>
          <a:ln w="9525">
            <a:solidFill>
              <a:srgbClr val="FAF832"/>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r>
              <a:rPr lang="ja-JP" altLang="en-US" sz="2000" b="1" dirty="0">
                <a:solidFill>
                  <a:schemeClr val="accent2">
                    <a:lumMod val="75000"/>
                  </a:schemeClr>
                </a:solidFill>
                <a:latin typeface="Calibri" charset="0"/>
              </a:rPr>
              <a:t>マノメータを見ながら</a:t>
            </a:r>
            <a:r>
              <a:rPr lang="en-US" altLang="ja-JP" sz="2000" b="1" dirty="0">
                <a:solidFill>
                  <a:schemeClr val="accent2">
                    <a:lumMod val="75000"/>
                  </a:schemeClr>
                </a:solidFill>
                <a:latin typeface="Calibri" charset="0"/>
              </a:rPr>
              <a:t>CPAP</a:t>
            </a:r>
            <a:r>
              <a:rPr lang="ja-JP" altLang="en-US" sz="2000" b="1" dirty="0">
                <a:solidFill>
                  <a:schemeClr val="accent2">
                    <a:lumMod val="75000"/>
                  </a:schemeClr>
                </a:solidFill>
                <a:latin typeface="Calibri" charset="0"/>
              </a:rPr>
              <a:t>圧を調節</a:t>
            </a:r>
          </a:p>
        </p:txBody>
      </p:sp>
      <p:sp>
        <p:nvSpPr>
          <p:cNvPr id="7" name="四角形吹き出し 6"/>
          <p:cNvSpPr>
            <a:spLocks noChangeArrowheads="1"/>
          </p:cNvSpPr>
          <p:nvPr/>
        </p:nvSpPr>
        <p:spPr bwMode="auto">
          <a:xfrm>
            <a:off x="3328988" y="6016027"/>
            <a:ext cx="2597150" cy="469900"/>
          </a:xfrm>
          <a:prstGeom prst="wedgeRectCallout">
            <a:avLst>
              <a:gd name="adj1" fmla="val -20833"/>
              <a:gd name="adj2" fmla="val 62500"/>
            </a:avLst>
          </a:prstGeom>
          <a:gradFill rotWithShape="1">
            <a:gsLst>
              <a:gs pos="0">
                <a:srgbClr val="FFFF1B"/>
              </a:gs>
              <a:gs pos="100000">
                <a:srgbClr val="FFFF71"/>
              </a:gs>
            </a:gsLst>
            <a:lin ang="16200000"/>
          </a:gradFill>
          <a:ln w="9525">
            <a:solidFill>
              <a:srgbClr val="FAF832"/>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r>
              <a:rPr lang="ja-JP" altLang="en-US" sz="2000" b="1" dirty="0">
                <a:solidFill>
                  <a:schemeClr val="accent2">
                    <a:lumMod val="75000"/>
                  </a:schemeClr>
                </a:solidFill>
                <a:latin typeface="Calibri" charset="0"/>
              </a:rPr>
              <a:t>最初は空気で始める</a:t>
            </a:r>
          </a:p>
        </p:txBody>
      </p:sp>
      <p:sp>
        <p:nvSpPr>
          <p:cNvPr id="8" name="テキスト ボックス 7"/>
          <p:cNvSpPr txBox="1"/>
          <p:nvPr/>
        </p:nvSpPr>
        <p:spPr>
          <a:xfrm>
            <a:off x="1530220" y="1167888"/>
            <a:ext cx="6438123" cy="954107"/>
          </a:xfrm>
          <a:prstGeom prst="rect">
            <a:avLst/>
          </a:prstGeom>
          <a:noFill/>
        </p:spPr>
        <p:txBody>
          <a:bodyPr wrap="square" rtlCol="0">
            <a:spAutoFit/>
          </a:bodyPr>
          <a:lstStyle/>
          <a:p>
            <a:pPr algn="ctr"/>
            <a:r>
              <a:rPr kumimoji="1" lang="ja-JP" altLang="en-US" sz="2800" dirty="0" smtClean="0">
                <a:solidFill>
                  <a:srgbClr val="FFFFFF"/>
                </a:solidFill>
                <a:latin typeface="+mn-ea"/>
              </a:rPr>
              <a:t>５</a:t>
            </a:r>
            <a:r>
              <a:rPr kumimoji="1" lang="en-US" altLang="ja-JP" sz="2800" dirty="0" smtClean="0">
                <a:solidFill>
                  <a:srgbClr val="FFFFFF"/>
                </a:solidFill>
                <a:latin typeface="+mn-ea"/>
              </a:rPr>
              <a:t>-</a:t>
            </a:r>
            <a:r>
              <a:rPr kumimoji="1" lang="ja-JP" altLang="en-US" sz="2800" dirty="0" smtClean="0">
                <a:solidFill>
                  <a:srgbClr val="FFFFFF"/>
                </a:solidFill>
                <a:latin typeface="+mn-ea"/>
              </a:rPr>
              <a:t>６ </a:t>
            </a:r>
            <a:r>
              <a:rPr kumimoji="1" lang="en-US" altLang="ja-JP" sz="2800" dirty="0" smtClean="0">
                <a:solidFill>
                  <a:srgbClr val="FFFFFF"/>
                </a:solidFill>
                <a:latin typeface="+mn-ea"/>
              </a:rPr>
              <a:t>cmH</a:t>
            </a:r>
            <a:r>
              <a:rPr kumimoji="1" lang="en-US" altLang="ja-JP" sz="2000" dirty="0" smtClean="0">
                <a:solidFill>
                  <a:srgbClr val="FFFFFF"/>
                </a:solidFill>
                <a:latin typeface="+mn-ea"/>
              </a:rPr>
              <a:t>2</a:t>
            </a:r>
            <a:r>
              <a:rPr lang="en-US" altLang="ja-JP" sz="2800" dirty="0" smtClean="0">
                <a:solidFill>
                  <a:srgbClr val="FFFFFF"/>
                </a:solidFill>
                <a:latin typeface="+mn-ea"/>
              </a:rPr>
              <a:t>O</a:t>
            </a:r>
            <a:r>
              <a:rPr kumimoji="1" lang="ja-JP" altLang="en-US" sz="2800" dirty="0" smtClean="0">
                <a:solidFill>
                  <a:srgbClr val="FFFFFF"/>
                </a:solidFill>
                <a:latin typeface="+mn-ea"/>
              </a:rPr>
              <a:t>を目標</a:t>
            </a:r>
            <a:endParaRPr kumimoji="1" lang="en-US" altLang="ja-JP" sz="2800" dirty="0" smtClean="0">
              <a:solidFill>
                <a:srgbClr val="FFFFFF"/>
              </a:solidFill>
              <a:latin typeface="+mn-ea"/>
            </a:endParaRPr>
          </a:p>
          <a:p>
            <a:pPr algn="ctr"/>
            <a:r>
              <a:rPr lang="ja-JP" altLang="en-US" sz="2800" dirty="0" smtClean="0">
                <a:solidFill>
                  <a:srgbClr val="FFFFFF"/>
                </a:solidFill>
              </a:rPr>
              <a:t>８ ｃｍ</a:t>
            </a:r>
            <a:r>
              <a:rPr lang="en-US" altLang="ja-JP" sz="2800" dirty="0" smtClean="0">
                <a:solidFill>
                  <a:srgbClr val="FFFFFF"/>
                </a:solidFill>
              </a:rPr>
              <a:t>H</a:t>
            </a:r>
            <a:r>
              <a:rPr lang="en-US" altLang="ja-JP" dirty="0" smtClean="0">
                <a:solidFill>
                  <a:srgbClr val="FFFFFF"/>
                </a:solidFill>
              </a:rPr>
              <a:t>2</a:t>
            </a:r>
            <a:r>
              <a:rPr lang="en-US" altLang="ja-JP" sz="2800" dirty="0" smtClean="0">
                <a:solidFill>
                  <a:srgbClr val="FFFFFF"/>
                </a:solidFill>
              </a:rPr>
              <a:t>O</a:t>
            </a:r>
            <a:r>
              <a:rPr lang="ja-JP" altLang="en-US" sz="2800" dirty="0" smtClean="0">
                <a:solidFill>
                  <a:srgbClr val="FFFFFF"/>
                </a:solidFill>
              </a:rPr>
              <a:t>をこえない</a:t>
            </a:r>
            <a:endParaRPr kumimoji="1" lang="ja-JP" altLang="en-US" sz="2800" dirty="0">
              <a:solidFill>
                <a:srgbClr val="FFFFFF"/>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タイトル 1"/>
          <p:cNvSpPr>
            <a:spLocks noGrp="1"/>
          </p:cNvSpPr>
          <p:nvPr>
            <p:ph type="title"/>
          </p:nvPr>
        </p:nvSpPr>
        <p:spPr>
          <a:xfrm>
            <a:off x="0" y="119920"/>
            <a:ext cx="9144000" cy="914400"/>
          </a:xfrm>
        </p:spPr>
        <p:txBody>
          <a:bodyPr>
            <a:normAutofit/>
          </a:bodyPr>
          <a:lstStyle/>
          <a:p>
            <a:r>
              <a:rPr lang="en-US" altLang="ja-JP" sz="4000" b="1" dirty="0">
                <a:solidFill>
                  <a:srgbClr val="FBF938"/>
                </a:solidFill>
                <a:latin typeface="ＭＳ Ｐゴシック" charset="-128"/>
                <a:ea typeface="ＭＳ Ｐゴシック" charset="-128"/>
                <a:cs typeface="ＭＳ Ｐゴシック" charset="-128"/>
              </a:rPr>
              <a:t>T </a:t>
            </a:r>
            <a:r>
              <a:rPr lang="ja-JP" altLang="en-US" sz="4000" b="1" dirty="0">
                <a:solidFill>
                  <a:srgbClr val="FBF938"/>
                </a:solidFill>
                <a:latin typeface="ＭＳ Ｐゴシック" charset="-128"/>
                <a:ea typeface="ＭＳ Ｐゴシック" charset="-128"/>
                <a:cs typeface="ＭＳ Ｐゴシック" charset="-128"/>
              </a:rPr>
              <a:t>ピース蘇生器による人工</a:t>
            </a:r>
            <a:r>
              <a:rPr lang="ja-JP" altLang="en-US" sz="4000" b="1" dirty="0" smtClean="0">
                <a:solidFill>
                  <a:srgbClr val="FBF938"/>
                </a:solidFill>
                <a:latin typeface="ＭＳ Ｐゴシック" charset="-128"/>
                <a:ea typeface="ＭＳ Ｐゴシック" charset="-128"/>
                <a:cs typeface="ＭＳ Ｐゴシック" charset="-128"/>
              </a:rPr>
              <a:t>呼吸</a:t>
            </a:r>
            <a:endParaRPr lang="ja-JP" altLang="en-US" sz="4000" b="1" dirty="0">
              <a:solidFill>
                <a:srgbClr val="FBF938"/>
              </a:solidFill>
              <a:latin typeface="ＭＳ Ｐゴシック" charset="-128"/>
              <a:ea typeface="ＭＳ Ｐゴシック" charset="-128"/>
              <a:cs typeface="ＭＳ Ｐゴシック" charset="-128"/>
            </a:endParaRPr>
          </a:p>
        </p:txBody>
      </p:sp>
      <p:sp>
        <p:nvSpPr>
          <p:cNvPr id="94211" name="テキスト ボックス 7"/>
          <p:cNvSpPr txBox="1">
            <a:spLocks noChangeArrowheads="1"/>
          </p:cNvSpPr>
          <p:nvPr/>
        </p:nvSpPr>
        <p:spPr bwMode="auto">
          <a:xfrm>
            <a:off x="644576" y="4724400"/>
            <a:ext cx="8304552" cy="1277273"/>
          </a:xfrm>
          <a:prstGeom prst="rect">
            <a:avLst/>
          </a:prstGeom>
          <a:noFill/>
          <a:ln w="9525">
            <a:noFill/>
            <a:miter lim="800000"/>
            <a:headEnd/>
            <a:tailEnd/>
          </a:ln>
        </p:spPr>
        <p:txBody>
          <a:bodyPr wrap="square">
            <a:prstTxWarp prst="textNoShape">
              <a:avLst/>
            </a:prstTxWarp>
            <a:spAutoFit/>
          </a:bodyPr>
          <a:lstStyle/>
          <a:p>
            <a:pPr>
              <a:spcAft>
                <a:spcPts val="600"/>
              </a:spcAft>
            </a:pPr>
            <a:r>
              <a:rPr lang="ja-JP" altLang="en-US" sz="2400" dirty="0" smtClean="0">
                <a:solidFill>
                  <a:schemeClr val="bg1"/>
                </a:solidFill>
                <a:latin typeface="ＭＳ Ｐゴシック" charset="-128"/>
              </a:rPr>
              <a:t>● </a:t>
            </a:r>
            <a:r>
              <a:rPr lang="ja-JP" altLang="en-US" sz="2400" b="1" dirty="0" smtClean="0">
                <a:solidFill>
                  <a:schemeClr val="bg1"/>
                </a:solidFill>
                <a:latin typeface="ＭＳ Ｐゴシック" charset="-128"/>
              </a:rPr>
              <a:t>酸素源</a:t>
            </a:r>
            <a:r>
              <a:rPr lang="ja-JP" altLang="en-US" sz="2400" b="1" dirty="0">
                <a:solidFill>
                  <a:schemeClr val="bg1"/>
                </a:solidFill>
                <a:latin typeface="ＭＳ Ｐゴシック" charset="-128"/>
              </a:rPr>
              <a:t>に接続し、あらかじめ設定された最大吸気圧（</a:t>
            </a:r>
            <a:r>
              <a:rPr lang="en-US" altLang="ja-JP" sz="2400" b="1" dirty="0">
                <a:solidFill>
                  <a:schemeClr val="bg1"/>
                </a:solidFill>
                <a:latin typeface="ＭＳ Ｐゴシック" charset="-128"/>
              </a:rPr>
              <a:t>PIP</a:t>
            </a:r>
            <a:r>
              <a:rPr lang="ja-JP" altLang="en-US" sz="2400" b="1" dirty="0">
                <a:solidFill>
                  <a:schemeClr val="bg1"/>
                </a:solidFill>
                <a:latin typeface="ＭＳ Ｐゴシック" charset="-128"/>
              </a:rPr>
              <a:t>）と</a:t>
            </a:r>
            <a:r>
              <a:rPr lang="en-US" altLang="ja-JP" sz="2400" b="1" dirty="0">
                <a:solidFill>
                  <a:schemeClr val="bg1"/>
                </a:solidFill>
                <a:latin typeface="ＭＳ Ｐゴシック" charset="-128"/>
              </a:rPr>
              <a:t/>
            </a:r>
            <a:br>
              <a:rPr lang="en-US" altLang="ja-JP" sz="2400" b="1" dirty="0">
                <a:solidFill>
                  <a:schemeClr val="bg1"/>
                </a:solidFill>
                <a:latin typeface="ＭＳ Ｐゴシック" charset="-128"/>
              </a:rPr>
            </a:br>
            <a:r>
              <a:rPr lang="en-US" altLang="ja-JP" sz="2400" b="1" dirty="0">
                <a:solidFill>
                  <a:schemeClr val="bg1"/>
                </a:solidFill>
                <a:latin typeface="ＭＳ Ｐゴシック" charset="-128"/>
              </a:rPr>
              <a:t> </a:t>
            </a:r>
            <a:r>
              <a:rPr lang="ja-JP" altLang="en-US" sz="2400" b="1" dirty="0" smtClean="0">
                <a:solidFill>
                  <a:schemeClr val="bg1"/>
                </a:solidFill>
                <a:latin typeface="ＭＳ Ｐゴシック" charset="-128"/>
              </a:rPr>
              <a:t>　 呼気</a:t>
            </a:r>
            <a:r>
              <a:rPr lang="ja-JP" altLang="en-US" sz="2400" b="1" dirty="0">
                <a:solidFill>
                  <a:schemeClr val="bg1"/>
                </a:solidFill>
                <a:latin typeface="ＭＳ Ｐゴシック" charset="-128"/>
              </a:rPr>
              <a:t>終末陽圧（</a:t>
            </a:r>
            <a:r>
              <a:rPr lang="en-US" altLang="ja-JP" sz="2400" b="1" dirty="0">
                <a:solidFill>
                  <a:schemeClr val="bg1"/>
                </a:solidFill>
                <a:latin typeface="ＭＳ Ｐゴシック" charset="-128"/>
              </a:rPr>
              <a:t>PEEP</a:t>
            </a:r>
            <a:r>
              <a:rPr lang="ja-JP" altLang="en-US" sz="2400" b="1" dirty="0">
                <a:solidFill>
                  <a:schemeClr val="bg1"/>
                </a:solidFill>
                <a:latin typeface="ＭＳ Ｐゴシック" charset="-128"/>
              </a:rPr>
              <a:t>）をかけることができる</a:t>
            </a:r>
            <a:endParaRPr lang="en-US" altLang="ja-JP" sz="2400" b="1" dirty="0">
              <a:solidFill>
                <a:schemeClr val="bg1"/>
              </a:solidFill>
              <a:latin typeface="ＭＳ Ｐゴシック" charset="-128"/>
            </a:endParaRPr>
          </a:p>
          <a:p>
            <a:pPr>
              <a:spcAft>
                <a:spcPts val="600"/>
              </a:spcAft>
            </a:pPr>
            <a:r>
              <a:rPr lang="ja-JP" altLang="en-US" sz="2400" b="1" dirty="0" smtClean="0">
                <a:solidFill>
                  <a:schemeClr val="bg1"/>
                </a:solidFill>
                <a:latin typeface="ＭＳ Ｐゴシック" charset="-128"/>
              </a:rPr>
              <a:t>● 流量</a:t>
            </a:r>
            <a:r>
              <a:rPr lang="ja-JP" altLang="en-US" sz="2400" b="1" dirty="0">
                <a:solidFill>
                  <a:schemeClr val="bg1"/>
                </a:solidFill>
                <a:latin typeface="ＭＳ Ｐゴシック" charset="-128"/>
              </a:rPr>
              <a:t>膨張式バッグと似ているが、圧の調節が</a:t>
            </a:r>
            <a:r>
              <a:rPr lang="ja-JP" altLang="en-US" sz="2400" b="1" dirty="0" smtClean="0">
                <a:solidFill>
                  <a:schemeClr val="bg1"/>
                </a:solidFill>
                <a:latin typeface="ＭＳ Ｐゴシック" charset="-128"/>
              </a:rPr>
              <a:t>容易かつ</a:t>
            </a:r>
            <a:r>
              <a:rPr lang="ja-JP" altLang="en-US" sz="2400" b="1" dirty="0">
                <a:solidFill>
                  <a:schemeClr val="bg1"/>
                </a:solidFill>
                <a:latin typeface="ＭＳ Ｐゴシック" charset="-128"/>
              </a:rPr>
              <a:t>安全</a:t>
            </a:r>
          </a:p>
        </p:txBody>
      </p:sp>
      <p:pic>
        <p:nvPicPr>
          <p:cNvPr id="94212" name="図 8" descr="P1010557Tピース全景.jpg"/>
          <p:cNvPicPr>
            <a:picLocks noChangeAspect="1"/>
          </p:cNvPicPr>
          <p:nvPr/>
        </p:nvPicPr>
        <p:blipFill>
          <a:blip r:embed="rId2"/>
          <a:srcRect/>
          <a:stretch>
            <a:fillRect/>
          </a:stretch>
        </p:blipFill>
        <p:spPr bwMode="auto">
          <a:xfrm>
            <a:off x="2098623" y="1039800"/>
            <a:ext cx="5238802" cy="3616338"/>
          </a:xfrm>
          <a:prstGeom prst="rect">
            <a:avLst/>
          </a:prstGeom>
          <a:noFill/>
          <a:ln w="9525">
            <a:noFill/>
            <a:miter lim="800000"/>
            <a:headEnd/>
            <a:tailEnd/>
          </a:ln>
        </p:spPr>
      </p:pic>
      <p:sp>
        <p:nvSpPr>
          <p:cNvPr id="6" name="正方形/長方形 5"/>
          <p:cNvSpPr>
            <a:spLocks noChangeArrowheads="1"/>
          </p:cNvSpPr>
          <p:nvPr/>
        </p:nvSpPr>
        <p:spPr bwMode="auto">
          <a:xfrm>
            <a:off x="0" y="6629400"/>
            <a:ext cx="5791200" cy="228600"/>
          </a:xfrm>
          <a:prstGeom prst="rect">
            <a:avLst/>
          </a:prstGeom>
          <a:solidFill>
            <a:srgbClr val="25388B"/>
          </a:solidFill>
          <a:ln w="9525">
            <a:no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ja-JP" altLang="en-US">
              <a:solidFill>
                <a:schemeClr val="lt1"/>
              </a:solidFill>
              <a:latin typeface="+mn-lt"/>
              <a:ea typeface="+mn-ea"/>
              <a:cs typeface="+mn-cs"/>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a:spLocks noChangeArrowheads="1"/>
          </p:cNvSpPr>
          <p:nvPr/>
        </p:nvSpPr>
        <p:spPr bwMode="auto">
          <a:xfrm>
            <a:off x="955620" y="1295400"/>
            <a:ext cx="8008440" cy="3402013"/>
          </a:xfrm>
          <a:prstGeom prst="rect">
            <a:avLst/>
          </a:prstGeom>
          <a:solidFill>
            <a:schemeClr val="tx1"/>
          </a:solidFill>
          <a:ln w="9525">
            <a:solidFill>
              <a:srgbClr val="FAF832"/>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ja-JP" altLang="en-US">
              <a:solidFill>
                <a:schemeClr val="lt1"/>
              </a:solidFill>
              <a:latin typeface="+mn-lt"/>
              <a:ea typeface="+mn-ea"/>
              <a:cs typeface="+mn-cs"/>
            </a:endParaRPr>
          </a:p>
        </p:txBody>
      </p:sp>
      <p:sp>
        <p:nvSpPr>
          <p:cNvPr id="123907" name="タイトル 1"/>
          <p:cNvSpPr>
            <a:spLocks noGrp="1"/>
          </p:cNvSpPr>
          <p:nvPr>
            <p:ph type="title"/>
          </p:nvPr>
        </p:nvSpPr>
        <p:spPr>
          <a:xfrm>
            <a:off x="457200" y="76200"/>
            <a:ext cx="8229600" cy="1143000"/>
          </a:xfrm>
        </p:spPr>
        <p:txBody>
          <a:bodyPr>
            <a:normAutofit/>
          </a:bodyPr>
          <a:lstStyle/>
          <a:p>
            <a:r>
              <a:rPr lang="ja-JP" altLang="en-US" sz="3600" dirty="0">
                <a:solidFill>
                  <a:srgbClr val="FFFFFF"/>
                </a:solidFill>
                <a:latin typeface="ＭＳ Ｐゴシック" charset="-128"/>
                <a:ea typeface="ＭＳ Ｐゴシック" charset="-128"/>
                <a:cs typeface="ＭＳ Ｐゴシック" charset="-128"/>
              </a:rPr>
              <a:t>最大吸気圧</a:t>
            </a:r>
            <a:r>
              <a:rPr lang="en-US" altLang="ja-JP" sz="3600" dirty="0">
                <a:solidFill>
                  <a:srgbClr val="FFFFFF"/>
                </a:solidFill>
                <a:latin typeface="ＭＳ Ｐゴシック" charset="-128"/>
                <a:ea typeface="ＭＳ Ｐゴシック" charset="-128"/>
                <a:cs typeface="ＭＳ Ｐゴシック" charset="-128"/>
              </a:rPr>
              <a:t>PIP</a:t>
            </a:r>
            <a:r>
              <a:rPr lang="ja-JP" altLang="en-US" sz="3600" dirty="0">
                <a:solidFill>
                  <a:srgbClr val="FFFFFF"/>
                </a:solidFill>
                <a:latin typeface="ＭＳ Ｐゴシック" charset="-128"/>
                <a:ea typeface="ＭＳ Ｐゴシック" charset="-128"/>
                <a:cs typeface="ＭＳ Ｐゴシック" charset="-128"/>
              </a:rPr>
              <a:t>と呼気終末陽圧</a:t>
            </a:r>
            <a:r>
              <a:rPr lang="en-US" altLang="ja-JP" sz="3600" dirty="0">
                <a:solidFill>
                  <a:srgbClr val="FFFFFF"/>
                </a:solidFill>
                <a:latin typeface="ＭＳ Ｐゴシック" charset="-128"/>
                <a:ea typeface="ＭＳ Ｐゴシック" charset="-128"/>
                <a:cs typeface="ＭＳ Ｐゴシック" charset="-128"/>
              </a:rPr>
              <a:t>PEEP</a:t>
            </a:r>
            <a:endParaRPr lang="ja-JP" altLang="en-US" sz="3600" dirty="0">
              <a:solidFill>
                <a:srgbClr val="FFFFFF"/>
              </a:solidFill>
              <a:latin typeface="ＭＳ Ｐゴシック" charset="-128"/>
              <a:ea typeface="ＭＳ Ｐゴシック" charset="-128"/>
              <a:cs typeface="ＭＳ Ｐゴシック" charset="-128"/>
            </a:endParaRPr>
          </a:p>
        </p:txBody>
      </p:sp>
      <p:pic>
        <p:nvPicPr>
          <p:cNvPr id="123908" name="図 3" descr="波形説明.jpg"/>
          <p:cNvPicPr>
            <a:picLocks noChangeAspect="1"/>
          </p:cNvPicPr>
          <p:nvPr/>
        </p:nvPicPr>
        <p:blipFill>
          <a:blip r:embed="rId2"/>
          <a:srcRect/>
          <a:stretch>
            <a:fillRect/>
          </a:stretch>
        </p:blipFill>
        <p:spPr bwMode="auto">
          <a:xfrm>
            <a:off x="320612" y="1295400"/>
            <a:ext cx="5105400" cy="3402013"/>
          </a:xfrm>
          <a:prstGeom prst="rect">
            <a:avLst/>
          </a:prstGeom>
          <a:noFill/>
          <a:ln w="9525">
            <a:noFill/>
            <a:miter lim="800000"/>
            <a:headEnd/>
            <a:tailEnd/>
          </a:ln>
        </p:spPr>
      </p:pic>
      <p:sp>
        <p:nvSpPr>
          <p:cNvPr id="123909" name="テキスト ボックス 5"/>
          <p:cNvSpPr txBox="1">
            <a:spLocks noChangeArrowheads="1"/>
          </p:cNvSpPr>
          <p:nvPr/>
        </p:nvSpPr>
        <p:spPr bwMode="auto">
          <a:xfrm>
            <a:off x="5443870" y="2198560"/>
            <a:ext cx="3505200" cy="677108"/>
          </a:xfrm>
          <a:prstGeom prst="rect">
            <a:avLst/>
          </a:prstGeom>
          <a:noFill/>
          <a:ln w="9525">
            <a:noFill/>
            <a:miter lim="800000"/>
            <a:headEnd/>
            <a:tailEnd/>
          </a:ln>
        </p:spPr>
        <p:txBody>
          <a:bodyPr>
            <a:prstTxWarp prst="textNoShape">
              <a:avLst/>
            </a:prstTxWarp>
            <a:spAutoFit/>
          </a:bodyPr>
          <a:lstStyle/>
          <a:p>
            <a:r>
              <a:rPr lang="ja-JP" altLang="en-US" sz="2000" b="1" dirty="0">
                <a:solidFill>
                  <a:schemeClr val="bg1"/>
                </a:solidFill>
              </a:rPr>
              <a:t>最大</a:t>
            </a:r>
            <a:r>
              <a:rPr lang="ja-JP" altLang="en-US" sz="2000" b="1" dirty="0" smtClean="0">
                <a:solidFill>
                  <a:schemeClr val="bg1"/>
                </a:solidFill>
              </a:rPr>
              <a:t>吸気圧 　</a:t>
            </a:r>
            <a:r>
              <a:rPr lang="en-US" altLang="ja-JP" sz="2000" b="1" dirty="0" smtClean="0">
                <a:solidFill>
                  <a:schemeClr val="bg1"/>
                </a:solidFill>
              </a:rPr>
              <a:t>; PIP</a:t>
            </a:r>
            <a:r>
              <a:rPr lang="en-US" altLang="ja-JP" dirty="0">
                <a:solidFill>
                  <a:schemeClr val="bg1"/>
                </a:solidFill>
              </a:rPr>
              <a:t/>
            </a:r>
            <a:br>
              <a:rPr lang="en-US" altLang="ja-JP" dirty="0">
                <a:solidFill>
                  <a:schemeClr val="bg1"/>
                </a:solidFill>
              </a:rPr>
            </a:br>
            <a:r>
              <a:rPr lang="ja-JP" altLang="en-US" dirty="0">
                <a:solidFill>
                  <a:schemeClr val="bg1"/>
                </a:solidFill>
              </a:rPr>
              <a:t>（</a:t>
            </a:r>
            <a:r>
              <a:rPr lang="en-US" altLang="ja-JP" dirty="0">
                <a:solidFill>
                  <a:schemeClr val="bg1"/>
                </a:solidFill>
              </a:rPr>
              <a:t>peak inspiratory </a:t>
            </a:r>
            <a:r>
              <a:rPr lang="en-US" altLang="ja-JP" dirty="0" smtClean="0">
                <a:solidFill>
                  <a:schemeClr val="bg1"/>
                </a:solidFill>
              </a:rPr>
              <a:t>pressure</a:t>
            </a:r>
            <a:r>
              <a:rPr lang="ja-JP" altLang="en-US" dirty="0" smtClean="0">
                <a:solidFill>
                  <a:schemeClr val="bg1"/>
                </a:solidFill>
              </a:rPr>
              <a:t>）</a:t>
            </a:r>
            <a:endParaRPr lang="ja-JP" altLang="en-US" dirty="0">
              <a:solidFill>
                <a:schemeClr val="bg1"/>
              </a:solidFill>
            </a:endParaRPr>
          </a:p>
        </p:txBody>
      </p:sp>
      <p:sp>
        <p:nvSpPr>
          <p:cNvPr id="123910" name="テキスト ボックス 6"/>
          <p:cNvSpPr txBox="1">
            <a:spLocks noChangeArrowheads="1"/>
          </p:cNvSpPr>
          <p:nvPr/>
        </p:nvSpPr>
        <p:spPr bwMode="auto">
          <a:xfrm>
            <a:off x="5425190" y="3290058"/>
            <a:ext cx="3505200" cy="677108"/>
          </a:xfrm>
          <a:prstGeom prst="rect">
            <a:avLst/>
          </a:prstGeom>
          <a:noFill/>
          <a:ln w="9525">
            <a:noFill/>
            <a:miter lim="800000"/>
            <a:headEnd/>
            <a:tailEnd/>
          </a:ln>
        </p:spPr>
        <p:txBody>
          <a:bodyPr>
            <a:prstTxWarp prst="textNoShape">
              <a:avLst/>
            </a:prstTxWarp>
            <a:spAutoFit/>
          </a:bodyPr>
          <a:lstStyle/>
          <a:p>
            <a:r>
              <a:rPr lang="ja-JP" altLang="en-US" sz="2000" b="1" dirty="0">
                <a:solidFill>
                  <a:schemeClr val="bg1"/>
                </a:solidFill>
              </a:rPr>
              <a:t>呼気終末</a:t>
            </a:r>
            <a:r>
              <a:rPr lang="ja-JP" altLang="en-US" sz="2000" b="1" dirty="0" smtClean="0">
                <a:solidFill>
                  <a:schemeClr val="bg1"/>
                </a:solidFill>
              </a:rPr>
              <a:t>陽圧　</a:t>
            </a:r>
            <a:r>
              <a:rPr lang="en-US" altLang="ja-JP" sz="2000" b="1" dirty="0" smtClean="0">
                <a:solidFill>
                  <a:schemeClr val="bg1"/>
                </a:solidFill>
              </a:rPr>
              <a:t>; PEEP</a:t>
            </a:r>
          </a:p>
          <a:p>
            <a:r>
              <a:rPr lang="ja-JP" altLang="en-US" dirty="0" smtClean="0">
                <a:solidFill>
                  <a:schemeClr val="bg1"/>
                </a:solidFill>
              </a:rPr>
              <a:t>（</a:t>
            </a:r>
            <a:r>
              <a:rPr lang="en-US" altLang="ja-JP" dirty="0">
                <a:solidFill>
                  <a:schemeClr val="bg1"/>
                </a:solidFill>
              </a:rPr>
              <a:t>positive end expiratory </a:t>
            </a:r>
            <a:r>
              <a:rPr lang="en-US" altLang="ja-JP" dirty="0" smtClean="0">
                <a:solidFill>
                  <a:schemeClr val="bg1"/>
                </a:solidFill>
              </a:rPr>
              <a:t>pressure</a:t>
            </a:r>
            <a:r>
              <a:rPr lang="ja-JP" altLang="en-US" dirty="0" smtClean="0">
                <a:solidFill>
                  <a:schemeClr val="bg1"/>
                </a:solidFill>
              </a:rPr>
              <a:t>）</a:t>
            </a:r>
            <a:endParaRPr lang="ja-JP" altLang="en-US" dirty="0">
              <a:solidFill>
                <a:schemeClr val="bg1"/>
              </a:solidFill>
            </a:endParaRPr>
          </a:p>
        </p:txBody>
      </p:sp>
      <p:sp>
        <p:nvSpPr>
          <p:cNvPr id="123911" name="テキスト ボックス 7"/>
          <p:cNvSpPr txBox="1">
            <a:spLocks noChangeArrowheads="1"/>
          </p:cNvSpPr>
          <p:nvPr/>
        </p:nvSpPr>
        <p:spPr bwMode="auto">
          <a:xfrm>
            <a:off x="1752600" y="1447800"/>
            <a:ext cx="838200" cy="646113"/>
          </a:xfrm>
          <a:prstGeom prst="rect">
            <a:avLst/>
          </a:prstGeom>
          <a:noFill/>
          <a:ln w="9525">
            <a:noFill/>
            <a:miter lim="800000"/>
            <a:headEnd/>
            <a:tailEnd/>
          </a:ln>
        </p:spPr>
        <p:txBody>
          <a:bodyPr>
            <a:prstTxWarp prst="textNoShape">
              <a:avLst/>
            </a:prstTxWarp>
            <a:spAutoFit/>
          </a:bodyPr>
          <a:lstStyle/>
          <a:p>
            <a:pPr algn="ctr"/>
            <a:r>
              <a:rPr lang="ja-JP" altLang="en-US" dirty="0"/>
              <a:t>吸気</a:t>
            </a:r>
            <a:r>
              <a:rPr lang="en-US" altLang="ja-JP" dirty="0"/>
              <a:t/>
            </a:r>
            <a:br>
              <a:rPr lang="en-US" altLang="ja-JP" dirty="0"/>
            </a:br>
            <a:r>
              <a:rPr lang="ja-JP" altLang="en-US" dirty="0"/>
              <a:t>時間</a:t>
            </a:r>
          </a:p>
        </p:txBody>
      </p:sp>
      <p:sp>
        <p:nvSpPr>
          <p:cNvPr id="123912" name="テキスト ボックス 8"/>
          <p:cNvSpPr txBox="1">
            <a:spLocks noChangeArrowheads="1"/>
          </p:cNvSpPr>
          <p:nvPr/>
        </p:nvSpPr>
        <p:spPr bwMode="auto">
          <a:xfrm>
            <a:off x="2590800" y="1447800"/>
            <a:ext cx="838200" cy="646113"/>
          </a:xfrm>
          <a:prstGeom prst="rect">
            <a:avLst/>
          </a:prstGeom>
          <a:noFill/>
          <a:ln w="9525">
            <a:noFill/>
            <a:miter lim="800000"/>
            <a:headEnd/>
            <a:tailEnd/>
          </a:ln>
        </p:spPr>
        <p:txBody>
          <a:bodyPr>
            <a:prstTxWarp prst="textNoShape">
              <a:avLst/>
            </a:prstTxWarp>
            <a:spAutoFit/>
          </a:bodyPr>
          <a:lstStyle/>
          <a:p>
            <a:pPr algn="ctr"/>
            <a:r>
              <a:rPr lang="ja-JP" altLang="en-US" dirty="0"/>
              <a:t>呼気</a:t>
            </a:r>
            <a:r>
              <a:rPr lang="en-US" altLang="ja-JP" dirty="0"/>
              <a:t/>
            </a:r>
            <a:br>
              <a:rPr lang="en-US" altLang="ja-JP" dirty="0"/>
            </a:br>
            <a:r>
              <a:rPr lang="ja-JP" altLang="en-US" dirty="0"/>
              <a:t>時間</a:t>
            </a:r>
          </a:p>
        </p:txBody>
      </p:sp>
      <p:sp>
        <p:nvSpPr>
          <p:cNvPr id="123913" name="テキスト ボックス 9"/>
          <p:cNvSpPr txBox="1">
            <a:spLocks noChangeArrowheads="1"/>
          </p:cNvSpPr>
          <p:nvPr/>
        </p:nvSpPr>
        <p:spPr bwMode="auto">
          <a:xfrm>
            <a:off x="3314700" y="4114800"/>
            <a:ext cx="1714500" cy="369888"/>
          </a:xfrm>
          <a:prstGeom prst="rect">
            <a:avLst/>
          </a:prstGeom>
          <a:noFill/>
          <a:ln w="9525">
            <a:noFill/>
            <a:miter lim="800000"/>
            <a:headEnd/>
            <a:tailEnd/>
          </a:ln>
        </p:spPr>
        <p:txBody>
          <a:bodyPr>
            <a:prstTxWarp prst="textNoShape">
              <a:avLst/>
            </a:prstTxWarp>
            <a:spAutoFit/>
          </a:bodyPr>
          <a:lstStyle/>
          <a:p>
            <a:pPr algn="ctr"/>
            <a:r>
              <a:rPr lang="ja-JP" altLang="en-US" dirty="0"/>
              <a:t>時間（秒）</a:t>
            </a:r>
          </a:p>
        </p:txBody>
      </p:sp>
      <p:sp>
        <p:nvSpPr>
          <p:cNvPr id="123914" name="テキスト ボックス 10"/>
          <p:cNvSpPr txBox="1">
            <a:spLocks noChangeArrowheads="1"/>
          </p:cNvSpPr>
          <p:nvPr/>
        </p:nvSpPr>
        <p:spPr bwMode="auto">
          <a:xfrm rot="-5400000">
            <a:off x="-610393" y="2729706"/>
            <a:ext cx="2933700" cy="369887"/>
          </a:xfrm>
          <a:prstGeom prst="rect">
            <a:avLst/>
          </a:prstGeom>
          <a:noFill/>
          <a:ln w="9525">
            <a:noFill/>
            <a:miter lim="800000"/>
            <a:headEnd/>
            <a:tailEnd/>
          </a:ln>
        </p:spPr>
        <p:txBody>
          <a:bodyPr>
            <a:prstTxWarp prst="textNoShape">
              <a:avLst/>
            </a:prstTxWarp>
            <a:spAutoFit/>
          </a:bodyPr>
          <a:lstStyle/>
          <a:p>
            <a:pPr algn="ctr"/>
            <a:r>
              <a:rPr lang="ja-JP" altLang="en-US" dirty="0"/>
              <a:t>気道内圧（</a:t>
            </a:r>
            <a:r>
              <a:rPr lang="en-US" altLang="ja-JP" dirty="0"/>
              <a:t>cmH</a:t>
            </a:r>
            <a:r>
              <a:rPr lang="en-US" altLang="ja-JP" baseline="-25000" dirty="0"/>
              <a:t>2</a:t>
            </a:r>
            <a:r>
              <a:rPr lang="en-US" altLang="ja-JP" dirty="0"/>
              <a:t>0</a:t>
            </a:r>
            <a:r>
              <a:rPr lang="ja-JP" altLang="en-US" dirty="0"/>
              <a:t>）</a:t>
            </a:r>
          </a:p>
        </p:txBody>
      </p:sp>
      <p:sp>
        <p:nvSpPr>
          <p:cNvPr id="123915" name="テキスト ボックス 12"/>
          <p:cNvSpPr txBox="1">
            <a:spLocks noChangeArrowheads="1"/>
          </p:cNvSpPr>
          <p:nvPr/>
        </p:nvSpPr>
        <p:spPr bwMode="auto">
          <a:xfrm>
            <a:off x="457200" y="4876800"/>
            <a:ext cx="8458200" cy="1815882"/>
          </a:xfrm>
          <a:prstGeom prst="rect">
            <a:avLst/>
          </a:prstGeom>
          <a:noFill/>
          <a:ln w="9525">
            <a:noFill/>
            <a:miter lim="800000"/>
            <a:headEnd/>
            <a:tailEnd/>
          </a:ln>
        </p:spPr>
        <p:txBody>
          <a:bodyPr>
            <a:prstTxWarp prst="textNoShape">
              <a:avLst/>
            </a:prstTxWarp>
            <a:spAutoFit/>
          </a:bodyPr>
          <a:lstStyle/>
          <a:p>
            <a:r>
              <a:rPr lang="ja-JP" altLang="en-US" sz="2800" dirty="0" smtClean="0">
                <a:solidFill>
                  <a:srgbClr val="FFFFFF"/>
                </a:solidFill>
                <a:latin typeface="ＭＳ Ｐゴシック" charset="-128"/>
              </a:rPr>
              <a:t>●</a:t>
            </a:r>
            <a:r>
              <a:rPr lang="en-US" altLang="ja-JP" sz="2800" dirty="0" smtClean="0">
                <a:solidFill>
                  <a:srgbClr val="FFFFFF"/>
                </a:solidFill>
                <a:latin typeface="ＭＳ Ｐゴシック" charset="-128"/>
              </a:rPr>
              <a:t> </a:t>
            </a:r>
            <a:r>
              <a:rPr lang="ja-JP" altLang="en-US" sz="2800" dirty="0">
                <a:solidFill>
                  <a:srgbClr val="FFFFFF"/>
                </a:solidFill>
                <a:latin typeface="ＭＳ Ｐゴシック" charset="-128"/>
              </a:rPr>
              <a:t>病的な新生児における持続的気道陽圧は、肺</a:t>
            </a:r>
            <a:r>
              <a:rPr lang="ja-JP" altLang="en-US" sz="2800" dirty="0" smtClean="0">
                <a:solidFill>
                  <a:srgbClr val="FFFFFF"/>
                </a:solidFill>
                <a:latin typeface="ＭＳ Ｐゴシック" charset="-128"/>
              </a:rPr>
              <a:t>機能　</a:t>
            </a:r>
          </a:p>
          <a:p>
            <a:r>
              <a:rPr lang="ja-JP" altLang="en-US" sz="2800" dirty="0" smtClean="0">
                <a:solidFill>
                  <a:srgbClr val="FFFFFF"/>
                </a:solidFill>
                <a:latin typeface="ＭＳ Ｐゴシック" charset="-128"/>
              </a:rPr>
              <a:t>　　の安定化</a:t>
            </a:r>
            <a:r>
              <a:rPr lang="ja-JP" altLang="en-US" sz="2800" dirty="0">
                <a:solidFill>
                  <a:srgbClr val="FFFFFF"/>
                </a:solidFill>
                <a:latin typeface="ＭＳ Ｐゴシック" charset="-128"/>
              </a:rPr>
              <a:t>と改善に有用</a:t>
            </a:r>
            <a:endParaRPr lang="en-US" altLang="ja-JP" sz="2800" dirty="0">
              <a:solidFill>
                <a:srgbClr val="FFFFFF"/>
              </a:solidFill>
              <a:latin typeface="ＭＳ Ｐゴシック" charset="-128"/>
            </a:endParaRPr>
          </a:p>
          <a:p>
            <a:r>
              <a:rPr lang="ja-JP" altLang="en-US" sz="2800" dirty="0" smtClean="0">
                <a:solidFill>
                  <a:srgbClr val="FBF938"/>
                </a:solidFill>
                <a:latin typeface="ＭＳ Ｐゴシック" charset="-128"/>
              </a:rPr>
              <a:t>● </a:t>
            </a:r>
            <a:r>
              <a:rPr lang="en-US" altLang="ja-JP" sz="2800" dirty="0" smtClean="0">
                <a:solidFill>
                  <a:srgbClr val="FBF938"/>
                </a:solidFill>
                <a:latin typeface="ＭＳ Ｐゴシック" charset="-128"/>
              </a:rPr>
              <a:t>T</a:t>
            </a:r>
            <a:r>
              <a:rPr lang="ja-JP" altLang="en-US" sz="2800" dirty="0">
                <a:solidFill>
                  <a:srgbClr val="FBF938"/>
                </a:solidFill>
                <a:latin typeface="ＭＳ Ｐゴシック" charset="-128"/>
              </a:rPr>
              <a:t>ピース蘇生器では、</a:t>
            </a:r>
            <a:r>
              <a:rPr lang="en-US" altLang="ja-JP" sz="2800" dirty="0">
                <a:solidFill>
                  <a:srgbClr val="FBF938"/>
                </a:solidFill>
                <a:latin typeface="ＭＳ Ｐゴシック" charset="-128"/>
              </a:rPr>
              <a:t>PIP</a:t>
            </a:r>
            <a:r>
              <a:rPr lang="ja-JP" altLang="en-US" sz="2800" dirty="0">
                <a:solidFill>
                  <a:srgbClr val="FBF938"/>
                </a:solidFill>
                <a:latin typeface="ＭＳ Ｐゴシック" charset="-128"/>
              </a:rPr>
              <a:t>と</a:t>
            </a:r>
            <a:r>
              <a:rPr lang="en-US" altLang="ja-JP" sz="2800" dirty="0">
                <a:solidFill>
                  <a:srgbClr val="FBF938"/>
                </a:solidFill>
                <a:latin typeface="ＭＳ Ｐゴシック" charset="-128"/>
              </a:rPr>
              <a:t>PEEP</a:t>
            </a:r>
            <a:r>
              <a:rPr lang="ja-JP" altLang="en-US" sz="2800" dirty="0">
                <a:solidFill>
                  <a:srgbClr val="FBF938"/>
                </a:solidFill>
                <a:latin typeface="ＭＳ Ｐゴシック" charset="-128"/>
              </a:rPr>
              <a:t>が正確に設定でき、</a:t>
            </a:r>
            <a:endParaRPr lang="en-US" altLang="ja-JP" sz="2800" dirty="0">
              <a:solidFill>
                <a:srgbClr val="FBF938"/>
              </a:solidFill>
              <a:latin typeface="ＭＳ Ｐゴシック" charset="-128"/>
            </a:endParaRPr>
          </a:p>
          <a:p>
            <a:r>
              <a:rPr lang="ja-JP" altLang="en-US" sz="2800" dirty="0">
                <a:solidFill>
                  <a:srgbClr val="FBF938"/>
                </a:solidFill>
                <a:latin typeface="ＭＳ Ｐゴシック" charset="-128"/>
              </a:rPr>
              <a:t>　</a:t>
            </a:r>
            <a:r>
              <a:rPr lang="ja-JP" altLang="en-US" sz="2800" dirty="0" smtClean="0">
                <a:solidFill>
                  <a:srgbClr val="FBF938"/>
                </a:solidFill>
                <a:latin typeface="ＭＳ Ｐゴシック" charset="-128"/>
              </a:rPr>
              <a:t>　吸気</a:t>
            </a:r>
            <a:r>
              <a:rPr lang="ja-JP" altLang="en-US" sz="2800" dirty="0">
                <a:solidFill>
                  <a:srgbClr val="FBF938"/>
                </a:solidFill>
                <a:latin typeface="ＭＳ Ｐゴシック" charset="-128"/>
              </a:rPr>
              <a:t>時間も指で押す時間で自由に設定</a:t>
            </a:r>
            <a:r>
              <a:rPr lang="ja-JP" altLang="en-US" sz="2800" dirty="0" smtClean="0">
                <a:solidFill>
                  <a:srgbClr val="FBF938"/>
                </a:solidFill>
                <a:latin typeface="ＭＳ Ｐゴシック" charset="-128"/>
              </a:rPr>
              <a:t>できる</a:t>
            </a:r>
            <a:endParaRPr lang="en-US" altLang="ja-JP" sz="2800" dirty="0">
              <a:solidFill>
                <a:srgbClr val="FFFFFF"/>
              </a:solidFill>
              <a:latin typeface="ＭＳ Ｐゴシック" charset="-128"/>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a:srcRect/>
          <a:stretch>
            <a:fillRect/>
          </a:stretch>
        </p:blipFill>
        <p:spPr bwMode="auto">
          <a:xfrm>
            <a:off x="1885950" y="2244834"/>
            <a:ext cx="5372100" cy="4371975"/>
          </a:xfrm>
          <a:prstGeom prst="rect">
            <a:avLst/>
          </a:prstGeom>
          <a:noFill/>
          <a:ln w="9525">
            <a:noFill/>
            <a:miter lim="800000"/>
            <a:headEnd/>
            <a:tailEnd/>
          </a:ln>
        </p:spPr>
      </p:pic>
      <p:sp>
        <p:nvSpPr>
          <p:cNvPr id="99330" name="Rectangle 2"/>
          <p:cNvSpPr>
            <a:spLocks noRot="1" noChangeArrowheads="1"/>
          </p:cNvSpPr>
          <p:nvPr/>
        </p:nvSpPr>
        <p:spPr bwMode="auto">
          <a:xfrm>
            <a:off x="381000" y="1600200"/>
            <a:ext cx="8424863" cy="1008063"/>
          </a:xfrm>
          <a:prstGeom prst="rect">
            <a:avLst/>
          </a:prstGeom>
          <a:noFill/>
          <a:ln w="9525">
            <a:noFill/>
            <a:miter lim="800000"/>
            <a:headEnd/>
            <a:tailEnd/>
          </a:ln>
        </p:spPr>
        <p:txBody>
          <a:bodyPr anchor="ctr">
            <a:prstTxWarp prst="textNoShape">
              <a:avLst/>
            </a:prstTxWarp>
          </a:bodyPr>
          <a:lstStyle/>
          <a:p>
            <a:pPr algn="ctr"/>
            <a:endParaRPr kumimoji="0" lang="en-US" altLang="ja-JP" sz="2800">
              <a:solidFill>
                <a:srgbClr val="FF0000"/>
              </a:solidFill>
              <a:latin typeface="ＭＳ Ｐゴシック" charset="-128"/>
            </a:endParaRPr>
          </a:p>
          <a:p>
            <a:pPr algn="ctr"/>
            <a:endParaRPr kumimoji="0" lang="ja-JP" altLang="en-US" sz="2800">
              <a:solidFill>
                <a:srgbClr val="FF0000"/>
              </a:solidFill>
              <a:latin typeface="ＭＳ Ｐゴシック" charset="-128"/>
            </a:endParaRPr>
          </a:p>
        </p:txBody>
      </p:sp>
      <p:sp>
        <p:nvSpPr>
          <p:cNvPr id="99331" name="Rectangle 7"/>
          <p:cNvSpPr>
            <a:spLocks noGrp="1" noChangeArrowheads="1"/>
          </p:cNvSpPr>
          <p:nvPr>
            <p:ph type="title"/>
          </p:nvPr>
        </p:nvSpPr>
        <p:spPr>
          <a:xfrm>
            <a:off x="689548" y="336550"/>
            <a:ext cx="7869836" cy="1263650"/>
          </a:xfrm>
        </p:spPr>
        <p:txBody>
          <a:bodyPr>
            <a:noAutofit/>
          </a:bodyPr>
          <a:lstStyle/>
          <a:p>
            <a:pPr eaLnBrk="1" hangingPunct="1"/>
            <a:r>
              <a:rPr lang="en-US" altLang="ja-JP" sz="3200" dirty="0">
                <a:solidFill>
                  <a:srgbClr val="FFFF00"/>
                </a:solidFill>
                <a:latin typeface="ＭＳ Ｐゴシック" charset="-128"/>
                <a:ea typeface="ＭＳ Ｐゴシック" charset="-128"/>
                <a:cs typeface="ＭＳ Ｐゴシック" charset="-128"/>
              </a:rPr>
              <a:t>CPAP</a:t>
            </a:r>
            <a:r>
              <a:rPr lang="ja-JP" altLang="en-US" sz="3200" dirty="0">
                <a:solidFill>
                  <a:srgbClr val="FFFF00"/>
                </a:solidFill>
                <a:latin typeface="ＭＳ Ｐゴシック" charset="-128"/>
                <a:ea typeface="ＭＳ Ｐゴシック" charset="-128"/>
                <a:cs typeface="ＭＳ Ｐゴシック" charset="-128"/>
              </a:rPr>
              <a:t>かフリーフロー酸素投与</a:t>
            </a:r>
            <a:r>
              <a:rPr lang="en-US" altLang="ja-JP" sz="3200" dirty="0">
                <a:solidFill>
                  <a:srgbClr val="FFFF00"/>
                </a:solidFill>
                <a:latin typeface="ＭＳ Ｐゴシック" charset="-128"/>
                <a:ea typeface="ＭＳ Ｐゴシック" charset="-128"/>
                <a:cs typeface="ＭＳ Ｐゴシック" charset="-128"/>
              </a:rPr>
              <a:t>30</a:t>
            </a:r>
            <a:r>
              <a:rPr lang="ja-JP" altLang="en-US" sz="3200" dirty="0">
                <a:solidFill>
                  <a:srgbClr val="FFFF00"/>
                </a:solidFill>
                <a:latin typeface="ＭＳ Ｐゴシック" charset="-128"/>
                <a:ea typeface="ＭＳ Ｐゴシック" charset="-128"/>
                <a:cs typeface="ＭＳ Ｐゴシック" charset="-128"/>
              </a:rPr>
              <a:t>秒後でも</a:t>
            </a:r>
            <a:r>
              <a:rPr lang="en-US" altLang="ja-JP" sz="3200" dirty="0">
                <a:solidFill>
                  <a:srgbClr val="FFFF00"/>
                </a:solidFill>
                <a:latin typeface="ＭＳ Ｐゴシック" charset="-128"/>
                <a:ea typeface="ＭＳ Ｐゴシック" charset="-128"/>
                <a:cs typeface="ＭＳ Ｐゴシック" charset="-128"/>
              </a:rPr>
              <a:t/>
            </a:r>
            <a:br>
              <a:rPr lang="en-US" altLang="ja-JP" sz="3200" dirty="0">
                <a:solidFill>
                  <a:srgbClr val="FFFF00"/>
                </a:solidFill>
                <a:latin typeface="ＭＳ Ｐゴシック" charset="-128"/>
                <a:ea typeface="ＭＳ Ｐゴシック" charset="-128"/>
                <a:cs typeface="ＭＳ Ｐゴシック" charset="-128"/>
              </a:rPr>
            </a:br>
            <a:r>
              <a:rPr lang="en-US" altLang="ja-JP" sz="3200" dirty="0">
                <a:solidFill>
                  <a:srgbClr val="FFFF00"/>
                </a:solidFill>
                <a:latin typeface="ＭＳ Ｐゴシック" charset="-128"/>
                <a:ea typeface="ＭＳ Ｐゴシック" charset="-128"/>
                <a:cs typeface="ＭＳ Ｐゴシック" charset="-128"/>
              </a:rPr>
              <a:t>SpO</a:t>
            </a:r>
            <a:r>
              <a:rPr lang="en-US" altLang="ja-JP" sz="3200" baseline="-25000" dirty="0">
                <a:solidFill>
                  <a:srgbClr val="FFFF00"/>
                </a:solidFill>
                <a:latin typeface="ＭＳ Ｐゴシック" charset="-128"/>
                <a:ea typeface="ＭＳ Ｐゴシック" charset="-128"/>
                <a:cs typeface="ＭＳ Ｐゴシック" charset="-128"/>
              </a:rPr>
              <a:t>2</a:t>
            </a:r>
            <a:r>
              <a:rPr lang="ja-JP" altLang="en-US" sz="3200" dirty="0">
                <a:solidFill>
                  <a:srgbClr val="FFFF00"/>
                </a:solidFill>
                <a:latin typeface="ＭＳ Ｐゴシック" charset="-128"/>
                <a:ea typeface="ＭＳ Ｐゴシック" charset="-128"/>
                <a:cs typeface="ＭＳ Ｐゴシック" charset="-128"/>
              </a:rPr>
              <a:t>低値かチアノーゼ＋努力呼吸</a:t>
            </a:r>
          </a:p>
        </p:txBody>
      </p:sp>
      <p:grpSp>
        <p:nvGrpSpPr>
          <p:cNvPr id="7" name="グループ化 6"/>
          <p:cNvGrpSpPr/>
          <p:nvPr/>
        </p:nvGrpSpPr>
        <p:grpSpPr>
          <a:xfrm>
            <a:off x="3199355" y="1482515"/>
            <a:ext cx="2959100" cy="708025"/>
            <a:chOff x="6032500" y="609600"/>
            <a:chExt cx="2959100" cy="708025"/>
          </a:xfrm>
        </p:grpSpPr>
        <p:sp>
          <p:nvSpPr>
            <p:cNvPr id="25" name="下矢印 24"/>
            <p:cNvSpPr>
              <a:spLocks noChangeArrowheads="1"/>
            </p:cNvSpPr>
            <p:nvPr/>
          </p:nvSpPr>
          <p:spPr bwMode="auto">
            <a:xfrm rot="16200000" flipH="1">
              <a:off x="6088856" y="705644"/>
              <a:ext cx="484188" cy="596900"/>
            </a:xfrm>
            <a:prstGeom prst="downArrow">
              <a:avLst>
                <a:gd name="adj1" fmla="val 50000"/>
                <a:gd name="adj2" fmla="val 50002"/>
              </a:avLst>
            </a:prstGeom>
            <a:gradFill rotWithShape="1">
              <a:gsLst>
                <a:gs pos="0">
                  <a:srgbClr val="FFE2E2"/>
                </a:gs>
                <a:gs pos="64999">
                  <a:srgbClr val="FFB6B6"/>
                </a:gs>
                <a:gs pos="100000">
                  <a:srgbClr val="FF9696"/>
                </a:gs>
              </a:gsLst>
              <a:lin ang="5400000" scaled="1"/>
            </a:gradFill>
            <a:ln w="9525">
              <a:solidFill>
                <a:srgbClr val="BE0000"/>
              </a:solidFill>
              <a:miter lim="800000"/>
              <a:headEnd/>
              <a:tailEnd/>
            </a:ln>
            <a:effectLst>
              <a:outerShdw dist="20000" dir="5400000" rotWithShape="0">
                <a:srgbClr val="808080">
                  <a:alpha val="37999"/>
                </a:srgbClr>
              </a:outerShdw>
            </a:effectLst>
          </p:spPr>
          <p:txBody>
            <a:bodyPr anchor="ctr"/>
            <a:lstStyle/>
            <a:p>
              <a:pPr algn="ctr">
                <a:defRPr/>
              </a:pPr>
              <a:endParaRPr lang="ja-JP" altLang="en-US">
                <a:latin typeface="ＭＳ Ｐゴシック" pitchFamily="-106" charset="-128"/>
                <a:ea typeface="ＭＳ Ｐゴシック" pitchFamily="-106" charset="-128"/>
                <a:cs typeface="+mn-cs"/>
              </a:endParaRPr>
            </a:p>
          </p:txBody>
        </p:sp>
        <p:sp>
          <p:nvSpPr>
            <p:cNvPr id="99333" name="テキスト ボックス 25"/>
            <p:cNvSpPr txBox="1">
              <a:spLocks noChangeArrowheads="1"/>
            </p:cNvSpPr>
            <p:nvPr/>
          </p:nvSpPr>
          <p:spPr bwMode="auto">
            <a:xfrm>
              <a:off x="6705600" y="609600"/>
              <a:ext cx="2286000" cy="708025"/>
            </a:xfrm>
            <a:prstGeom prst="rect">
              <a:avLst/>
            </a:prstGeom>
            <a:noFill/>
            <a:ln w="9525">
              <a:noFill/>
              <a:miter lim="800000"/>
              <a:headEnd/>
              <a:tailEnd/>
            </a:ln>
          </p:spPr>
          <p:txBody>
            <a:bodyPr>
              <a:prstTxWarp prst="textNoShape">
                <a:avLst/>
              </a:prstTxWarp>
              <a:spAutoFit/>
            </a:bodyPr>
            <a:lstStyle/>
            <a:p>
              <a:r>
                <a:rPr lang="ja-JP" altLang="en-US" sz="4000">
                  <a:solidFill>
                    <a:srgbClr val="FFCCFF"/>
                  </a:solidFill>
                </a:rPr>
                <a:t>人工呼吸</a:t>
              </a:r>
            </a:p>
          </p:txBody>
        </p:sp>
      </p:gr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タイトル 1"/>
          <p:cNvSpPr>
            <a:spLocks noGrp="1"/>
          </p:cNvSpPr>
          <p:nvPr>
            <p:ph type="title"/>
          </p:nvPr>
        </p:nvSpPr>
        <p:spPr>
          <a:xfrm>
            <a:off x="457200" y="533400"/>
            <a:ext cx="8153400" cy="2514600"/>
          </a:xfrm>
        </p:spPr>
        <p:txBody>
          <a:bodyPr anchor="t"/>
          <a:lstStyle/>
          <a:p>
            <a:pPr algn="l" eaLnBrk="1" hangingPunct="1">
              <a:lnSpc>
                <a:spcPct val="150000"/>
              </a:lnSpc>
            </a:pPr>
            <a:r>
              <a:rPr lang="ja-JP" altLang="en-US" sz="4000" dirty="0">
                <a:solidFill>
                  <a:srgbClr val="FBF938"/>
                </a:solidFill>
                <a:latin typeface="ＭＳ Ｐゴシック" charset="-128"/>
                <a:ea typeface="ＭＳ Ｐゴシック" charset="-128"/>
                <a:cs typeface="ＭＳ Ｐゴシック" charset="-128"/>
              </a:rPr>
              <a:t>　ステップ４</a:t>
            </a:r>
            <a:r>
              <a:rPr lang="ja-JP" altLang="en-US" sz="3600" dirty="0">
                <a:solidFill>
                  <a:srgbClr val="FBF938"/>
                </a:solidFill>
                <a:latin typeface="ＭＳ Ｐゴシック" charset="-128"/>
                <a:ea typeface="ＭＳ Ｐゴシック" charset="-128"/>
                <a:cs typeface="ＭＳ Ｐゴシック" charset="-128"/>
              </a:rPr>
              <a:t>の</a:t>
            </a:r>
            <a:r>
              <a:rPr lang="ja-JP" altLang="en-US" sz="4000" dirty="0">
                <a:solidFill>
                  <a:srgbClr val="FBF938"/>
                </a:solidFill>
                <a:latin typeface="ＭＳ Ｐゴシック" charset="-128"/>
                <a:ea typeface="ＭＳ Ｐゴシック" charset="-128"/>
                <a:cs typeface="ＭＳ Ｐゴシック" charset="-128"/>
              </a:rPr>
              <a:t>２</a:t>
            </a:r>
            <a:r>
              <a:rPr lang="en-US" altLang="ja-JP" dirty="0">
                <a:solidFill>
                  <a:srgbClr val="FBF938"/>
                </a:solidFill>
                <a:latin typeface="ＭＳ Ｐゴシック" charset="-128"/>
                <a:ea typeface="ＭＳ Ｐゴシック" charset="-128"/>
                <a:cs typeface="ＭＳ Ｐゴシック" charset="-128"/>
              </a:rPr>
              <a:t/>
            </a:r>
            <a:br>
              <a:rPr lang="en-US" altLang="ja-JP" dirty="0">
                <a:solidFill>
                  <a:srgbClr val="FBF938"/>
                </a:solidFill>
                <a:latin typeface="ＭＳ Ｐゴシック" charset="-128"/>
                <a:ea typeface="ＭＳ Ｐゴシック" charset="-128"/>
                <a:cs typeface="ＭＳ Ｐゴシック" charset="-128"/>
              </a:rPr>
            </a:br>
            <a:r>
              <a:rPr lang="ja-JP" altLang="en-US" dirty="0">
                <a:solidFill>
                  <a:srgbClr val="FBF938"/>
                </a:solidFill>
                <a:latin typeface="ＭＳ Ｐゴシック" charset="-128"/>
                <a:ea typeface="ＭＳ Ｐゴシック" charset="-128"/>
                <a:cs typeface="ＭＳ Ｐゴシック" charset="-128"/>
              </a:rPr>
              <a:t>　　</a:t>
            </a:r>
            <a:r>
              <a:rPr lang="ja-JP" altLang="en-US" sz="5000" dirty="0">
                <a:solidFill>
                  <a:srgbClr val="FFFF00"/>
                </a:solidFill>
                <a:latin typeface="ＭＳ Ｐゴシック" charset="-128"/>
                <a:ea typeface="ＭＳ Ｐゴシック" charset="-128"/>
                <a:cs typeface="ＭＳ Ｐゴシック" charset="-128"/>
              </a:rPr>
              <a:t>人工呼吸</a:t>
            </a: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02" name="Rectangle 2"/>
          <p:cNvSpPr>
            <a:spLocks noGrp="1" noChangeArrowheads="1"/>
          </p:cNvSpPr>
          <p:nvPr>
            <p:ph type="title"/>
          </p:nvPr>
        </p:nvSpPr>
        <p:spPr>
          <a:xfrm>
            <a:off x="317290" y="314798"/>
            <a:ext cx="8562975" cy="2191061"/>
          </a:xfrm>
        </p:spPr>
        <p:txBody>
          <a:bodyPr/>
          <a:lstStyle/>
          <a:p>
            <a:pPr>
              <a:lnSpc>
                <a:spcPct val="50000"/>
              </a:lnSpc>
              <a:spcAft>
                <a:spcPts val="13"/>
              </a:spcAft>
              <a:tabLst>
                <a:tab pos="25400" algn="l"/>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pPr>
            <a:r>
              <a:rPr lang="ja-JP" altLang="en-US" sz="4000" b="1" u="sng" dirty="0">
                <a:solidFill>
                  <a:srgbClr val="FDFF70"/>
                </a:solidFill>
                <a:ea typeface="ＭＳ Ｐゴシック" pitchFamily="-109" charset="-128"/>
                <a:cs typeface="ＭＳ Ｐゴシック" pitchFamily="-109" charset="-128"/>
              </a:rPr>
              <a:t>出生直後の</a:t>
            </a:r>
            <a:r>
              <a:rPr lang="ja-JP" sz="4000" b="1" u="sng" dirty="0">
                <a:solidFill>
                  <a:srgbClr val="FDFF70"/>
                </a:solidFill>
              </a:rPr>
              <a:t> </a:t>
            </a:r>
            <a:r>
              <a:rPr lang="ja-JP" altLang="en-US" sz="4000" b="1" u="sng" dirty="0">
                <a:solidFill>
                  <a:srgbClr val="FDFF70"/>
                </a:solidFill>
                <a:ea typeface="ＭＳ Ｐゴシック" pitchFamily="-109" charset="-128"/>
                <a:cs typeface="ＭＳ Ｐゴシック" pitchFamily="-109" charset="-128"/>
              </a:rPr>
              <a:t>新生児の評価ポイント</a:t>
            </a:r>
            <a:r>
              <a:rPr lang="ja-JP" sz="4000" dirty="0"/>
              <a:t/>
            </a:r>
            <a:br>
              <a:rPr lang="ja-JP" sz="4000" dirty="0"/>
            </a:br>
            <a:r>
              <a:rPr lang="ja-JP" altLang="en-US" sz="4000" dirty="0" smtClean="0"/>
              <a:t/>
            </a:r>
            <a:br>
              <a:rPr lang="ja-JP" altLang="en-US" sz="4000" dirty="0" smtClean="0"/>
            </a:br>
            <a:r>
              <a:rPr lang="ja-JP" altLang="en-US" sz="2800" dirty="0" smtClean="0">
                <a:solidFill>
                  <a:schemeClr val="bg1"/>
                </a:solidFill>
                <a:ea typeface="ＭＳ Ｐゴシック" pitchFamily="-109" charset="-128"/>
                <a:cs typeface="ＭＳ Ｐゴシック" pitchFamily="-109" charset="-128"/>
              </a:rPr>
              <a:t>出生</a:t>
            </a:r>
            <a:r>
              <a:rPr lang="ja-JP" altLang="en-US" sz="2800" dirty="0">
                <a:solidFill>
                  <a:schemeClr val="bg1"/>
                </a:solidFill>
                <a:ea typeface="ＭＳ Ｐゴシック" pitchFamily="-109" charset="-128"/>
                <a:cs typeface="ＭＳ Ｐゴシック" pitchFamily="-109" charset="-128"/>
              </a:rPr>
              <a:t>直後に次の質問をチェック</a:t>
            </a:r>
            <a:r>
              <a:rPr lang="ja-JP" altLang="en-US" sz="2800" dirty="0" smtClean="0">
                <a:solidFill>
                  <a:schemeClr val="bg1"/>
                </a:solidFill>
                <a:ea typeface="ＭＳ Ｐゴシック" pitchFamily="-109" charset="-128"/>
                <a:cs typeface="ＭＳ Ｐゴシック" pitchFamily="-109" charset="-128"/>
              </a:rPr>
              <a:t>。</a:t>
            </a:r>
            <a:endParaRPr lang="en-US" altLang="ja-JP" sz="2800" dirty="0">
              <a:solidFill>
                <a:srgbClr val="FDFF70"/>
              </a:solidFill>
              <a:ea typeface="ＭＳ Ｐゴシック" pitchFamily="-109" charset="-128"/>
              <a:cs typeface="ＭＳ Ｐゴシック" pitchFamily="-109" charset="-128"/>
            </a:endParaRPr>
          </a:p>
        </p:txBody>
      </p:sp>
      <p:pic>
        <p:nvPicPr>
          <p:cNvPr id="62467" name="Picture 3"/>
          <p:cNvPicPr>
            <a:picLocks noChangeAspect="1"/>
          </p:cNvPicPr>
          <p:nvPr/>
        </p:nvPicPr>
        <p:blipFill>
          <a:blip r:embed="rId3"/>
          <a:srcRect/>
          <a:stretch>
            <a:fillRect/>
          </a:stretch>
        </p:blipFill>
        <p:spPr bwMode="auto">
          <a:xfrm>
            <a:off x="762000" y="2133600"/>
            <a:ext cx="7543800" cy="4052888"/>
          </a:xfrm>
          <a:prstGeom prst="rect">
            <a:avLst/>
          </a:prstGeom>
          <a:noFill/>
          <a:ln w="12700">
            <a:noFill/>
            <a:miter lim="800000"/>
            <a:headEnd/>
            <a:tailEnd/>
          </a:ln>
        </p:spPr>
      </p:pic>
      <p:cxnSp>
        <p:nvCxnSpPr>
          <p:cNvPr id="5" name="直線コネクタ 4"/>
          <p:cNvCxnSpPr/>
          <p:nvPr/>
        </p:nvCxnSpPr>
        <p:spPr bwMode="auto">
          <a:xfrm rot="10800000">
            <a:off x="2667000" y="3198813"/>
            <a:ext cx="1676400" cy="1587"/>
          </a:xfrm>
          <a:prstGeom prst="line">
            <a:avLst/>
          </a:prstGeom>
          <a:ln w="47625" cap="flat" cmpd="sng" algn="ctr">
            <a:solidFill>
              <a:srgbClr val="FF0000"/>
            </a:solidFill>
            <a:prstDash val="solid"/>
            <a:round/>
            <a:headEnd type="none" w="sm" len="sm"/>
            <a:tailEnd type="none" w="sm" len="sm"/>
          </a:ln>
        </p:spPr>
        <p:style>
          <a:lnRef idx="2">
            <a:schemeClr val="accent1"/>
          </a:lnRef>
          <a:fillRef idx="0">
            <a:schemeClr val="accent1"/>
          </a:fillRef>
          <a:effectRef idx="1">
            <a:schemeClr val="accent1"/>
          </a:effectRef>
          <a:fontRef idx="minor">
            <a:schemeClr val="tx1"/>
          </a:fontRef>
        </p:style>
      </p:cxnSp>
      <p:sp>
        <p:nvSpPr>
          <p:cNvPr id="7" name="テキスト ボックス 6"/>
          <p:cNvSpPr txBox="1">
            <a:spLocks noChangeArrowheads="1"/>
          </p:cNvSpPr>
          <p:nvPr/>
        </p:nvSpPr>
        <p:spPr bwMode="auto">
          <a:xfrm>
            <a:off x="3405673" y="5498068"/>
            <a:ext cx="2441694" cy="369332"/>
          </a:xfrm>
          <a:prstGeom prst="rect">
            <a:avLst/>
          </a:prstGeom>
          <a:noFill/>
          <a:ln w="9525">
            <a:noFill/>
            <a:miter lim="800000"/>
            <a:headEnd/>
            <a:tailEnd/>
          </a:ln>
        </p:spPr>
        <p:txBody>
          <a:bodyPr wrap="none">
            <a:prstTxWarp prst="textNoShape">
              <a:avLst/>
            </a:prstTxWarp>
            <a:spAutoFit/>
          </a:bodyPr>
          <a:lstStyle/>
          <a:p>
            <a:r>
              <a:rPr kumimoji="1" lang="ja-JP" altLang="en-US" b="1" dirty="0">
                <a:solidFill>
                  <a:srgbClr val="FF0000"/>
                </a:solidFill>
              </a:rPr>
              <a:t>母親</a:t>
            </a:r>
            <a:r>
              <a:rPr kumimoji="1" lang="ja-JP" altLang="en-US" b="1" dirty="0" smtClean="0">
                <a:solidFill>
                  <a:srgbClr val="FF0000"/>
                </a:solidFill>
              </a:rPr>
              <a:t>のそばで</a:t>
            </a:r>
            <a:r>
              <a:rPr kumimoji="1" lang="ja-JP" altLang="en-US" b="1" dirty="0">
                <a:solidFill>
                  <a:srgbClr val="FF0000"/>
                </a:solidFill>
              </a:rPr>
              <a:t>実施する</a:t>
            </a:r>
          </a:p>
        </p:txBody>
      </p:sp>
      <p:sp>
        <p:nvSpPr>
          <p:cNvPr id="62470" name="テキスト ボックス 7"/>
          <p:cNvSpPr txBox="1">
            <a:spLocks noChangeArrowheads="1"/>
          </p:cNvSpPr>
          <p:nvPr/>
        </p:nvSpPr>
        <p:spPr bwMode="auto">
          <a:xfrm>
            <a:off x="1900238" y="152400"/>
            <a:ext cx="5262562" cy="461963"/>
          </a:xfrm>
          <a:prstGeom prst="rect">
            <a:avLst/>
          </a:prstGeom>
          <a:noFill/>
          <a:ln w="9525">
            <a:noFill/>
            <a:miter lim="800000"/>
            <a:headEnd/>
            <a:tailEnd/>
          </a:ln>
        </p:spPr>
        <p:txBody>
          <a:bodyPr wrap="none">
            <a:prstTxWarp prst="textNoShape">
              <a:avLst/>
            </a:prstTxWarp>
            <a:spAutoFit/>
          </a:bodyPr>
          <a:lstStyle/>
          <a:p>
            <a:r>
              <a:rPr lang="ja-JP" altLang="en-US" sz="2400" b="1" dirty="0">
                <a:solidFill>
                  <a:srgbClr val="FF6FCF"/>
                </a:solidFill>
              </a:rPr>
              <a:t>新生児心肺蘇生法で何が変わったか</a:t>
            </a:r>
            <a:r>
              <a:rPr lang="en-US" altLang="ja-JP" sz="2400" b="1" dirty="0">
                <a:solidFill>
                  <a:srgbClr val="FF6FCF"/>
                </a:solidFill>
              </a:rPr>
              <a:t>?</a:t>
            </a:r>
            <a:endParaRPr kumimoji="1" lang="ja-JP" altLang="en-US" sz="2400" b="1" dirty="0">
              <a:solidFill>
                <a:srgbClr val="FF6FCF"/>
              </a:solidFill>
            </a:endParaRPr>
          </a:p>
        </p:txBody>
      </p:sp>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79" name="Line 285"/>
          <p:cNvSpPr>
            <a:spLocks noChangeShapeType="1"/>
          </p:cNvSpPr>
          <p:nvPr/>
        </p:nvSpPr>
        <p:spPr bwMode="auto">
          <a:xfrm flipH="1">
            <a:off x="4592638" y="1570038"/>
            <a:ext cx="6350" cy="430212"/>
          </a:xfrm>
          <a:prstGeom prst="line">
            <a:avLst/>
          </a:prstGeom>
          <a:noFill/>
          <a:ln w="19050">
            <a:solidFill>
              <a:srgbClr val="FFFF00"/>
            </a:solidFill>
            <a:round/>
            <a:headEnd/>
            <a:tailEnd type="triangle" w="med" len="med"/>
          </a:ln>
        </p:spPr>
        <p:txBody>
          <a:bodyPr wrap="none" anchor="ctr">
            <a:prstTxWarp prst="textNoShape">
              <a:avLst/>
            </a:prstTxWarp>
          </a:bodyPr>
          <a:lstStyle/>
          <a:p>
            <a:endParaRPr lang="ja-JP" altLang="en-US"/>
          </a:p>
        </p:txBody>
      </p:sp>
      <p:sp>
        <p:nvSpPr>
          <p:cNvPr id="91138" name="Line 251"/>
          <p:cNvSpPr>
            <a:spLocks noChangeShapeType="1"/>
          </p:cNvSpPr>
          <p:nvPr/>
        </p:nvSpPr>
        <p:spPr bwMode="auto">
          <a:xfrm>
            <a:off x="4592638" y="855663"/>
            <a:ext cx="6350" cy="349250"/>
          </a:xfrm>
          <a:prstGeom prst="line">
            <a:avLst/>
          </a:prstGeom>
          <a:noFill/>
          <a:ln w="19050">
            <a:solidFill>
              <a:srgbClr val="FFFF00"/>
            </a:solidFill>
            <a:round/>
            <a:headEnd/>
            <a:tailEnd type="triangle" w="med" len="med"/>
          </a:ln>
        </p:spPr>
        <p:txBody>
          <a:bodyPr wrap="none" anchor="ctr">
            <a:prstTxWarp prst="textNoShape">
              <a:avLst/>
            </a:prstTxWarp>
          </a:bodyPr>
          <a:lstStyle/>
          <a:p>
            <a:endParaRPr lang="ja-JP" altLang="en-US"/>
          </a:p>
        </p:txBody>
      </p:sp>
      <p:sp>
        <p:nvSpPr>
          <p:cNvPr id="91139" name="Line 282"/>
          <p:cNvSpPr>
            <a:spLocks noChangeShapeType="1"/>
          </p:cNvSpPr>
          <p:nvPr/>
        </p:nvSpPr>
        <p:spPr bwMode="auto">
          <a:xfrm>
            <a:off x="2870200" y="4857633"/>
            <a:ext cx="0" cy="271462"/>
          </a:xfrm>
          <a:prstGeom prst="line">
            <a:avLst/>
          </a:prstGeom>
          <a:noFill/>
          <a:ln w="19050">
            <a:solidFill>
              <a:srgbClr val="FFFF00"/>
            </a:solidFill>
            <a:round/>
            <a:headEnd/>
            <a:tailEnd type="triangle" w="med" len="med"/>
          </a:ln>
        </p:spPr>
        <p:txBody>
          <a:bodyPr wrap="none" anchor="ctr">
            <a:prstTxWarp prst="textNoShape">
              <a:avLst/>
            </a:prstTxWarp>
          </a:bodyPr>
          <a:lstStyle/>
          <a:p>
            <a:endParaRPr lang="ja-JP" altLang="en-US"/>
          </a:p>
        </p:txBody>
      </p:sp>
      <p:sp>
        <p:nvSpPr>
          <p:cNvPr id="91140" name="Rectangle 6"/>
          <p:cNvSpPr>
            <a:spLocks noChangeArrowheads="1"/>
          </p:cNvSpPr>
          <p:nvPr/>
        </p:nvSpPr>
        <p:spPr bwMode="auto">
          <a:xfrm>
            <a:off x="1524000" y="1554163"/>
            <a:ext cx="9144000" cy="368300"/>
          </a:xfrm>
          <a:prstGeom prst="rect">
            <a:avLst/>
          </a:prstGeom>
          <a:noFill/>
          <a:ln w="9525">
            <a:noFill/>
            <a:miter lim="800000"/>
            <a:headEnd/>
            <a:tailEnd/>
          </a:ln>
        </p:spPr>
        <p:txBody>
          <a:bodyPr>
            <a:prstTxWarp prst="textNoShape">
              <a:avLst/>
            </a:prstTxWarp>
            <a:spAutoFit/>
          </a:bodyPr>
          <a:lstStyle/>
          <a:p>
            <a:endParaRPr lang="ja-JP" altLang="en-US" sz="1800"/>
          </a:p>
        </p:txBody>
      </p:sp>
      <p:sp>
        <p:nvSpPr>
          <p:cNvPr id="4106" name="Rectangle 10"/>
          <p:cNvSpPr>
            <a:spLocks noChangeArrowheads="1"/>
          </p:cNvSpPr>
          <p:nvPr/>
        </p:nvSpPr>
        <p:spPr bwMode="auto">
          <a:xfrm>
            <a:off x="1727200" y="2743200"/>
            <a:ext cx="2235200" cy="371456"/>
          </a:xfrm>
          <a:prstGeom prst="rect">
            <a:avLst/>
          </a:prstGeom>
          <a:solidFill>
            <a:srgbClr val="00FFFF"/>
          </a:solidFill>
          <a:ln w="9525">
            <a:solidFill>
              <a:schemeClr val="tx1"/>
            </a:solidFill>
            <a:miter lim="800000"/>
            <a:headEnd/>
            <a:tailEnd/>
          </a:ln>
          <a:effectLst>
            <a:outerShdw dist="63500" dir="3187806" algn="ctr" rotWithShape="0">
              <a:schemeClr val="tx1"/>
            </a:outerShdw>
          </a:effectLst>
        </p:spPr>
        <p:txBody>
          <a:bodyPr wrap="none" anchor="ctr"/>
          <a:lstStyle/>
          <a:p>
            <a:pPr algn="ctr">
              <a:defRPr/>
            </a:pPr>
            <a:r>
              <a:rPr lang="ja-JP" altLang="en-US" sz="1000" b="1" dirty="0">
                <a:latin typeface="Times New Roman" pitchFamily="-109" charset="0"/>
                <a:ea typeface="MS Gothic" pitchFamily="49" charset="-128"/>
              </a:rPr>
              <a:t>人工呼吸 </a:t>
            </a:r>
            <a:r>
              <a:rPr lang="en-US" altLang="ja-JP" sz="1000" b="1" dirty="0">
                <a:latin typeface="Times New Roman" pitchFamily="-109" charset="0"/>
                <a:ea typeface="MS Gothic" pitchFamily="49" charset="-128"/>
              </a:rPr>
              <a:t>(*)</a:t>
            </a:r>
            <a:endParaRPr lang="en-US" altLang="ja-JP" sz="800" dirty="0">
              <a:latin typeface="Times New Roman" pitchFamily="-109" charset="0"/>
              <a:ea typeface="MS Gothic" pitchFamily="49" charset="-128"/>
            </a:endParaRPr>
          </a:p>
          <a:p>
            <a:pPr algn="ctr">
              <a:defRPr/>
            </a:pPr>
            <a:r>
              <a:rPr lang="en-US" altLang="ja-JP" sz="1000" b="1" dirty="0">
                <a:latin typeface="Times New Roman" pitchFamily="-109" charset="0"/>
                <a:ea typeface="MS Gothic" pitchFamily="49" charset="-128"/>
              </a:rPr>
              <a:t>SpO</a:t>
            </a:r>
            <a:r>
              <a:rPr lang="en-US" altLang="ja-JP" sz="1000" b="1" baseline="-25000" dirty="0">
                <a:latin typeface="Times New Roman" pitchFamily="-109" charset="0"/>
                <a:ea typeface="MS Gothic" pitchFamily="49" charset="-128"/>
              </a:rPr>
              <a:t>2</a:t>
            </a:r>
            <a:r>
              <a:rPr lang="ja-JP" altLang="en-US" sz="1000" b="1" dirty="0">
                <a:latin typeface="Times New Roman" pitchFamily="-109" charset="0"/>
                <a:ea typeface="MS Gothic" pitchFamily="49" charset="-128"/>
              </a:rPr>
              <a:t>モニタ</a:t>
            </a:r>
          </a:p>
        </p:txBody>
      </p:sp>
      <p:sp>
        <p:nvSpPr>
          <p:cNvPr id="91144" name="Text Box 203"/>
          <p:cNvSpPr txBox="1">
            <a:spLocks noChangeArrowheads="1"/>
          </p:cNvSpPr>
          <p:nvPr/>
        </p:nvSpPr>
        <p:spPr bwMode="auto">
          <a:xfrm>
            <a:off x="2876550" y="4282762"/>
            <a:ext cx="939800" cy="246062"/>
          </a:xfrm>
          <a:prstGeom prst="rect">
            <a:avLst/>
          </a:prstGeom>
          <a:noFill/>
          <a:ln w="9525">
            <a:noFill/>
            <a:miter lim="800000"/>
            <a:headEnd/>
            <a:tailEnd/>
          </a:ln>
        </p:spPr>
        <p:txBody>
          <a:bodyPr>
            <a:prstTxWarp prst="textNoShape">
              <a:avLst/>
            </a:prstTxWarp>
            <a:spAutoFit/>
          </a:bodyPr>
          <a:lstStyle/>
          <a:p>
            <a:r>
              <a:rPr lang="en-US" altLang="ja-JP" sz="1000" b="1" dirty="0">
                <a:solidFill>
                  <a:srgbClr val="FFFFFF"/>
                </a:solidFill>
                <a:latin typeface="Tahoma" pitchFamily="-112" charset="0"/>
              </a:rPr>
              <a:t>60</a:t>
            </a:r>
            <a:r>
              <a:rPr lang="ja-JP" altLang="en-US" sz="1000" b="1" dirty="0">
                <a:solidFill>
                  <a:srgbClr val="FFFFFF"/>
                </a:solidFill>
                <a:latin typeface="Tahoma" pitchFamily="-112" charset="0"/>
              </a:rPr>
              <a:t>未満</a:t>
            </a:r>
            <a:endParaRPr lang="ja-JP" altLang="en-US" dirty="0">
              <a:solidFill>
                <a:srgbClr val="FFFFFF"/>
              </a:solidFill>
            </a:endParaRPr>
          </a:p>
        </p:txBody>
      </p:sp>
      <p:sp>
        <p:nvSpPr>
          <p:cNvPr id="91145" name="Line 205"/>
          <p:cNvSpPr>
            <a:spLocks noChangeShapeType="1"/>
          </p:cNvSpPr>
          <p:nvPr/>
        </p:nvSpPr>
        <p:spPr bwMode="auto">
          <a:xfrm flipH="1" flipV="1">
            <a:off x="820738" y="2998768"/>
            <a:ext cx="0" cy="2292350"/>
          </a:xfrm>
          <a:prstGeom prst="line">
            <a:avLst/>
          </a:prstGeom>
          <a:noFill/>
          <a:ln w="19050">
            <a:solidFill>
              <a:srgbClr val="FFFF00"/>
            </a:solidFill>
            <a:round/>
            <a:headEnd/>
            <a:tailEnd/>
          </a:ln>
        </p:spPr>
        <p:txBody>
          <a:bodyPr wrap="none" anchor="ctr">
            <a:prstTxWarp prst="textNoShape">
              <a:avLst/>
            </a:prstTxWarp>
          </a:bodyPr>
          <a:lstStyle/>
          <a:p>
            <a:endParaRPr lang="ja-JP" altLang="en-US"/>
          </a:p>
        </p:txBody>
      </p:sp>
      <p:sp>
        <p:nvSpPr>
          <p:cNvPr id="4304" name="Text Box 208"/>
          <p:cNvSpPr txBox="1">
            <a:spLocks noChangeArrowheads="1"/>
          </p:cNvSpPr>
          <p:nvPr/>
        </p:nvSpPr>
        <p:spPr bwMode="auto">
          <a:xfrm>
            <a:off x="942974" y="5668649"/>
            <a:ext cx="3656013" cy="1031051"/>
          </a:xfrm>
          <a:prstGeom prst="rect">
            <a:avLst/>
          </a:prstGeom>
          <a:solidFill>
            <a:srgbClr val="FFFF00"/>
          </a:solidFill>
          <a:ln w="9525">
            <a:solidFill>
              <a:schemeClr val="tx1"/>
            </a:solidFill>
            <a:miter lim="800000"/>
            <a:headEnd/>
            <a:tailEnd/>
          </a:ln>
          <a:effectLst>
            <a:outerShdw dist="53882" dir="2700000" algn="ctr" rotWithShape="0">
              <a:schemeClr val="tx1"/>
            </a:outerShdw>
          </a:effectLst>
        </p:spPr>
        <p:txBody>
          <a:bodyPr wrap="square">
            <a:prstTxWarp prst="textNoShape">
              <a:avLst/>
            </a:prstTxWarp>
            <a:spAutoFit/>
          </a:bodyPr>
          <a:lstStyle/>
          <a:p>
            <a:pPr algn="ctr">
              <a:lnSpc>
                <a:spcPct val="20000"/>
              </a:lnSpc>
              <a:spcBef>
                <a:spcPct val="50000"/>
              </a:spcBef>
              <a:defRPr/>
            </a:pPr>
            <a:endParaRPr lang="en-US" altLang="ja-JP" sz="800" b="1" dirty="0">
              <a:latin typeface="Times New Roman" charset="0"/>
            </a:endParaRPr>
          </a:p>
          <a:p>
            <a:pPr algn="ctr">
              <a:lnSpc>
                <a:spcPct val="60000"/>
              </a:lnSpc>
              <a:spcBef>
                <a:spcPct val="50000"/>
              </a:spcBef>
              <a:defRPr/>
            </a:pPr>
            <a:r>
              <a:rPr lang="ja-JP" altLang="en-US" sz="900" b="1" dirty="0">
                <a:latin typeface="Times New Roman" charset="0"/>
              </a:rPr>
              <a:t>人工呼吸と胸骨圧迫に加えて</a:t>
            </a:r>
            <a:r>
              <a:rPr lang="ja-JP" altLang="en-US" sz="900" b="1" dirty="0" smtClean="0">
                <a:latin typeface="Times New Roman" charset="0"/>
              </a:rPr>
              <a:t>以下の実施を検討する。</a:t>
            </a:r>
            <a:endParaRPr lang="ja-JP" altLang="en-US" sz="900" b="1" dirty="0">
              <a:latin typeface="Times New Roman" charset="0"/>
            </a:endParaRPr>
          </a:p>
          <a:p>
            <a:pPr>
              <a:lnSpc>
                <a:spcPct val="60000"/>
              </a:lnSpc>
              <a:spcBef>
                <a:spcPct val="50000"/>
              </a:spcBef>
              <a:defRPr/>
            </a:pPr>
            <a:r>
              <a:rPr lang="ja-JP" altLang="en-US" sz="900" b="1" dirty="0">
                <a:latin typeface="Times New Roman" charset="0"/>
              </a:rPr>
              <a:t>　　　　　　　・ アドレナリン</a:t>
            </a:r>
          </a:p>
          <a:p>
            <a:pPr>
              <a:lnSpc>
                <a:spcPct val="60000"/>
              </a:lnSpc>
              <a:spcBef>
                <a:spcPct val="50000"/>
              </a:spcBef>
              <a:defRPr/>
            </a:pPr>
            <a:r>
              <a:rPr lang="ja-JP" altLang="en-US" sz="900" b="1" dirty="0">
                <a:latin typeface="Times New Roman" charset="0"/>
              </a:rPr>
              <a:t>　　　　　　　・ 生理食塩水　（出血が疑われる場合）</a:t>
            </a:r>
          </a:p>
          <a:p>
            <a:pPr>
              <a:lnSpc>
                <a:spcPct val="60000"/>
              </a:lnSpc>
              <a:spcBef>
                <a:spcPct val="50000"/>
              </a:spcBef>
              <a:defRPr/>
            </a:pPr>
            <a:r>
              <a:rPr lang="ja-JP" altLang="en-US" sz="900" b="1" dirty="0">
                <a:latin typeface="Times New Roman" charset="0"/>
              </a:rPr>
              <a:t>　　　　　　　・ 原因検索</a:t>
            </a:r>
          </a:p>
          <a:p>
            <a:pPr algn="ctr">
              <a:lnSpc>
                <a:spcPct val="60000"/>
              </a:lnSpc>
              <a:spcBef>
                <a:spcPct val="50000"/>
              </a:spcBef>
              <a:defRPr/>
            </a:pPr>
            <a:r>
              <a:rPr lang="ja-JP" altLang="en-US" sz="900" b="1" u="sng" dirty="0" smtClean="0">
                <a:latin typeface="Times New Roman" charset="0"/>
              </a:rPr>
              <a:t>心拍 </a:t>
            </a:r>
            <a:r>
              <a:rPr lang="en-US" altLang="ja-JP" sz="900" b="1" u="sng" dirty="0">
                <a:latin typeface="Times New Roman" charset="0"/>
              </a:rPr>
              <a:t>60 /</a:t>
            </a:r>
            <a:r>
              <a:rPr lang="ja-JP" altLang="en-US" sz="900" b="1" u="sng" dirty="0">
                <a:latin typeface="Times New Roman" charset="0"/>
              </a:rPr>
              <a:t>分以上に回復したら</a:t>
            </a:r>
            <a:endParaRPr lang="ja-JP" altLang="en-US" sz="900" b="1" dirty="0">
              <a:latin typeface="Times New Roman" charset="0"/>
            </a:endParaRPr>
          </a:p>
          <a:p>
            <a:pPr algn="ctr">
              <a:lnSpc>
                <a:spcPct val="60000"/>
              </a:lnSpc>
              <a:spcBef>
                <a:spcPct val="50000"/>
              </a:spcBef>
              <a:defRPr/>
            </a:pPr>
            <a:r>
              <a:rPr lang="ja-JP" altLang="en-US" sz="900" b="1" dirty="0">
                <a:latin typeface="Times New Roman" charset="0"/>
              </a:rPr>
              <a:t>人工呼吸へ戻る</a:t>
            </a:r>
            <a:r>
              <a:rPr lang="en-US" altLang="ja-JP" sz="900" b="1" dirty="0" smtClean="0">
                <a:latin typeface="Times New Roman" charset="0"/>
              </a:rPr>
              <a:t>(*)</a:t>
            </a:r>
            <a:endParaRPr lang="en-US" altLang="ja-JP" sz="800" b="1" dirty="0">
              <a:latin typeface="Times New Roman" charset="0"/>
            </a:endParaRPr>
          </a:p>
        </p:txBody>
      </p:sp>
      <p:sp>
        <p:nvSpPr>
          <p:cNvPr id="91147" name="Line 213"/>
          <p:cNvSpPr>
            <a:spLocks noChangeShapeType="1"/>
          </p:cNvSpPr>
          <p:nvPr/>
        </p:nvSpPr>
        <p:spPr bwMode="auto">
          <a:xfrm flipH="1" flipV="1">
            <a:off x="812800" y="5298958"/>
            <a:ext cx="1243013" cy="1587"/>
          </a:xfrm>
          <a:prstGeom prst="line">
            <a:avLst/>
          </a:prstGeom>
          <a:noFill/>
          <a:ln w="19050">
            <a:solidFill>
              <a:srgbClr val="FFFF00"/>
            </a:solidFill>
            <a:round/>
            <a:headEnd/>
            <a:tailEnd/>
          </a:ln>
        </p:spPr>
        <p:txBody>
          <a:bodyPr wrap="none" anchor="ctr">
            <a:prstTxWarp prst="textNoShape">
              <a:avLst/>
            </a:prstTxWarp>
          </a:bodyPr>
          <a:lstStyle/>
          <a:p>
            <a:endParaRPr lang="ja-JP" altLang="en-US"/>
          </a:p>
        </p:txBody>
      </p:sp>
      <p:sp>
        <p:nvSpPr>
          <p:cNvPr id="91148" name="Line 228"/>
          <p:cNvSpPr>
            <a:spLocks noChangeShapeType="1"/>
          </p:cNvSpPr>
          <p:nvPr/>
        </p:nvSpPr>
        <p:spPr bwMode="auto">
          <a:xfrm>
            <a:off x="6388100" y="2998788"/>
            <a:ext cx="0" cy="424820"/>
          </a:xfrm>
          <a:prstGeom prst="line">
            <a:avLst/>
          </a:prstGeom>
          <a:noFill/>
          <a:ln w="19050">
            <a:solidFill>
              <a:srgbClr val="FFFF00"/>
            </a:solidFill>
            <a:round/>
            <a:headEnd/>
            <a:tailEnd type="triangle" w="med" len="med"/>
          </a:ln>
        </p:spPr>
        <p:txBody>
          <a:bodyPr wrap="none" anchor="ctr">
            <a:prstTxWarp prst="textNoShape">
              <a:avLst/>
            </a:prstTxWarp>
          </a:bodyPr>
          <a:lstStyle/>
          <a:p>
            <a:endParaRPr lang="ja-JP" altLang="en-US"/>
          </a:p>
        </p:txBody>
      </p:sp>
      <p:sp>
        <p:nvSpPr>
          <p:cNvPr id="4327" name="Rectangle 231"/>
          <p:cNvSpPr>
            <a:spLocks noChangeArrowheads="1"/>
          </p:cNvSpPr>
          <p:nvPr/>
        </p:nvSpPr>
        <p:spPr bwMode="auto">
          <a:xfrm>
            <a:off x="5219700" y="4936451"/>
            <a:ext cx="2336800" cy="536575"/>
          </a:xfrm>
          <a:prstGeom prst="rect">
            <a:avLst/>
          </a:prstGeom>
          <a:solidFill>
            <a:srgbClr val="FFFF00"/>
          </a:solidFill>
          <a:ln w="9525">
            <a:solidFill>
              <a:schemeClr val="tx1"/>
            </a:solidFill>
            <a:miter lim="800000"/>
            <a:headEnd/>
            <a:tailEnd/>
          </a:ln>
          <a:effectLst>
            <a:outerShdw dist="63500" dir="3187806" algn="ctr" rotWithShape="0">
              <a:schemeClr val="tx1"/>
            </a:outerShdw>
          </a:effectLst>
        </p:spPr>
        <p:txBody>
          <a:bodyPr wrap="none" anchor="ctr"/>
          <a:lstStyle/>
          <a:p>
            <a:pPr algn="ctr">
              <a:lnSpc>
                <a:spcPct val="50000"/>
              </a:lnSpc>
              <a:defRPr/>
            </a:pPr>
            <a:endParaRPr lang="en-US" altLang="ja-JP" sz="900" b="1" dirty="0">
              <a:latin typeface="Times New Roman" pitchFamily="-109" charset="0"/>
              <a:ea typeface="MS Gothic" pitchFamily="49" charset="-128"/>
            </a:endParaRPr>
          </a:p>
          <a:p>
            <a:pPr algn="ctr">
              <a:defRPr/>
            </a:pPr>
            <a:r>
              <a:rPr lang="ja-JP" altLang="en-US" sz="900" b="1" dirty="0">
                <a:latin typeface="Times New Roman" pitchFamily="-109" charset="0"/>
                <a:ea typeface="MS Gothic" pitchFamily="49" charset="-128"/>
              </a:rPr>
              <a:t>人工呼吸を開始する</a:t>
            </a:r>
          </a:p>
          <a:p>
            <a:pPr algn="ctr">
              <a:lnSpc>
                <a:spcPct val="40000"/>
              </a:lnSpc>
              <a:defRPr/>
            </a:pPr>
            <a:endParaRPr lang="ja-JP" altLang="en-US" sz="900" b="1" dirty="0">
              <a:latin typeface="Times New Roman" pitchFamily="-109" charset="0"/>
              <a:ea typeface="MS Gothic" pitchFamily="49" charset="-128"/>
            </a:endParaRPr>
          </a:p>
          <a:p>
            <a:pPr algn="ctr">
              <a:defRPr/>
            </a:pPr>
            <a:r>
              <a:rPr lang="ja-JP" altLang="en-US" sz="900" b="1" dirty="0">
                <a:latin typeface="Times New Roman" pitchFamily="-109" charset="0"/>
              </a:rPr>
              <a:t>中心性チアノーゼのみ続く場合は</a:t>
            </a:r>
          </a:p>
          <a:p>
            <a:pPr algn="ctr">
              <a:defRPr/>
            </a:pPr>
            <a:r>
              <a:rPr lang="ja-JP" altLang="en-US" sz="900" b="1" dirty="0">
                <a:latin typeface="Times New Roman" pitchFamily="-109" charset="0"/>
              </a:rPr>
              <a:t>チアノーゼ性心疾患を鑑別する</a:t>
            </a:r>
            <a:endParaRPr lang="ja-JP" altLang="en-US" sz="900" dirty="0">
              <a:latin typeface="Times New Roman" pitchFamily="-109" charset="0"/>
            </a:endParaRPr>
          </a:p>
          <a:p>
            <a:pPr algn="ctr">
              <a:lnSpc>
                <a:spcPct val="50000"/>
              </a:lnSpc>
              <a:defRPr/>
            </a:pPr>
            <a:endParaRPr lang="en-US" altLang="ja-JP" sz="800" dirty="0">
              <a:latin typeface="Times New Roman" pitchFamily="-109" charset="0"/>
              <a:ea typeface="MS Gothic" pitchFamily="49" charset="-128"/>
            </a:endParaRPr>
          </a:p>
        </p:txBody>
      </p:sp>
      <p:sp>
        <p:nvSpPr>
          <p:cNvPr id="91150" name="Rectangle 232"/>
          <p:cNvSpPr>
            <a:spLocks noChangeArrowheads="1"/>
          </p:cNvSpPr>
          <p:nvPr/>
        </p:nvSpPr>
        <p:spPr bwMode="auto">
          <a:xfrm>
            <a:off x="1017588" y="3632181"/>
            <a:ext cx="981075" cy="246062"/>
          </a:xfrm>
          <a:prstGeom prst="rect">
            <a:avLst/>
          </a:prstGeom>
          <a:noFill/>
          <a:ln w="9525">
            <a:noFill/>
            <a:miter lim="800000"/>
            <a:headEnd/>
            <a:tailEnd/>
          </a:ln>
        </p:spPr>
        <p:txBody>
          <a:bodyPr wrap="none">
            <a:prstTxWarp prst="textNoShape">
              <a:avLst/>
            </a:prstTxWarp>
            <a:spAutoFit/>
          </a:bodyPr>
          <a:lstStyle/>
          <a:p>
            <a:r>
              <a:rPr lang="en-US" altLang="ja-JP" sz="1000" b="1">
                <a:solidFill>
                  <a:srgbClr val="FFFFFF"/>
                </a:solidFill>
                <a:latin typeface="Tahoma" pitchFamily="-112" charset="0"/>
              </a:rPr>
              <a:t>60</a:t>
            </a:r>
            <a:r>
              <a:rPr lang="ja-JP" altLang="en-US" sz="1000" b="1">
                <a:solidFill>
                  <a:srgbClr val="FFFFFF"/>
                </a:solidFill>
                <a:latin typeface="Tahoma" pitchFamily="-112" charset="0"/>
              </a:rPr>
              <a:t>～</a:t>
            </a:r>
            <a:r>
              <a:rPr lang="en-US" altLang="ja-JP" sz="1000" b="1">
                <a:solidFill>
                  <a:srgbClr val="FFFFFF"/>
                </a:solidFill>
                <a:latin typeface="Tahoma" pitchFamily="-112" charset="0"/>
              </a:rPr>
              <a:t>100</a:t>
            </a:r>
            <a:r>
              <a:rPr lang="ja-JP" altLang="en-US" sz="1000" b="1">
                <a:solidFill>
                  <a:srgbClr val="FFFFFF"/>
                </a:solidFill>
                <a:latin typeface="Tahoma" pitchFamily="-112" charset="0"/>
              </a:rPr>
              <a:t>未満</a:t>
            </a:r>
            <a:endParaRPr lang="en-US" altLang="ja-JP" sz="1200" b="1">
              <a:solidFill>
                <a:srgbClr val="FFFFFF"/>
              </a:solidFill>
              <a:latin typeface="Tahoma" pitchFamily="-112" charset="0"/>
            </a:endParaRPr>
          </a:p>
        </p:txBody>
      </p:sp>
      <p:sp>
        <p:nvSpPr>
          <p:cNvPr id="91151" name="Rectangle 233"/>
          <p:cNvSpPr>
            <a:spLocks noChangeArrowheads="1"/>
          </p:cNvSpPr>
          <p:nvPr/>
        </p:nvSpPr>
        <p:spPr bwMode="auto">
          <a:xfrm>
            <a:off x="3270250" y="3622656"/>
            <a:ext cx="685800" cy="246062"/>
          </a:xfrm>
          <a:prstGeom prst="rect">
            <a:avLst/>
          </a:prstGeom>
          <a:noFill/>
          <a:ln w="9525">
            <a:noFill/>
            <a:miter lim="800000"/>
            <a:headEnd/>
            <a:tailEnd/>
          </a:ln>
        </p:spPr>
        <p:txBody>
          <a:bodyPr wrap="none">
            <a:prstTxWarp prst="textNoShape">
              <a:avLst/>
            </a:prstTxWarp>
            <a:spAutoFit/>
          </a:bodyPr>
          <a:lstStyle/>
          <a:p>
            <a:r>
              <a:rPr lang="en-US" altLang="ja-JP" sz="1000" b="1">
                <a:solidFill>
                  <a:srgbClr val="FFFFFF"/>
                </a:solidFill>
                <a:latin typeface="Tahoma" pitchFamily="-112" charset="0"/>
              </a:rPr>
              <a:t>100</a:t>
            </a:r>
            <a:r>
              <a:rPr lang="ja-JP" altLang="en-US" sz="1000" b="1">
                <a:solidFill>
                  <a:srgbClr val="FFFFFF"/>
                </a:solidFill>
                <a:latin typeface="Tahoma" pitchFamily="-112" charset="0"/>
              </a:rPr>
              <a:t>以上</a:t>
            </a:r>
          </a:p>
        </p:txBody>
      </p:sp>
      <p:sp>
        <p:nvSpPr>
          <p:cNvPr id="91152" name="Rectangle 235"/>
          <p:cNvSpPr>
            <a:spLocks noChangeArrowheads="1"/>
          </p:cNvSpPr>
          <p:nvPr/>
        </p:nvSpPr>
        <p:spPr bwMode="auto">
          <a:xfrm>
            <a:off x="1530350" y="5054483"/>
            <a:ext cx="608013" cy="246062"/>
          </a:xfrm>
          <a:prstGeom prst="rect">
            <a:avLst/>
          </a:prstGeom>
          <a:noFill/>
          <a:ln w="9525">
            <a:noFill/>
            <a:miter lim="800000"/>
            <a:headEnd/>
            <a:tailEnd/>
          </a:ln>
        </p:spPr>
        <p:txBody>
          <a:bodyPr wrap="none">
            <a:prstTxWarp prst="textNoShape">
              <a:avLst/>
            </a:prstTxWarp>
            <a:spAutoFit/>
          </a:bodyPr>
          <a:lstStyle/>
          <a:p>
            <a:r>
              <a:rPr lang="en-US" altLang="ja-JP" sz="1000" b="1">
                <a:solidFill>
                  <a:srgbClr val="FFFFFF"/>
                </a:solidFill>
                <a:latin typeface="Tahoma" pitchFamily="-112" charset="0"/>
              </a:rPr>
              <a:t>60</a:t>
            </a:r>
            <a:r>
              <a:rPr lang="ja-JP" altLang="en-US" sz="1000" b="1">
                <a:solidFill>
                  <a:srgbClr val="FFFFFF"/>
                </a:solidFill>
                <a:latin typeface="Tahoma" pitchFamily="-112" charset="0"/>
              </a:rPr>
              <a:t>以上</a:t>
            </a:r>
            <a:endParaRPr lang="ja-JP" altLang="en-US" sz="1200" b="1">
              <a:solidFill>
                <a:srgbClr val="FFFFFF"/>
              </a:solidFill>
              <a:latin typeface="Tahoma" pitchFamily="-112" charset="0"/>
            </a:endParaRPr>
          </a:p>
        </p:txBody>
      </p:sp>
      <p:sp>
        <p:nvSpPr>
          <p:cNvPr id="91153" name="Line 237"/>
          <p:cNvSpPr>
            <a:spLocks noChangeShapeType="1"/>
          </p:cNvSpPr>
          <p:nvPr/>
        </p:nvSpPr>
        <p:spPr bwMode="auto">
          <a:xfrm flipV="1">
            <a:off x="6216650" y="471488"/>
            <a:ext cx="2012950" cy="0"/>
          </a:xfrm>
          <a:prstGeom prst="line">
            <a:avLst/>
          </a:prstGeom>
          <a:noFill/>
          <a:ln w="19050">
            <a:solidFill>
              <a:srgbClr val="FFFF00"/>
            </a:solidFill>
            <a:round/>
            <a:headEnd/>
            <a:tailEnd/>
          </a:ln>
        </p:spPr>
        <p:txBody>
          <a:bodyPr wrap="none" anchor="ctr">
            <a:prstTxWarp prst="textNoShape">
              <a:avLst/>
            </a:prstTxWarp>
          </a:bodyPr>
          <a:lstStyle/>
          <a:p>
            <a:endParaRPr lang="ja-JP" altLang="en-US"/>
          </a:p>
        </p:txBody>
      </p:sp>
      <p:sp>
        <p:nvSpPr>
          <p:cNvPr id="3090" name="Rectangle 239"/>
          <p:cNvSpPr>
            <a:spLocks noChangeArrowheads="1"/>
          </p:cNvSpPr>
          <p:nvPr/>
        </p:nvSpPr>
        <p:spPr bwMode="auto">
          <a:xfrm>
            <a:off x="2736850" y="1210375"/>
            <a:ext cx="3714750" cy="533090"/>
          </a:xfrm>
          <a:prstGeom prst="rect">
            <a:avLst/>
          </a:prstGeom>
          <a:solidFill>
            <a:srgbClr val="00FFFF"/>
          </a:solidFill>
          <a:ln w="9525">
            <a:solidFill>
              <a:schemeClr val="tx1"/>
            </a:solidFill>
            <a:miter lim="800000"/>
            <a:headEnd/>
            <a:tailEnd/>
          </a:ln>
          <a:effectLst>
            <a:outerShdw dist="101600" dir="2700000" algn="tl" rotWithShape="0">
              <a:prstClr val="black"/>
            </a:outerShdw>
          </a:effectLst>
        </p:spPr>
        <p:txBody>
          <a:bodyPr wrap="none" anchor="ctr"/>
          <a:lstStyle/>
          <a:p>
            <a:pPr algn="ctr">
              <a:defRPr/>
            </a:pPr>
            <a:r>
              <a:rPr lang="ja-JP" altLang="en-US" sz="1000" b="1" dirty="0" smtClean="0">
                <a:latin typeface="Times New Roman" pitchFamily="-109" charset="0"/>
                <a:ea typeface="MS Gothic" pitchFamily="49" charset="-128"/>
              </a:rPr>
              <a:t>蘇生の初期処置</a:t>
            </a:r>
          </a:p>
          <a:p>
            <a:pPr algn="ctr">
              <a:defRPr/>
            </a:pPr>
            <a:r>
              <a:rPr lang="ja-JP" altLang="en-US" sz="1000" b="1" dirty="0" smtClean="0">
                <a:latin typeface="Times New Roman" pitchFamily="-109" charset="0"/>
                <a:ea typeface="MS Gothic" pitchFamily="49" charset="-128"/>
              </a:rPr>
              <a:t>保温</a:t>
            </a:r>
            <a:r>
              <a:rPr lang="ja-JP" altLang="en-US" sz="1000" b="1" dirty="0">
                <a:latin typeface="Times New Roman" pitchFamily="-109" charset="0"/>
                <a:ea typeface="MS Gothic" pitchFamily="49" charset="-128"/>
              </a:rPr>
              <a:t>、体位保持、気道開通（胎便除去を含む）</a:t>
            </a:r>
            <a:endParaRPr lang="en-US" altLang="ja-JP" sz="1000" b="1" dirty="0">
              <a:latin typeface="Times New Roman" pitchFamily="-109" charset="0"/>
              <a:ea typeface="MS Gothic" pitchFamily="49" charset="-128"/>
            </a:endParaRPr>
          </a:p>
          <a:p>
            <a:pPr algn="ctr">
              <a:defRPr/>
            </a:pPr>
            <a:r>
              <a:rPr lang="ja-JP" altLang="en-US" sz="1000" b="1" dirty="0">
                <a:latin typeface="Times New Roman" pitchFamily="-109" charset="0"/>
                <a:ea typeface="MS Gothic" pitchFamily="49" charset="-128"/>
              </a:rPr>
              <a:t>皮膚乾燥と刺激</a:t>
            </a:r>
          </a:p>
          <a:p>
            <a:pPr algn="ctr">
              <a:lnSpc>
                <a:spcPct val="50000"/>
              </a:lnSpc>
              <a:defRPr/>
            </a:pPr>
            <a:endParaRPr lang="ja-JP" altLang="en-US" sz="1000" b="1" dirty="0">
              <a:latin typeface="Times New Roman" pitchFamily="-109" charset="0"/>
              <a:ea typeface="MS Gothic" pitchFamily="49" charset="-128"/>
            </a:endParaRPr>
          </a:p>
        </p:txBody>
      </p:sp>
      <p:sp>
        <p:nvSpPr>
          <p:cNvPr id="4337" name="AutoShape 241"/>
          <p:cNvSpPr>
            <a:spLocks noChangeArrowheads="1"/>
          </p:cNvSpPr>
          <p:nvPr/>
        </p:nvSpPr>
        <p:spPr bwMode="auto">
          <a:xfrm>
            <a:off x="2881313" y="55562"/>
            <a:ext cx="3392487" cy="981386"/>
          </a:xfrm>
          <a:prstGeom prst="flowChartDecision">
            <a:avLst/>
          </a:prstGeom>
          <a:solidFill>
            <a:srgbClr val="FFDDF6"/>
          </a:solidFill>
          <a:ln w="9525">
            <a:solidFill>
              <a:schemeClr val="tx1"/>
            </a:solidFill>
            <a:miter lim="800000"/>
            <a:headEnd/>
            <a:tailEnd/>
          </a:ln>
          <a:effectLst>
            <a:outerShdw dist="45791" dir="3378596" algn="ctr" rotWithShape="0">
              <a:srgbClr val="808080"/>
            </a:outerShdw>
          </a:effectLst>
        </p:spPr>
        <p:txBody>
          <a:bodyPr wrap="none" anchor="ctr"/>
          <a:lstStyle/>
          <a:p>
            <a:pPr>
              <a:defRPr/>
            </a:pPr>
            <a:endParaRPr lang="en-US" altLang="ja-JP" sz="900" b="1" dirty="0">
              <a:latin typeface="Times New Roman" pitchFamily="-109" charset="0"/>
            </a:endParaRPr>
          </a:p>
          <a:p>
            <a:pPr>
              <a:defRPr/>
            </a:pPr>
            <a:r>
              <a:rPr lang="ja-JP" altLang="en-US" sz="900" b="1" dirty="0" smtClean="0">
                <a:latin typeface="Times New Roman" pitchFamily="-109" charset="0"/>
              </a:rPr>
              <a:t>　出生</a:t>
            </a:r>
            <a:r>
              <a:rPr lang="ja-JP" altLang="en-US" sz="900" b="1" dirty="0">
                <a:latin typeface="Times New Roman" pitchFamily="-109" charset="0"/>
              </a:rPr>
              <a:t>直後のチェックポイント</a:t>
            </a:r>
          </a:p>
          <a:p>
            <a:pPr>
              <a:defRPr/>
            </a:pPr>
            <a:r>
              <a:rPr lang="ja-JP" altLang="en-US" sz="900" b="1" dirty="0">
                <a:latin typeface="Times New Roman" pitchFamily="-109" charset="0"/>
              </a:rPr>
              <a:t>　</a:t>
            </a:r>
            <a:r>
              <a:rPr lang="ja-JP" altLang="en-US" sz="900" b="1" dirty="0" smtClean="0">
                <a:latin typeface="Times New Roman" pitchFamily="-109" charset="0"/>
              </a:rPr>
              <a:t>　　</a:t>
            </a:r>
            <a:r>
              <a:rPr lang="ja-JP" altLang="en-US" sz="900" b="1" dirty="0">
                <a:latin typeface="Times New Roman" pitchFamily="-109" charset="0"/>
              </a:rPr>
              <a:t>　・　早産児</a:t>
            </a:r>
          </a:p>
          <a:p>
            <a:pPr>
              <a:defRPr/>
            </a:pPr>
            <a:r>
              <a:rPr lang="ja-JP" altLang="en-US" sz="900" b="1" dirty="0">
                <a:latin typeface="Times New Roman" pitchFamily="-109" charset="0"/>
              </a:rPr>
              <a:t>　</a:t>
            </a:r>
            <a:r>
              <a:rPr lang="ja-JP" altLang="en-US" sz="900" b="1" dirty="0" smtClean="0">
                <a:latin typeface="Times New Roman" pitchFamily="-109" charset="0"/>
              </a:rPr>
              <a:t>　　</a:t>
            </a:r>
            <a:r>
              <a:rPr lang="ja-JP" altLang="en-US" sz="900" b="1" dirty="0">
                <a:latin typeface="Times New Roman" pitchFamily="-109" charset="0"/>
              </a:rPr>
              <a:t>　・　弱い呼吸・啼泣</a:t>
            </a:r>
          </a:p>
          <a:p>
            <a:pPr>
              <a:defRPr/>
            </a:pPr>
            <a:r>
              <a:rPr lang="ja-JP" altLang="en-US" sz="900" b="1" dirty="0">
                <a:latin typeface="Times New Roman" pitchFamily="-109" charset="0"/>
              </a:rPr>
              <a:t>　</a:t>
            </a:r>
            <a:r>
              <a:rPr lang="ja-JP" altLang="en-US" sz="900" b="1" dirty="0" smtClean="0">
                <a:latin typeface="Times New Roman" pitchFamily="-109" charset="0"/>
              </a:rPr>
              <a:t>　　</a:t>
            </a:r>
            <a:r>
              <a:rPr lang="ja-JP" altLang="en-US" sz="900" b="1" dirty="0">
                <a:latin typeface="Times New Roman" pitchFamily="-109" charset="0"/>
              </a:rPr>
              <a:t>　・　筋緊張低下</a:t>
            </a:r>
          </a:p>
        </p:txBody>
      </p:sp>
      <p:sp>
        <p:nvSpPr>
          <p:cNvPr id="91156" name="Text Box 254"/>
          <p:cNvSpPr txBox="1">
            <a:spLocks noChangeArrowheads="1"/>
          </p:cNvSpPr>
          <p:nvPr/>
        </p:nvSpPr>
        <p:spPr bwMode="auto">
          <a:xfrm>
            <a:off x="4757738" y="956936"/>
            <a:ext cx="1223962" cy="258762"/>
          </a:xfrm>
          <a:prstGeom prst="rect">
            <a:avLst/>
          </a:prstGeom>
          <a:noFill/>
          <a:ln w="9525">
            <a:noFill/>
            <a:miter lim="800000"/>
            <a:headEnd/>
            <a:tailEnd/>
          </a:ln>
        </p:spPr>
        <p:txBody>
          <a:bodyPr wrap="none">
            <a:prstTxWarp prst="textNoShape">
              <a:avLst/>
            </a:prstTxWarp>
            <a:spAutoFit/>
          </a:bodyPr>
          <a:lstStyle/>
          <a:p>
            <a:pPr algn="ctr">
              <a:lnSpc>
                <a:spcPct val="110000"/>
              </a:lnSpc>
            </a:pPr>
            <a:r>
              <a:rPr lang="ja-JP" altLang="en-US" sz="1000" b="1" dirty="0">
                <a:solidFill>
                  <a:srgbClr val="FFFFFF"/>
                </a:solidFill>
              </a:rPr>
              <a:t>いずれかを認める</a:t>
            </a:r>
            <a:endParaRPr lang="ja-JP" altLang="en-US" dirty="0">
              <a:solidFill>
                <a:srgbClr val="FFFFFF"/>
              </a:solidFill>
            </a:endParaRPr>
          </a:p>
        </p:txBody>
      </p:sp>
      <p:sp>
        <p:nvSpPr>
          <p:cNvPr id="91157" name="Text Box 255"/>
          <p:cNvSpPr txBox="1">
            <a:spLocks noChangeArrowheads="1"/>
          </p:cNvSpPr>
          <p:nvPr/>
        </p:nvSpPr>
        <p:spPr bwMode="auto">
          <a:xfrm>
            <a:off x="6800850" y="274638"/>
            <a:ext cx="1082675" cy="246062"/>
          </a:xfrm>
          <a:prstGeom prst="rect">
            <a:avLst/>
          </a:prstGeom>
          <a:noFill/>
          <a:ln w="9525">
            <a:noFill/>
            <a:miter lim="800000"/>
            <a:headEnd/>
            <a:tailEnd/>
          </a:ln>
        </p:spPr>
        <p:txBody>
          <a:bodyPr wrap="none">
            <a:prstTxWarp prst="textNoShape">
              <a:avLst/>
            </a:prstTxWarp>
            <a:spAutoFit/>
          </a:bodyPr>
          <a:lstStyle/>
          <a:p>
            <a:pPr algn="ctr"/>
            <a:r>
              <a:rPr lang="ja-JP" altLang="en-US" sz="1000" b="1">
                <a:solidFill>
                  <a:srgbClr val="FFFFFF"/>
                </a:solidFill>
              </a:rPr>
              <a:t>すべて認めない</a:t>
            </a:r>
            <a:endParaRPr lang="ja-JP" altLang="en-US">
              <a:solidFill>
                <a:srgbClr val="FFFFFF"/>
              </a:solidFill>
            </a:endParaRPr>
          </a:p>
        </p:txBody>
      </p:sp>
      <p:sp>
        <p:nvSpPr>
          <p:cNvPr id="4352" name="Rectangle 256"/>
          <p:cNvSpPr>
            <a:spLocks noChangeArrowheads="1"/>
          </p:cNvSpPr>
          <p:nvPr/>
        </p:nvSpPr>
        <p:spPr bwMode="auto">
          <a:xfrm>
            <a:off x="7558088" y="650874"/>
            <a:ext cx="1320800" cy="919163"/>
          </a:xfrm>
          <a:prstGeom prst="rect">
            <a:avLst/>
          </a:prstGeom>
          <a:solidFill>
            <a:srgbClr val="AAF4B5"/>
          </a:solidFill>
          <a:ln w="9525">
            <a:solidFill>
              <a:schemeClr val="tx1"/>
            </a:solidFill>
            <a:miter lim="800000"/>
            <a:headEnd/>
            <a:tailEnd/>
          </a:ln>
          <a:effectLst>
            <a:outerShdw dist="63500" dir="3187806" algn="ctr" rotWithShape="0">
              <a:schemeClr val="tx1"/>
            </a:outerShdw>
          </a:effectLst>
        </p:spPr>
        <p:txBody>
          <a:bodyPr wrap="none" anchor="ctr">
            <a:prstTxWarp prst="textNoShape">
              <a:avLst/>
            </a:prstTxWarp>
          </a:bodyPr>
          <a:lstStyle/>
          <a:p>
            <a:pPr>
              <a:defRPr/>
            </a:pPr>
            <a:r>
              <a:rPr lang="ja-JP" altLang="en-US" sz="1000" b="1">
                <a:latin typeface="Times New Roman" charset="0"/>
              </a:rPr>
              <a:t>  ルーチンケア</a:t>
            </a:r>
            <a:endParaRPr lang="en-US" altLang="ja-JP" sz="1000" b="1">
              <a:latin typeface="Times New Roman" charset="0"/>
            </a:endParaRPr>
          </a:p>
          <a:p>
            <a:pPr>
              <a:defRPr/>
            </a:pPr>
            <a:r>
              <a:rPr lang="ja-JP" altLang="en-US" sz="1000" b="1">
                <a:latin typeface="Times New Roman" charset="0"/>
              </a:rPr>
              <a:t>（母親のそばで）</a:t>
            </a:r>
          </a:p>
          <a:p>
            <a:pPr>
              <a:defRPr/>
            </a:pPr>
            <a:r>
              <a:rPr lang="ja-JP" altLang="en-US" sz="1000" b="1">
                <a:latin typeface="Times New Roman" charset="0"/>
              </a:rPr>
              <a:t>　･　保温</a:t>
            </a:r>
          </a:p>
          <a:p>
            <a:pPr>
              <a:defRPr/>
            </a:pPr>
            <a:r>
              <a:rPr lang="ja-JP" altLang="en-US" sz="1000" b="1">
                <a:latin typeface="Times New Roman" charset="0"/>
              </a:rPr>
              <a:t>　・　気道開通</a:t>
            </a:r>
          </a:p>
          <a:p>
            <a:pPr>
              <a:defRPr/>
            </a:pPr>
            <a:r>
              <a:rPr lang="ja-JP" altLang="en-US" sz="1000" b="1">
                <a:latin typeface="Times New Roman" charset="0"/>
              </a:rPr>
              <a:t>　・　皮膚乾燥</a:t>
            </a:r>
            <a:endParaRPr lang="en-US" altLang="ja-JP" sz="1000" b="1">
              <a:latin typeface="Times New Roman" charset="0"/>
            </a:endParaRPr>
          </a:p>
          <a:p>
            <a:pPr>
              <a:defRPr/>
            </a:pPr>
            <a:r>
              <a:rPr lang="ja-JP" altLang="en-US" sz="1000" b="1">
                <a:latin typeface="Times New Roman" charset="0"/>
              </a:rPr>
              <a:t>　・　更なる評価</a:t>
            </a:r>
            <a:endParaRPr lang="ja-JP" altLang="en-US" sz="800">
              <a:latin typeface="Times New Roman" charset="0"/>
            </a:endParaRPr>
          </a:p>
        </p:txBody>
      </p:sp>
      <p:sp>
        <p:nvSpPr>
          <p:cNvPr id="91159" name="Line 257"/>
          <p:cNvSpPr>
            <a:spLocks noChangeShapeType="1"/>
          </p:cNvSpPr>
          <p:nvPr/>
        </p:nvSpPr>
        <p:spPr bwMode="auto">
          <a:xfrm>
            <a:off x="8216900" y="477838"/>
            <a:ext cx="0" cy="171450"/>
          </a:xfrm>
          <a:prstGeom prst="line">
            <a:avLst/>
          </a:prstGeom>
          <a:noFill/>
          <a:ln w="19050">
            <a:solidFill>
              <a:srgbClr val="FFFF00"/>
            </a:solidFill>
            <a:round/>
            <a:headEnd/>
            <a:tailEnd type="triangle" w="med" len="med"/>
          </a:ln>
        </p:spPr>
        <p:txBody>
          <a:bodyPr wrap="none" anchor="ctr">
            <a:prstTxWarp prst="textNoShape">
              <a:avLst/>
            </a:prstTxWarp>
          </a:bodyPr>
          <a:lstStyle/>
          <a:p>
            <a:endParaRPr lang="ja-JP" altLang="en-US"/>
          </a:p>
        </p:txBody>
      </p:sp>
      <p:sp>
        <p:nvSpPr>
          <p:cNvPr id="91160" name="Text Box 258"/>
          <p:cNvSpPr txBox="1">
            <a:spLocks noChangeArrowheads="1"/>
          </p:cNvSpPr>
          <p:nvPr/>
        </p:nvSpPr>
        <p:spPr bwMode="auto">
          <a:xfrm>
            <a:off x="2620963" y="2640013"/>
            <a:ext cx="244475" cy="368300"/>
          </a:xfrm>
          <a:prstGeom prst="rect">
            <a:avLst/>
          </a:prstGeom>
          <a:noFill/>
          <a:ln w="9525">
            <a:noFill/>
            <a:miter lim="800000"/>
            <a:headEnd/>
            <a:tailEnd/>
          </a:ln>
        </p:spPr>
        <p:txBody>
          <a:bodyPr>
            <a:prstTxWarp prst="textNoShape">
              <a:avLst/>
            </a:prstTxWarp>
            <a:spAutoFit/>
          </a:bodyPr>
          <a:lstStyle/>
          <a:p>
            <a:pPr>
              <a:spcBef>
                <a:spcPct val="50000"/>
              </a:spcBef>
            </a:pPr>
            <a:endParaRPr lang="ja-JP" altLang="en-US" sz="1800"/>
          </a:p>
        </p:txBody>
      </p:sp>
      <p:sp>
        <p:nvSpPr>
          <p:cNvPr id="91161" name="Text Box 259"/>
          <p:cNvSpPr txBox="1">
            <a:spLocks noChangeArrowheads="1"/>
          </p:cNvSpPr>
          <p:nvPr/>
        </p:nvSpPr>
        <p:spPr bwMode="auto">
          <a:xfrm>
            <a:off x="6057900" y="1905000"/>
            <a:ext cx="1714500" cy="554038"/>
          </a:xfrm>
          <a:prstGeom prst="rect">
            <a:avLst/>
          </a:prstGeom>
          <a:noFill/>
          <a:ln w="9525">
            <a:noFill/>
            <a:miter lim="800000"/>
            <a:headEnd/>
            <a:tailEnd/>
          </a:ln>
        </p:spPr>
        <p:txBody>
          <a:bodyPr>
            <a:prstTxWarp prst="textNoShape">
              <a:avLst/>
            </a:prstTxWarp>
            <a:spAutoFit/>
          </a:bodyPr>
          <a:lstStyle/>
          <a:p>
            <a:pPr algn="ctr"/>
            <a:r>
              <a:rPr lang="ja-JP" altLang="en-US" sz="1000" b="1">
                <a:solidFill>
                  <a:srgbClr val="FFFFFF"/>
                </a:solidFill>
              </a:rPr>
              <a:t>自発呼吸あり</a:t>
            </a:r>
            <a:endParaRPr lang="en-US" altLang="ja-JP" sz="1000" b="1">
              <a:solidFill>
                <a:srgbClr val="FFFFFF"/>
              </a:solidFill>
            </a:endParaRPr>
          </a:p>
          <a:p>
            <a:pPr algn="ctr"/>
            <a:r>
              <a:rPr lang="ja-JP" altLang="en-US" sz="1000" b="1">
                <a:solidFill>
                  <a:srgbClr val="FFFFFF"/>
                </a:solidFill>
              </a:rPr>
              <a:t>かつ</a:t>
            </a:r>
          </a:p>
          <a:p>
            <a:pPr algn="ctr"/>
            <a:r>
              <a:rPr lang="ja-JP" altLang="en-US" sz="1000" b="1">
                <a:solidFill>
                  <a:srgbClr val="FFFFFF"/>
                </a:solidFill>
              </a:rPr>
              <a:t>心拍  </a:t>
            </a:r>
            <a:r>
              <a:rPr lang="en-US" altLang="ja-JP" sz="1000" b="1">
                <a:solidFill>
                  <a:srgbClr val="FFFFFF"/>
                </a:solidFill>
              </a:rPr>
              <a:t>100 /</a:t>
            </a:r>
            <a:r>
              <a:rPr lang="ja-JP" altLang="en-US" sz="1000" b="1">
                <a:solidFill>
                  <a:srgbClr val="FFFFFF"/>
                </a:solidFill>
              </a:rPr>
              <a:t>分以上</a:t>
            </a:r>
          </a:p>
        </p:txBody>
      </p:sp>
      <p:sp>
        <p:nvSpPr>
          <p:cNvPr id="91162" name="Line 264"/>
          <p:cNvSpPr>
            <a:spLocks noChangeShapeType="1"/>
          </p:cNvSpPr>
          <p:nvPr/>
        </p:nvSpPr>
        <p:spPr bwMode="auto">
          <a:xfrm flipH="1">
            <a:off x="2843213" y="2371725"/>
            <a:ext cx="407987" cy="0"/>
          </a:xfrm>
          <a:prstGeom prst="line">
            <a:avLst/>
          </a:prstGeom>
          <a:noFill/>
          <a:ln w="19050">
            <a:solidFill>
              <a:srgbClr val="FFFF00"/>
            </a:solidFill>
            <a:round/>
            <a:headEnd/>
            <a:tailEnd/>
          </a:ln>
        </p:spPr>
        <p:txBody>
          <a:bodyPr wrap="none" anchor="ctr">
            <a:prstTxWarp prst="textNoShape">
              <a:avLst/>
            </a:prstTxWarp>
          </a:bodyPr>
          <a:lstStyle/>
          <a:p>
            <a:endParaRPr lang="ja-JP" altLang="en-US"/>
          </a:p>
        </p:txBody>
      </p:sp>
      <p:sp>
        <p:nvSpPr>
          <p:cNvPr id="91163" name="Line 265"/>
          <p:cNvSpPr>
            <a:spLocks noChangeShapeType="1"/>
          </p:cNvSpPr>
          <p:nvPr/>
        </p:nvSpPr>
        <p:spPr bwMode="auto">
          <a:xfrm flipH="1" flipV="1">
            <a:off x="5956300" y="2374900"/>
            <a:ext cx="420688" cy="0"/>
          </a:xfrm>
          <a:prstGeom prst="line">
            <a:avLst/>
          </a:prstGeom>
          <a:noFill/>
          <a:ln w="19050">
            <a:solidFill>
              <a:srgbClr val="FFFF00"/>
            </a:solidFill>
            <a:round/>
            <a:headEnd/>
            <a:tailEnd/>
          </a:ln>
        </p:spPr>
        <p:txBody>
          <a:bodyPr wrap="none" anchor="ctr">
            <a:prstTxWarp prst="textNoShape">
              <a:avLst/>
            </a:prstTxWarp>
          </a:bodyPr>
          <a:lstStyle/>
          <a:p>
            <a:endParaRPr lang="ja-JP" altLang="en-US"/>
          </a:p>
        </p:txBody>
      </p:sp>
      <p:sp>
        <p:nvSpPr>
          <p:cNvPr id="4362" name="AutoShape 266"/>
          <p:cNvSpPr>
            <a:spLocks noChangeArrowheads="1"/>
          </p:cNvSpPr>
          <p:nvPr/>
        </p:nvSpPr>
        <p:spPr bwMode="auto">
          <a:xfrm>
            <a:off x="3098800" y="2000250"/>
            <a:ext cx="3041650" cy="742950"/>
          </a:xfrm>
          <a:prstGeom prst="flowChartDecision">
            <a:avLst/>
          </a:prstGeom>
          <a:solidFill>
            <a:srgbClr val="FFDDF6"/>
          </a:solidFill>
          <a:ln w="9525">
            <a:solidFill>
              <a:schemeClr val="tx1"/>
            </a:solidFill>
            <a:miter lim="800000"/>
            <a:headEnd/>
            <a:tailEnd/>
          </a:ln>
          <a:effectLst>
            <a:outerShdw dist="45791" dir="3378596" algn="ctr" rotWithShape="0">
              <a:srgbClr val="808080"/>
            </a:outerShdw>
          </a:effectLst>
        </p:spPr>
        <p:txBody>
          <a:bodyPr wrap="none" anchor="ctr"/>
          <a:lstStyle/>
          <a:p>
            <a:pPr algn="ctr">
              <a:defRPr/>
            </a:pPr>
            <a:r>
              <a:rPr lang="ja-JP" altLang="en-US" sz="1000" b="1" dirty="0">
                <a:latin typeface="Times New Roman" pitchFamily="-109" charset="0"/>
              </a:rPr>
              <a:t>呼吸と心拍を確認</a:t>
            </a:r>
            <a:endParaRPr lang="en-US" altLang="ja-JP" sz="1000" b="1" dirty="0">
              <a:latin typeface="Times New Roman" pitchFamily="-109" charset="0"/>
            </a:endParaRPr>
          </a:p>
          <a:p>
            <a:pPr algn="ctr">
              <a:defRPr/>
            </a:pPr>
            <a:r>
              <a:rPr lang="ja-JP" altLang="en-US" sz="1000" b="1" dirty="0">
                <a:latin typeface="Times New Roman" pitchFamily="-109" charset="0"/>
                <a:ea typeface="MS Gothic" pitchFamily="49" charset="-128"/>
              </a:rPr>
              <a:t>（</a:t>
            </a:r>
            <a:r>
              <a:rPr lang="en-US" altLang="ja-JP" sz="1000" b="1" dirty="0">
                <a:latin typeface="Times New Roman" pitchFamily="-109" charset="0"/>
                <a:ea typeface="MS Gothic" pitchFamily="49" charset="-128"/>
              </a:rPr>
              <a:t>SpO</a:t>
            </a:r>
            <a:r>
              <a:rPr lang="en-US" altLang="ja-JP" sz="1000" b="1" baseline="-25000" dirty="0">
                <a:latin typeface="Times New Roman" pitchFamily="-109" charset="0"/>
                <a:ea typeface="MS Gothic" pitchFamily="49" charset="-128"/>
              </a:rPr>
              <a:t>2</a:t>
            </a:r>
            <a:r>
              <a:rPr lang="ja-JP" altLang="en-US" sz="1000" b="1" dirty="0">
                <a:latin typeface="Times New Roman" pitchFamily="-109" charset="0"/>
                <a:ea typeface="MS Gothic" pitchFamily="49" charset="-128"/>
              </a:rPr>
              <a:t>モニタの装着を検討）</a:t>
            </a:r>
            <a:endParaRPr lang="en-US" altLang="ja-JP" sz="1000" b="1" dirty="0">
              <a:latin typeface="Times New Roman" pitchFamily="-109" charset="0"/>
            </a:endParaRPr>
          </a:p>
          <a:p>
            <a:pPr algn="ctr">
              <a:defRPr/>
            </a:pPr>
            <a:endParaRPr lang="ja-JP" altLang="en-US" sz="900" b="1" dirty="0">
              <a:latin typeface="Times New Roman" pitchFamily="-109" charset="0"/>
            </a:endParaRPr>
          </a:p>
        </p:txBody>
      </p:sp>
      <p:sp>
        <p:nvSpPr>
          <p:cNvPr id="91166" name="Text Box 270"/>
          <p:cNvSpPr txBox="1">
            <a:spLocks noChangeArrowheads="1"/>
          </p:cNvSpPr>
          <p:nvPr/>
        </p:nvSpPr>
        <p:spPr bwMode="auto">
          <a:xfrm>
            <a:off x="7701516" y="2575165"/>
            <a:ext cx="863600" cy="246063"/>
          </a:xfrm>
          <a:prstGeom prst="rect">
            <a:avLst/>
          </a:prstGeom>
          <a:noFill/>
          <a:ln w="9525">
            <a:noFill/>
            <a:miter lim="800000"/>
            <a:headEnd/>
            <a:tailEnd/>
          </a:ln>
        </p:spPr>
        <p:txBody>
          <a:bodyPr>
            <a:prstTxWarp prst="textNoShape">
              <a:avLst/>
            </a:prstTxWarp>
            <a:spAutoFit/>
          </a:bodyPr>
          <a:lstStyle/>
          <a:p>
            <a:r>
              <a:rPr lang="ja-JP" altLang="en-US" sz="1000" b="1" dirty="0" smtClean="0">
                <a:solidFill>
                  <a:srgbClr val="FFFFFF"/>
                </a:solidFill>
              </a:rPr>
              <a:t>なし</a:t>
            </a:r>
            <a:endParaRPr lang="ja-JP" altLang="en-US" sz="1000" b="1" dirty="0">
              <a:solidFill>
                <a:srgbClr val="FFFFFF"/>
              </a:solidFill>
            </a:endParaRPr>
          </a:p>
        </p:txBody>
      </p:sp>
      <p:sp>
        <p:nvSpPr>
          <p:cNvPr id="91167" name="Line 271"/>
          <p:cNvSpPr>
            <a:spLocks noChangeShapeType="1"/>
          </p:cNvSpPr>
          <p:nvPr/>
        </p:nvSpPr>
        <p:spPr bwMode="auto">
          <a:xfrm>
            <a:off x="7399338" y="2795588"/>
            <a:ext cx="987425" cy="0"/>
          </a:xfrm>
          <a:prstGeom prst="line">
            <a:avLst/>
          </a:prstGeom>
          <a:noFill/>
          <a:ln w="19050">
            <a:solidFill>
              <a:srgbClr val="FFFF00"/>
            </a:solidFill>
            <a:round/>
            <a:headEnd/>
            <a:tailEnd/>
          </a:ln>
        </p:spPr>
        <p:txBody>
          <a:bodyPr wrap="none" anchor="ctr">
            <a:prstTxWarp prst="textNoShape">
              <a:avLst/>
            </a:prstTxWarp>
          </a:bodyPr>
          <a:lstStyle/>
          <a:p>
            <a:endParaRPr lang="ja-JP" altLang="en-US"/>
          </a:p>
        </p:txBody>
      </p:sp>
      <p:sp>
        <p:nvSpPr>
          <p:cNvPr id="91168" name="Line 272"/>
          <p:cNvSpPr>
            <a:spLocks noChangeShapeType="1"/>
          </p:cNvSpPr>
          <p:nvPr/>
        </p:nvSpPr>
        <p:spPr bwMode="auto">
          <a:xfrm>
            <a:off x="8386762" y="2789238"/>
            <a:ext cx="3175" cy="2150695"/>
          </a:xfrm>
          <a:prstGeom prst="line">
            <a:avLst/>
          </a:prstGeom>
          <a:noFill/>
          <a:ln w="19050">
            <a:solidFill>
              <a:srgbClr val="FFFF00"/>
            </a:solidFill>
            <a:round/>
            <a:headEnd/>
            <a:tailEnd type="triangle" w="med" len="med"/>
          </a:ln>
        </p:spPr>
        <p:txBody>
          <a:bodyPr wrap="none" anchor="ctr">
            <a:prstTxWarp prst="textNoShape">
              <a:avLst/>
            </a:prstTxWarp>
          </a:bodyPr>
          <a:lstStyle/>
          <a:p>
            <a:endParaRPr lang="ja-JP" altLang="en-US"/>
          </a:p>
        </p:txBody>
      </p:sp>
      <p:sp>
        <p:nvSpPr>
          <p:cNvPr id="91169" name="Line 273"/>
          <p:cNvSpPr>
            <a:spLocks noChangeShapeType="1"/>
          </p:cNvSpPr>
          <p:nvPr/>
        </p:nvSpPr>
        <p:spPr bwMode="auto">
          <a:xfrm>
            <a:off x="6400186" y="3779157"/>
            <a:ext cx="0" cy="268641"/>
          </a:xfrm>
          <a:prstGeom prst="line">
            <a:avLst/>
          </a:prstGeom>
          <a:noFill/>
          <a:ln w="19050">
            <a:solidFill>
              <a:srgbClr val="FFFF00"/>
            </a:solidFill>
            <a:round/>
            <a:headEnd/>
            <a:tailEnd type="triangle" w="med" len="med"/>
          </a:ln>
        </p:spPr>
        <p:txBody>
          <a:bodyPr wrap="none" anchor="ctr">
            <a:prstTxWarp prst="textNoShape">
              <a:avLst/>
            </a:prstTxWarp>
          </a:bodyPr>
          <a:lstStyle/>
          <a:p>
            <a:endParaRPr lang="ja-JP" altLang="en-US"/>
          </a:p>
        </p:txBody>
      </p:sp>
      <p:sp>
        <p:nvSpPr>
          <p:cNvPr id="91170" name="Line 274"/>
          <p:cNvSpPr>
            <a:spLocks noChangeShapeType="1"/>
          </p:cNvSpPr>
          <p:nvPr/>
        </p:nvSpPr>
        <p:spPr bwMode="auto">
          <a:xfrm flipH="1">
            <a:off x="6413500" y="4449860"/>
            <a:ext cx="0" cy="486591"/>
          </a:xfrm>
          <a:prstGeom prst="line">
            <a:avLst/>
          </a:prstGeom>
          <a:noFill/>
          <a:ln w="19050">
            <a:solidFill>
              <a:srgbClr val="FFFF00"/>
            </a:solidFill>
            <a:round/>
            <a:headEnd/>
            <a:tailEnd type="triangle" w="med" len="med"/>
          </a:ln>
        </p:spPr>
        <p:txBody>
          <a:bodyPr wrap="none" anchor="ctr">
            <a:prstTxWarp prst="textNoShape">
              <a:avLst/>
            </a:prstTxWarp>
          </a:bodyPr>
          <a:lstStyle/>
          <a:p>
            <a:endParaRPr lang="ja-JP" altLang="en-US"/>
          </a:p>
        </p:txBody>
      </p:sp>
      <p:sp>
        <p:nvSpPr>
          <p:cNvPr id="4371" name="AutoShape 275"/>
          <p:cNvSpPr>
            <a:spLocks noChangeArrowheads="1"/>
          </p:cNvSpPr>
          <p:nvPr/>
        </p:nvSpPr>
        <p:spPr bwMode="auto">
          <a:xfrm>
            <a:off x="5143500" y="2559050"/>
            <a:ext cx="2474913" cy="468313"/>
          </a:xfrm>
          <a:prstGeom prst="flowChartDecision">
            <a:avLst/>
          </a:prstGeom>
          <a:solidFill>
            <a:srgbClr val="FFDDF6"/>
          </a:solidFill>
          <a:ln w="9525">
            <a:solidFill>
              <a:schemeClr val="tx1"/>
            </a:solidFill>
            <a:miter lim="800000"/>
            <a:headEnd/>
            <a:tailEnd/>
          </a:ln>
          <a:effectLst>
            <a:outerShdw dist="45791" dir="3378596" algn="ctr" rotWithShape="0">
              <a:srgbClr val="808080"/>
            </a:outerShdw>
          </a:effectLst>
        </p:spPr>
        <p:txBody>
          <a:bodyPr wrap="none" anchor="ctr"/>
          <a:lstStyle/>
          <a:p>
            <a:pPr algn="ctr">
              <a:defRPr/>
            </a:pPr>
            <a:r>
              <a:rPr lang="ja-JP" altLang="en-US" sz="900" b="1" dirty="0">
                <a:latin typeface="Times New Roman" pitchFamily="-109" charset="0"/>
              </a:rPr>
              <a:t>努力呼吸</a:t>
            </a:r>
            <a:r>
              <a:rPr lang="ja-JP" altLang="en-US" sz="900" b="1" dirty="0" smtClean="0">
                <a:latin typeface="Times New Roman" pitchFamily="-109" charset="0"/>
              </a:rPr>
              <a:t> とチアノーゼ</a:t>
            </a:r>
            <a:r>
              <a:rPr lang="ja-JP" altLang="en-US" sz="900" b="1" dirty="0">
                <a:latin typeface="Times New Roman" pitchFamily="-109" charset="0"/>
              </a:rPr>
              <a:t>の確認</a:t>
            </a:r>
          </a:p>
        </p:txBody>
      </p:sp>
      <p:sp>
        <p:nvSpPr>
          <p:cNvPr id="91172" name="Line 276"/>
          <p:cNvSpPr>
            <a:spLocks noChangeShapeType="1"/>
          </p:cNvSpPr>
          <p:nvPr/>
        </p:nvSpPr>
        <p:spPr bwMode="auto">
          <a:xfrm>
            <a:off x="6375400" y="2371725"/>
            <a:ext cx="0" cy="187325"/>
          </a:xfrm>
          <a:prstGeom prst="line">
            <a:avLst/>
          </a:prstGeom>
          <a:noFill/>
          <a:ln w="19050">
            <a:solidFill>
              <a:srgbClr val="FFFF00"/>
            </a:solidFill>
            <a:round/>
            <a:headEnd/>
            <a:tailEnd type="triangle" w="med" len="med"/>
          </a:ln>
        </p:spPr>
        <p:txBody>
          <a:bodyPr wrap="none" anchor="ctr">
            <a:prstTxWarp prst="textNoShape">
              <a:avLst/>
            </a:prstTxWarp>
          </a:bodyPr>
          <a:lstStyle/>
          <a:p>
            <a:endParaRPr lang="ja-JP" altLang="en-US"/>
          </a:p>
        </p:txBody>
      </p:sp>
      <p:sp>
        <p:nvSpPr>
          <p:cNvPr id="91173" name="Line 277"/>
          <p:cNvSpPr>
            <a:spLocks noChangeShapeType="1"/>
          </p:cNvSpPr>
          <p:nvPr/>
        </p:nvSpPr>
        <p:spPr bwMode="auto">
          <a:xfrm>
            <a:off x="2843213" y="2363788"/>
            <a:ext cx="0" cy="379412"/>
          </a:xfrm>
          <a:prstGeom prst="line">
            <a:avLst/>
          </a:prstGeom>
          <a:noFill/>
          <a:ln w="19050">
            <a:solidFill>
              <a:srgbClr val="FFFF00"/>
            </a:solidFill>
            <a:round/>
            <a:headEnd/>
            <a:tailEnd type="triangle" w="med" len="med"/>
          </a:ln>
        </p:spPr>
        <p:txBody>
          <a:bodyPr wrap="none" anchor="ctr">
            <a:prstTxWarp prst="textNoShape">
              <a:avLst/>
            </a:prstTxWarp>
          </a:bodyPr>
          <a:lstStyle/>
          <a:p>
            <a:endParaRPr lang="ja-JP" altLang="en-US"/>
          </a:p>
        </p:txBody>
      </p:sp>
      <p:sp>
        <p:nvSpPr>
          <p:cNvPr id="91174" name="Line 278"/>
          <p:cNvSpPr>
            <a:spLocks noChangeShapeType="1"/>
          </p:cNvSpPr>
          <p:nvPr/>
        </p:nvSpPr>
        <p:spPr bwMode="auto">
          <a:xfrm>
            <a:off x="2876550" y="3119418"/>
            <a:ext cx="0" cy="595313"/>
          </a:xfrm>
          <a:prstGeom prst="line">
            <a:avLst/>
          </a:prstGeom>
          <a:noFill/>
          <a:ln w="19050">
            <a:solidFill>
              <a:srgbClr val="FFFF00"/>
            </a:solidFill>
            <a:round/>
            <a:headEnd/>
            <a:tailEnd type="triangle" w="med" len="med"/>
          </a:ln>
        </p:spPr>
        <p:txBody>
          <a:bodyPr wrap="none" anchor="ctr">
            <a:prstTxWarp prst="textNoShape">
              <a:avLst/>
            </a:prstTxWarp>
          </a:bodyPr>
          <a:lstStyle/>
          <a:p>
            <a:endParaRPr lang="ja-JP" altLang="en-US"/>
          </a:p>
        </p:txBody>
      </p:sp>
      <p:sp>
        <p:nvSpPr>
          <p:cNvPr id="91175" name="Line 279"/>
          <p:cNvSpPr>
            <a:spLocks noChangeShapeType="1"/>
          </p:cNvSpPr>
          <p:nvPr/>
        </p:nvSpPr>
        <p:spPr bwMode="auto">
          <a:xfrm>
            <a:off x="2865438" y="4057631"/>
            <a:ext cx="11112" cy="520700"/>
          </a:xfrm>
          <a:prstGeom prst="line">
            <a:avLst/>
          </a:prstGeom>
          <a:noFill/>
          <a:ln w="19050">
            <a:solidFill>
              <a:srgbClr val="FFFF00"/>
            </a:solidFill>
            <a:round/>
            <a:headEnd/>
            <a:tailEnd type="triangle" w="med" len="med"/>
          </a:ln>
        </p:spPr>
        <p:txBody>
          <a:bodyPr wrap="none" anchor="ctr">
            <a:prstTxWarp prst="textNoShape">
              <a:avLst/>
            </a:prstTxWarp>
          </a:bodyPr>
          <a:lstStyle/>
          <a:p>
            <a:endParaRPr lang="ja-JP" altLang="en-US"/>
          </a:p>
        </p:txBody>
      </p:sp>
      <p:sp>
        <p:nvSpPr>
          <p:cNvPr id="4376" name="Rectangle 280"/>
          <p:cNvSpPr>
            <a:spLocks noChangeArrowheads="1"/>
          </p:cNvSpPr>
          <p:nvPr/>
        </p:nvSpPr>
        <p:spPr bwMode="auto">
          <a:xfrm>
            <a:off x="1746054" y="4587758"/>
            <a:ext cx="2235200" cy="228600"/>
          </a:xfrm>
          <a:prstGeom prst="rect">
            <a:avLst/>
          </a:prstGeom>
          <a:solidFill>
            <a:srgbClr val="00FFFF"/>
          </a:solidFill>
          <a:ln w="9525">
            <a:solidFill>
              <a:schemeClr val="tx1"/>
            </a:solidFill>
            <a:miter lim="800000"/>
            <a:headEnd/>
            <a:tailEnd/>
          </a:ln>
          <a:effectLst>
            <a:outerShdw dist="63500" dir="3187806" algn="ctr" rotWithShape="0">
              <a:schemeClr val="tx1"/>
            </a:outerShdw>
          </a:effectLst>
        </p:spPr>
        <p:txBody>
          <a:bodyPr wrap="none" anchor="ctr"/>
          <a:lstStyle/>
          <a:p>
            <a:pPr algn="ctr">
              <a:defRPr/>
            </a:pPr>
            <a:r>
              <a:rPr lang="ja-JP" altLang="en-US" sz="1000" b="1" dirty="0">
                <a:latin typeface="Times New Roman" pitchFamily="-109" charset="0"/>
                <a:ea typeface="MS Gothic" pitchFamily="49" charset="-128"/>
              </a:rPr>
              <a:t>人工呼吸と胸骨圧迫 </a:t>
            </a:r>
            <a:r>
              <a:rPr lang="en-US" altLang="ja-JP" sz="1000" b="1" dirty="0">
                <a:latin typeface="Times New Roman" pitchFamily="-109" charset="0"/>
                <a:ea typeface="MS Gothic" pitchFamily="49" charset="-128"/>
              </a:rPr>
              <a:t>(1:3)(**)</a:t>
            </a:r>
            <a:endParaRPr lang="en-US" altLang="ja-JP" sz="800" dirty="0">
              <a:latin typeface="Times New Roman" pitchFamily="-109" charset="0"/>
              <a:ea typeface="MS Gothic" pitchFamily="49" charset="-128"/>
            </a:endParaRPr>
          </a:p>
        </p:txBody>
      </p:sp>
      <p:sp>
        <p:nvSpPr>
          <p:cNvPr id="91177" name="Text Box 283"/>
          <p:cNvSpPr txBox="1">
            <a:spLocks noChangeArrowheads="1"/>
          </p:cNvSpPr>
          <p:nvPr/>
        </p:nvSpPr>
        <p:spPr bwMode="auto">
          <a:xfrm>
            <a:off x="3022600" y="5421195"/>
            <a:ext cx="939800" cy="246063"/>
          </a:xfrm>
          <a:prstGeom prst="rect">
            <a:avLst/>
          </a:prstGeom>
          <a:noFill/>
          <a:ln w="9525">
            <a:noFill/>
            <a:miter lim="800000"/>
            <a:headEnd/>
            <a:tailEnd/>
          </a:ln>
        </p:spPr>
        <p:txBody>
          <a:bodyPr>
            <a:prstTxWarp prst="textNoShape">
              <a:avLst/>
            </a:prstTxWarp>
            <a:spAutoFit/>
          </a:bodyPr>
          <a:lstStyle/>
          <a:p>
            <a:r>
              <a:rPr lang="en-US" altLang="ja-JP" sz="1000" b="1">
                <a:solidFill>
                  <a:srgbClr val="FFFFFF"/>
                </a:solidFill>
                <a:latin typeface="Tahoma" pitchFamily="-112" charset="0"/>
              </a:rPr>
              <a:t>60</a:t>
            </a:r>
            <a:r>
              <a:rPr lang="ja-JP" altLang="en-US" sz="1000" b="1">
                <a:solidFill>
                  <a:srgbClr val="FFFFFF"/>
                </a:solidFill>
                <a:latin typeface="Tahoma" pitchFamily="-112" charset="0"/>
              </a:rPr>
              <a:t>未満</a:t>
            </a:r>
            <a:endParaRPr lang="ja-JP" altLang="en-US">
              <a:solidFill>
                <a:srgbClr val="FFFFFF"/>
              </a:solidFill>
            </a:endParaRPr>
          </a:p>
        </p:txBody>
      </p:sp>
      <p:sp>
        <p:nvSpPr>
          <p:cNvPr id="91178" name="Line 284"/>
          <p:cNvSpPr>
            <a:spLocks noChangeShapeType="1"/>
          </p:cNvSpPr>
          <p:nvPr/>
        </p:nvSpPr>
        <p:spPr bwMode="auto">
          <a:xfrm>
            <a:off x="2876549" y="5420705"/>
            <a:ext cx="4763" cy="276225"/>
          </a:xfrm>
          <a:prstGeom prst="line">
            <a:avLst/>
          </a:prstGeom>
          <a:noFill/>
          <a:ln w="19050">
            <a:solidFill>
              <a:srgbClr val="FFFF00"/>
            </a:solidFill>
            <a:round/>
            <a:headEnd/>
            <a:tailEnd type="triangle" w="med" len="med"/>
          </a:ln>
        </p:spPr>
        <p:txBody>
          <a:bodyPr wrap="none" anchor="ctr">
            <a:prstTxWarp prst="textNoShape">
              <a:avLst/>
            </a:prstTxWarp>
          </a:bodyPr>
          <a:lstStyle/>
          <a:p>
            <a:endParaRPr lang="ja-JP" altLang="en-US"/>
          </a:p>
        </p:txBody>
      </p:sp>
      <p:sp>
        <p:nvSpPr>
          <p:cNvPr id="4129" name="AutoShape 33"/>
          <p:cNvSpPr>
            <a:spLocks noChangeArrowheads="1"/>
          </p:cNvSpPr>
          <p:nvPr/>
        </p:nvSpPr>
        <p:spPr bwMode="auto">
          <a:xfrm>
            <a:off x="2006600" y="3714731"/>
            <a:ext cx="1706563" cy="342900"/>
          </a:xfrm>
          <a:prstGeom prst="flowChartDecision">
            <a:avLst/>
          </a:prstGeom>
          <a:solidFill>
            <a:srgbClr val="FFDDF6"/>
          </a:solidFill>
          <a:ln w="9525">
            <a:solidFill>
              <a:schemeClr val="tx1"/>
            </a:solidFill>
            <a:miter lim="800000"/>
            <a:headEnd/>
            <a:tailEnd/>
          </a:ln>
          <a:effectLst>
            <a:outerShdw dist="45791" dir="3378596" algn="ctr" rotWithShape="0">
              <a:srgbClr val="808080"/>
            </a:outerShdw>
          </a:effectLst>
        </p:spPr>
        <p:txBody>
          <a:bodyPr wrap="none" anchor="ctr"/>
          <a:lstStyle/>
          <a:p>
            <a:pPr algn="ctr">
              <a:defRPr/>
            </a:pPr>
            <a:r>
              <a:rPr lang="ja-JP" altLang="en-US" sz="900" b="1" dirty="0">
                <a:latin typeface="Times New Roman" pitchFamily="-109" charset="0"/>
              </a:rPr>
              <a:t>心拍数確認</a:t>
            </a:r>
          </a:p>
        </p:txBody>
      </p:sp>
      <p:sp>
        <p:nvSpPr>
          <p:cNvPr id="4306" name="AutoShape 210"/>
          <p:cNvSpPr>
            <a:spLocks noChangeArrowheads="1"/>
          </p:cNvSpPr>
          <p:nvPr/>
        </p:nvSpPr>
        <p:spPr bwMode="auto">
          <a:xfrm>
            <a:off x="2019300" y="5127508"/>
            <a:ext cx="1706563" cy="342900"/>
          </a:xfrm>
          <a:prstGeom prst="flowChartDecision">
            <a:avLst/>
          </a:prstGeom>
          <a:solidFill>
            <a:srgbClr val="FFDDF6"/>
          </a:solidFill>
          <a:ln w="9525">
            <a:solidFill>
              <a:schemeClr val="tx1"/>
            </a:solidFill>
            <a:miter lim="800000"/>
            <a:headEnd/>
            <a:tailEnd/>
          </a:ln>
          <a:effectLst>
            <a:outerShdw dist="45791" dir="3378596" algn="ctr" rotWithShape="0">
              <a:srgbClr val="808080"/>
            </a:outerShdw>
          </a:effectLst>
        </p:spPr>
        <p:txBody>
          <a:bodyPr wrap="none" anchor="ctr"/>
          <a:lstStyle/>
          <a:p>
            <a:pPr algn="ctr">
              <a:defRPr/>
            </a:pPr>
            <a:r>
              <a:rPr lang="ja-JP" altLang="en-US" sz="900" b="1" dirty="0">
                <a:latin typeface="Times New Roman" pitchFamily="-109" charset="0"/>
              </a:rPr>
              <a:t>心拍数確認</a:t>
            </a:r>
          </a:p>
        </p:txBody>
      </p:sp>
      <p:sp>
        <p:nvSpPr>
          <p:cNvPr id="4128" name="AutoShape 32"/>
          <p:cNvSpPr>
            <a:spLocks noChangeArrowheads="1"/>
          </p:cNvSpPr>
          <p:nvPr/>
        </p:nvSpPr>
        <p:spPr bwMode="auto">
          <a:xfrm>
            <a:off x="5181600" y="4038697"/>
            <a:ext cx="2436813" cy="411163"/>
          </a:xfrm>
          <a:prstGeom prst="flowChartDecision">
            <a:avLst/>
          </a:prstGeom>
          <a:solidFill>
            <a:srgbClr val="FFDDF6"/>
          </a:solidFill>
          <a:ln w="9525">
            <a:solidFill>
              <a:schemeClr val="tx1"/>
            </a:solidFill>
            <a:miter lim="800000"/>
            <a:headEnd/>
            <a:tailEnd/>
          </a:ln>
          <a:effectLst>
            <a:outerShdw dist="45791" dir="3378596" algn="ctr" rotWithShape="0">
              <a:srgbClr val="808080"/>
            </a:outerShdw>
          </a:effectLst>
        </p:spPr>
        <p:txBody>
          <a:bodyPr wrap="none" anchor="ctr"/>
          <a:lstStyle/>
          <a:p>
            <a:pPr algn="ctr">
              <a:defRPr/>
            </a:pPr>
            <a:r>
              <a:rPr lang="ja-JP" altLang="en-US" sz="900" b="1" dirty="0">
                <a:latin typeface="Times New Roman" pitchFamily="-109" charset="0"/>
              </a:rPr>
              <a:t>努力呼吸</a:t>
            </a:r>
            <a:r>
              <a:rPr lang="ja-JP" altLang="en-US" sz="900" b="1" dirty="0" smtClean="0">
                <a:latin typeface="Times New Roman" pitchFamily="-109" charset="0"/>
              </a:rPr>
              <a:t> とチアノーゼ</a:t>
            </a:r>
            <a:r>
              <a:rPr lang="ja-JP" altLang="en-US" sz="900" b="1" dirty="0">
                <a:latin typeface="Times New Roman" pitchFamily="-109" charset="0"/>
              </a:rPr>
              <a:t>の確認</a:t>
            </a:r>
          </a:p>
        </p:txBody>
      </p:sp>
      <p:sp>
        <p:nvSpPr>
          <p:cNvPr id="91183" name="Rectangle 290"/>
          <p:cNvSpPr>
            <a:spLocks noChangeArrowheads="1"/>
          </p:cNvSpPr>
          <p:nvPr/>
        </p:nvSpPr>
        <p:spPr bwMode="auto">
          <a:xfrm>
            <a:off x="4864100" y="5875906"/>
            <a:ext cx="4267200" cy="646113"/>
          </a:xfrm>
          <a:prstGeom prst="rect">
            <a:avLst/>
          </a:prstGeom>
          <a:noFill/>
          <a:ln w="9525">
            <a:noFill/>
            <a:miter lim="800000"/>
            <a:headEnd/>
            <a:tailEnd/>
          </a:ln>
        </p:spPr>
        <p:txBody>
          <a:bodyPr>
            <a:prstTxWarp prst="textNoShape">
              <a:avLst/>
            </a:prstTxWarp>
            <a:spAutoFit/>
          </a:bodyPr>
          <a:lstStyle/>
          <a:p>
            <a:r>
              <a:rPr lang="en-US" altLang="ja-JP" sz="900" b="1" dirty="0">
                <a:solidFill>
                  <a:srgbClr val="FFFFFF"/>
                </a:solidFill>
                <a:ea typeface="MS Gothic" pitchFamily="49" charset="-128"/>
                <a:cs typeface="MS Gothic" pitchFamily="49" charset="-128"/>
              </a:rPr>
              <a:t>(*)</a:t>
            </a:r>
            <a:r>
              <a:rPr lang="ja-JP" altLang="en-US" sz="900" b="1" dirty="0">
                <a:solidFill>
                  <a:srgbClr val="FFFFFF"/>
                </a:solidFill>
                <a:ea typeface="MS Gothic" pitchFamily="49" charset="-128"/>
                <a:cs typeface="MS Gothic" pitchFamily="49" charset="-128"/>
              </a:rPr>
              <a:t>人工呼吸 ：新生児仮死では</a:t>
            </a:r>
            <a:r>
              <a:rPr lang="en-US" altLang="ja-JP" sz="900" b="1" dirty="0">
                <a:solidFill>
                  <a:srgbClr val="FFFFFF"/>
                </a:solidFill>
                <a:ea typeface="MS Gothic" pitchFamily="49" charset="-128"/>
                <a:cs typeface="MS Gothic" pitchFamily="49" charset="-128"/>
              </a:rPr>
              <a:t>90%</a:t>
            </a:r>
            <a:r>
              <a:rPr lang="ja-JP" altLang="en-US" sz="900" b="1" dirty="0">
                <a:solidFill>
                  <a:srgbClr val="FFFFFF"/>
                </a:solidFill>
                <a:ea typeface="MS Gothic" pitchFamily="49" charset="-128"/>
                <a:cs typeface="MS Gothic" pitchFamily="49" charset="-128"/>
              </a:rPr>
              <a:t>以上はバッグ・マスク</a:t>
            </a:r>
          </a:p>
          <a:p>
            <a:r>
              <a:rPr lang="ja-JP" altLang="en-US" sz="900" b="1" dirty="0">
                <a:solidFill>
                  <a:srgbClr val="FFFFFF"/>
                </a:solidFill>
                <a:ea typeface="MS Gothic" pitchFamily="49" charset="-128"/>
                <a:cs typeface="MS Gothic" pitchFamily="49" charset="-128"/>
              </a:rPr>
              <a:t>　　換気だけで改善するので急いで挿管しなくてよい。</a:t>
            </a:r>
          </a:p>
          <a:p>
            <a:r>
              <a:rPr lang="en-US" altLang="ja-JP" sz="900" b="1" dirty="0">
                <a:solidFill>
                  <a:srgbClr val="FFFFFF"/>
                </a:solidFill>
                <a:ea typeface="MS Gothic" pitchFamily="49" charset="-128"/>
                <a:cs typeface="MS Gothic" pitchFamily="49" charset="-128"/>
              </a:rPr>
              <a:t>(**)</a:t>
            </a:r>
            <a:r>
              <a:rPr lang="ja-JP" altLang="en-US" sz="900" b="1" dirty="0">
                <a:solidFill>
                  <a:srgbClr val="FFFFFF"/>
                </a:solidFill>
                <a:ea typeface="MS Gothic" pitchFamily="49" charset="-128"/>
                <a:cs typeface="MS Gothic" pitchFamily="49" charset="-128"/>
              </a:rPr>
              <a:t>人工呼吸と胸骨圧迫：</a:t>
            </a:r>
            <a:r>
              <a:rPr lang="en-US" altLang="ja-JP" sz="900" b="1" dirty="0">
                <a:solidFill>
                  <a:srgbClr val="FFFFFF"/>
                </a:solidFill>
                <a:ea typeface="MS Gothic" pitchFamily="49" charset="-128"/>
                <a:cs typeface="MS Gothic" pitchFamily="49" charset="-128"/>
              </a:rPr>
              <a:t>1</a:t>
            </a:r>
            <a:r>
              <a:rPr lang="ja-JP" altLang="en-US" sz="900" b="1" dirty="0">
                <a:solidFill>
                  <a:srgbClr val="FFFFFF"/>
                </a:solidFill>
                <a:ea typeface="MS Gothic" pitchFamily="49" charset="-128"/>
                <a:cs typeface="MS Gothic" pitchFamily="49" charset="-128"/>
              </a:rPr>
              <a:t>分間では人工呼吸</a:t>
            </a:r>
            <a:r>
              <a:rPr lang="en-US" altLang="ja-JP" sz="900" b="1" dirty="0">
                <a:solidFill>
                  <a:srgbClr val="FFFFFF"/>
                </a:solidFill>
                <a:ea typeface="MS Gothic" pitchFamily="49" charset="-128"/>
                <a:cs typeface="MS Gothic" pitchFamily="49" charset="-128"/>
              </a:rPr>
              <a:t>30</a:t>
            </a:r>
            <a:r>
              <a:rPr lang="ja-JP" altLang="en-US" sz="900" b="1" dirty="0">
                <a:solidFill>
                  <a:srgbClr val="FFFFFF"/>
                </a:solidFill>
                <a:ea typeface="MS Gothic" pitchFamily="49" charset="-128"/>
                <a:cs typeface="MS Gothic" pitchFamily="49" charset="-128"/>
              </a:rPr>
              <a:t>回と胸骨</a:t>
            </a:r>
          </a:p>
          <a:p>
            <a:r>
              <a:rPr lang="ja-JP" altLang="en-US" sz="900" b="1" dirty="0">
                <a:solidFill>
                  <a:srgbClr val="FFFFFF"/>
                </a:solidFill>
                <a:ea typeface="MS Gothic" pitchFamily="49" charset="-128"/>
                <a:cs typeface="MS Gothic" pitchFamily="49" charset="-128"/>
              </a:rPr>
              <a:t>　　圧迫</a:t>
            </a:r>
            <a:r>
              <a:rPr lang="en-US" altLang="ja-JP" sz="900" b="1" dirty="0">
                <a:solidFill>
                  <a:srgbClr val="FFFFFF"/>
                </a:solidFill>
                <a:ea typeface="MS Gothic" pitchFamily="49" charset="-128"/>
                <a:cs typeface="MS Gothic" pitchFamily="49" charset="-128"/>
              </a:rPr>
              <a:t>90</a:t>
            </a:r>
            <a:r>
              <a:rPr lang="ja-JP" altLang="en-US" sz="900" b="1" dirty="0">
                <a:solidFill>
                  <a:srgbClr val="FFFFFF"/>
                </a:solidFill>
                <a:ea typeface="MS Gothic" pitchFamily="49" charset="-128"/>
                <a:cs typeface="MS Gothic" pitchFamily="49" charset="-128"/>
              </a:rPr>
              <a:t>回となる。</a:t>
            </a:r>
          </a:p>
        </p:txBody>
      </p:sp>
      <p:sp>
        <p:nvSpPr>
          <p:cNvPr id="91184" name="テキスト ボックス 4"/>
          <p:cNvSpPr txBox="1">
            <a:spLocks noChangeArrowheads="1"/>
          </p:cNvSpPr>
          <p:nvPr/>
        </p:nvSpPr>
        <p:spPr bwMode="auto">
          <a:xfrm>
            <a:off x="131978" y="400050"/>
            <a:ext cx="571500" cy="230188"/>
          </a:xfrm>
          <a:prstGeom prst="rect">
            <a:avLst/>
          </a:prstGeom>
          <a:solidFill>
            <a:schemeClr val="bg1"/>
          </a:solidFill>
          <a:ln w="9525">
            <a:noFill/>
            <a:miter lim="800000"/>
            <a:headEnd/>
            <a:tailEnd/>
          </a:ln>
        </p:spPr>
        <p:txBody>
          <a:bodyPr>
            <a:prstTxWarp prst="textNoShape">
              <a:avLst/>
            </a:prstTxWarp>
            <a:spAutoFit/>
          </a:bodyPr>
          <a:lstStyle/>
          <a:p>
            <a:r>
              <a:rPr lang="ja-JP" altLang="en-US" sz="900" b="1">
                <a:solidFill>
                  <a:srgbClr val="FF0000"/>
                </a:solidFill>
                <a:latin typeface="Calibri" pitchFamily="-112" charset="0"/>
              </a:rPr>
              <a:t>出生</a:t>
            </a:r>
          </a:p>
        </p:txBody>
      </p:sp>
      <p:sp>
        <p:nvSpPr>
          <p:cNvPr id="91185" name="テキスト ボックス 6"/>
          <p:cNvSpPr txBox="1">
            <a:spLocks noChangeArrowheads="1"/>
          </p:cNvSpPr>
          <p:nvPr/>
        </p:nvSpPr>
        <p:spPr bwMode="auto">
          <a:xfrm>
            <a:off x="169686" y="3729900"/>
            <a:ext cx="812800" cy="246063"/>
          </a:xfrm>
          <a:prstGeom prst="rect">
            <a:avLst/>
          </a:prstGeom>
          <a:noFill/>
          <a:ln w="9525">
            <a:noFill/>
            <a:miter lim="800000"/>
            <a:headEnd/>
            <a:tailEnd/>
          </a:ln>
        </p:spPr>
        <p:txBody>
          <a:bodyPr>
            <a:prstTxWarp prst="textNoShape">
              <a:avLst/>
            </a:prstTxWarp>
            <a:spAutoFit/>
          </a:bodyPr>
          <a:lstStyle/>
          <a:p>
            <a:r>
              <a:rPr lang="en-US" altLang="ja-JP" sz="1000" b="1">
                <a:solidFill>
                  <a:srgbClr val="FF0000"/>
                </a:solidFill>
                <a:latin typeface="Tahoma" pitchFamily="-112" charset="0"/>
              </a:rPr>
              <a:t>60</a:t>
            </a:r>
            <a:r>
              <a:rPr lang="ja-JP" altLang="en-US" sz="900" b="1">
                <a:solidFill>
                  <a:srgbClr val="FF0000"/>
                </a:solidFill>
                <a:latin typeface="Calibri" pitchFamily="-112" charset="0"/>
              </a:rPr>
              <a:t>秒</a:t>
            </a:r>
          </a:p>
        </p:txBody>
      </p:sp>
      <p:sp>
        <p:nvSpPr>
          <p:cNvPr id="4392" name="Rectangle 296"/>
          <p:cNvSpPr>
            <a:spLocks noChangeArrowheads="1"/>
          </p:cNvSpPr>
          <p:nvPr/>
        </p:nvSpPr>
        <p:spPr bwMode="auto">
          <a:xfrm>
            <a:off x="5041900" y="3412125"/>
            <a:ext cx="2705100" cy="393517"/>
          </a:xfrm>
          <a:prstGeom prst="rect">
            <a:avLst/>
          </a:prstGeom>
          <a:solidFill>
            <a:srgbClr val="00FFFF"/>
          </a:solidFill>
          <a:ln w="9525">
            <a:solidFill>
              <a:schemeClr val="tx1"/>
            </a:solidFill>
            <a:miter lim="800000"/>
            <a:headEnd/>
            <a:tailEnd/>
          </a:ln>
          <a:effectLst>
            <a:outerShdw dist="63500" dir="3187806" algn="ctr" rotWithShape="0">
              <a:schemeClr val="tx1"/>
            </a:outerShdw>
          </a:effectLst>
        </p:spPr>
        <p:txBody>
          <a:bodyPr wrap="none" anchor="ctr"/>
          <a:lstStyle/>
          <a:p>
            <a:pPr algn="ctr">
              <a:defRPr/>
            </a:pPr>
            <a:r>
              <a:rPr lang="en-US" altLang="ja-JP" sz="1000" b="1" dirty="0">
                <a:latin typeface="Times New Roman" pitchFamily="-109" charset="0"/>
                <a:ea typeface="MS Gothic" pitchFamily="49" charset="-128"/>
              </a:rPr>
              <a:t>SpO</a:t>
            </a:r>
            <a:r>
              <a:rPr lang="en-US" altLang="ja-JP" sz="1000" b="1" baseline="-25000" dirty="0">
                <a:latin typeface="Times New Roman" pitchFamily="-109" charset="0"/>
                <a:ea typeface="MS Gothic" pitchFamily="49" charset="-128"/>
              </a:rPr>
              <a:t>2</a:t>
            </a:r>
            <a:r>
              <a:rPr lang="ja-JP" altLang="en-US" sz="1000" b="1" dirty="0">
                <a:latin typeface="Times New Roman" pitchFamily="-109" charset="0"/>
                <a:ea typeface="MS Gothic" pitchFamily="49" charset="-128"/>
              </a:rPr>
              <a:t>モニタ</a:t>
            </a:r>
          </a:p>
          <a:p>
            <a:pPr algn="ctr">
              <a:defRPr/>
            </a:pPr>
            <a:r>
              <a:rPr lang="en-US" altLang="ja-JP" sz="1000" b="1" dirty="0">
                <a:latin typeface="Times New Roman" pitchFamily="-109" charset="0"/>
                <a:ea typeface="MS Gothic" pitchFamily="49" charset="-128"/>
              </a:rPr>
              <a:t>CPAP</a:t>
            </a:r>
            <a:r>
              <a:rPr lang="ja-JP" altLang="en-US" sz="1000" b="1" dirty="0">
                <a:latin typeface="Times New Roman" pitchFamily="-109" charset="0"/>
                <a:ea typeface="MS Gothic" pitchFamily="49" charset="-128"/>
              </a:rPr>
              <a:t>または酸素投与を検討</a:t>
            </a:r>
            <a:endParaRPr lang="en-US" altLang="ja-JP" sz="1000" b="1" dirty="0">
              <a:latin typeface="Times New Roman" pitchFamily="-109" charset="0"/>
              <a:ea typeface="MS Gothic" pitchFamily="49" charset="-128"/>
            </a:endParaRPr>
          </a:p>
        </p:txBody>
      </p:sp>
      <p:sp>
        <p:nvSpPr>
          <p:cNvPr id="91187" name="Line 300"/>
          <p:cNvSpPr>
            <a:spLocks noChangeShapeType="1"/>
          </p:cNvSpPr>
          <p:nvPr/>
        </p:nvSpPr>
        <p:spPr bwMode="auto">
          <a:xfrm flipV="1">
            <a:off x="398678" y="628650"/>
            <a:ext cx="0" cy="1485900"/>
          </a:xfrm>
          <a:prstGeom prst="line">
            <a:avLst/>
          </a:prstGeom>
          <a:noFill/>
          <a:ln w="19050">
            <a:solidFill>
              <a:srgbClr val="FFFF00"/>
            </a:solidFill>
            <a:prstDash val="sysDot"/>
            <a:round/>
            <a:headEnd/>
            <a:tailEnd/>
          </a:ln>
        </p:spPr>
        <p:txBody>
          <a:bodyPr wrap="none" anchor="ctr">
            <a:prstTxWarp prst="textNoShape">
              <a:avLst/>
            </a:prstTxWarp>
          </a:bodyPr>
          <a:lstStyle/>
          <a:p>
            <a:endParaRPr lang="ja-JP" altLang="en-US"/>
          </a:p>
        </p:txBody>
      </p:sp>
      <p:sp>
        <p:nvSpPr>
          <p:cNvPr id="91188" name="テキスト ボックス 6"/>
          <p:cNvSpPr txBox="1">
            <a:spLocks noChangeArrowheads="1"/>
          </p:cNvSpPr>
          <p:nvPr/>
        </p:nvSpPr>
        <p:spPr bwMode="auto">
          <a:xfrm>
            <a:off x="131978" y="2228850"/>
            <a:ext cx="812800" cy="246063"/>
          </a:xfrm>
          <a:prstGeom prst="rect">
            <a:avLst/>
          </a:prstGeom>
          <a:noFill/>
          <a:ln w="9525">
            <a:noFill/>
            <a:miter lim="800000"/>
            <a:headEnd/>
            <a:tailEnd/>
          </a:ln>
        </p:spPr>
        <p:txBody>
          <a:bodyPr>
            <a:prstTxWarp prst="textNoShape">
              <a:avLst/>
            </a:prstTxWarp>
            <a:spAutoFit/>
          </a:bodyPr>
          <a:lstStyle/>
          <a:p>
            <a:r>
              <a:rPr lang="en-US" altLang="ja-JP" sz="1000" b="1" dirty="0">
                <a:solidFill>
                  <a:srgbClr val="FF0000"/>
                </a:solidFill>
                <a:latin typeface="Tahoma" pitchFamily="-112" charset="0"/>
              </a:rPr>
              <a:t>30</a:t>
            </a:r>
            <a:r>
              <a:rPr lang="ja-JP" altLang="en-US" sz="900" b="1" dirty="0">
                <a:solidFill>
                  <a:srgbClr val="FF0000"/>
                </a:solidFill>
                <a:latin typeface="Calibri" pitchFamily="-112" charset="0"/>
              </a:rPr>
              <a:t>秒</a:t>
            </a:r>
          </a:p>
        </p:txBody>
      </p:sp>
      <p:sp>
        <p:nvSpPr>
          <p:cNvPr id="91189" name="Line 302"/>
          <p:cNvSpPr>
            <a:spLocks noChangeShapeType="1"/>
          </p:cNvSpPr>
          <p:nvPr/>
        </p:nvSpPr>
        <p:spPr bwMode="auto">
          <a:xfrm flipV="1">
            <a:off x="398678" y="2457450"/>
            <a:ext cx="0" cy="1257281"/>
          </a:xfrm>
          <a:prstGeom prst="line">
            <a:avLst/>
          </a:prstGeom>
          <a:noFill/>
          <a:ln w="19050">
            <a:solidFill>
              <a:srgbClr val="FFFF00"/>
            </a:solidFill>
            <a:prstDash val="sysDot"/>
            <a:round/>
            <a:headEnd/>
            <a:tailEnd/>
          </a:ln>
        </p:spPr>
        <p:txBody>
          <a:bodyPr wrap="none" anchor="ctr">
            <a:prstTxWarp prst="textNoShape">
              <a:avLst/>
            </a:prstTxWarp>
          </a:bodyPr>
          <a:lstStyle/>
          <a:p>
            <a:endParaRPr lang="ja-JP" altLang="en-US"/>
          </a:p>
        </p:txBody>
      </p:sp>
      <p:sp>
        <p:nvSpPr>
          <p:cNvPr id="91190" name="Line 289"/>
          <p:cNvSpPr>
            <a:spLocks noChangeShapeType="1"/>
          </p:cNvSpPr>
          <p:nvPr/>
        </p:nvSpPr>
        <p:spPr bwMode="auto">
          <a:xfrm>
            <a:off x="820738" y="2998768"/>
            <a:ext cx="885825" cy="0"/>
          </a:xfrm>
          <a:prstGeom prst="line">
            <a:avLst/>
          </a:prstGeom>
          <a:noFill/>
          <a:ln w="19050">
            <a:solidFill>
              <a:srgbClr val="FFFF00"/>
            </a:solidFill>
            <a:round/>
            <a:headEnd/>
            <a:tailEnd type="triangle" w="med" len="med"/>
          </a:ln>
        </p:spPr>
        <p:txBody>
          <a:bodyPr wrap="none" anchor="ctr">
            <a:prstTxWarp prst="textNoShape">
              <a:avLst/>
            </a:prstTxWarp>
          </a:bodyPr>
          <a:lstStyle/>
          <a:p>
            <a:endParaRPr lang="ja-JP" altLang="en-US"/>
          </a:p>
        </p:txBody>
      </p:sp>
      <p:sp>
        <p:nvSpPr>
          <p:cNvPr id="91191" name="Line 288"/>
          <p:cNvSpPr>
            <a:spLocks noChangeShapeType="1"/>
          </p:cNvSpPr>
          <p:nvPr/>
        </p:nvSpPr>
        <p:spPr bwMode="auto">
          <a:xfrm flipH="1">
            <a:off x="820738" y="3886181"/>
            <a:ext cx="1185862" cy="0"/>
          </a:xfrm>
          <a:prstGeom prst="line">
            <a:avLst/>
          </a:prstGeom>
          <a:noFill/>
          <a:ln w="19050">
            <a:solidFill>
              <a:srgbClr val="FFFF00"/>
            </a:solidFill>
            <a:round/>
            <a:headEnd/>
            <a:tailEnd/>
          </a:ln>
        </p:spPr>
        <p:txBody>
          <a:bodyPr wrap="none" anchor="ctr">
            <a:prstTxWarp prst="textNoShape">
              <a:avLst/>
            </a:prstTxWarp>
          </a:bodyPr>
          <a:lstStyle/>
          <a:p>
            <a:endParaRPr lang="ja-JP" altLang="en-US"/>
          </a:p>
        </p:txBody>
      </p:sp>
      <p:sp>
        <p:nvSpPr>
          <p:cNvPr id="91192" name="正方形/長方形 65"/>
          <p:cNvSpPr>
            <a:spLocks noChangeArrowheads="1"/>
          </p:cNvSpPr>
          <p:nvPr/>
        </p:nvSpPr>
        <p:spPr bwMode="auto">
          <a:xfrm>
            <a:off x="6216650" y="6385494"/>
            <a:ext cx="2062163" cy="246062"/>
          </a:xfrm>
          <a:prstGeom prst="rect">
            <a:avLst/>
          </a:prstGeom>
          <a:noFill/>
          <a:ln w="9525">
            <a:noFill/>
            <a:miter lim="800000"/>
            <a:headEnd/>
            <a:tailEnd/>
          </a:ln>
        </p:spPr>
        <p:txBody>
          <a:bodyPr wrap="none">
            <a:prstTxWarp prst="textNoShape">
              <a:avLst/>
            </a:prstTxWarp>
            <a:spAutoFit/>
          </a:bodyPr>
          <a:lstStyle/>
          <a:p>
            <a:r>
              <a:rPr lang="en-US" altLang="ja-JP" sz="1000" b="1">
                <a:latin typeface="Calibri" pitchFamily="-112" charset="0"/>
              </a:rPr>
              <a:t>© </a:t>
            </a:r>
            <a:r>
              <a:rPr lang="en-US" altLang="ja-JP" sz="1000" b="1">
                <a:solidFill>
                  <a:srgbClr val="FF0000"/>
                </a:solidFill>
                <a:latin typeface="Calibri" pitchFamily="-112" charset="0"/>
              </a:rPr>
              <a:t>2010 JRC</a:t>
            </a:r>
            <a:r>
              <a:rPr lang="ja-JP" altLang="en-US" sz="1000" b="1">
                <a:solidFill>
                  <a:srgbClr val="FF0000"/>
                </a:solidFill>
                <a:latin typeface="Calibri" pitchFamily="-112" charset="0"/>
              </a:rPr>
              <a:t>新生児アルゴリズム図</a:t>
            </a:r>
          </a:p>
        </p:txBody>
      </p:sp>
      <p:sp>
        <p:nvSpPr>
          <p:cNvPr id="67" name="Rectangle 108"/>
          <p:cNvSpPr>
            <a:spLocks noChangeArrowheads="1"/>
          </p:cNvSpPr>
          <p:nvPr/>
        </p:nvSpPr>
        <p:spPr bwMode="auto">
          <a:xfrm>
            <a:off x="7694613" y="4939933"/>
            <a:ext cx="1246187" cy="228600"/>
          </a:xfrm>
          <a:prstGeom prst="rect">
            <a:avLst/>
          </a:prstGeom>
          <a:solidFill>
            <a:srgbClr val="AAF4B5"/>
          </a:solidFill>
          <a:ln w="9525">
            <a:solidFill>
              <a:schemeClr val="tx1"/>
            </a:solidFill>
            <a:miter lim="800000"/>
            <a:headEnd/>
            <a:tailEnd/>
          </a:ln>
          <a:effectLst>
            <a:outerShdw dist="63500" dir="3187806" algn="ctr" rotWithShape="0">
              <a:schemeClr val="tx1"/>
            </a:outerShdw>
          </a:effectLst>
        </p:spPr>
        <p:txBody>
          <a:bodyPr wrap="none" anchor="ctr"/>
          <a:lstStyle/>
          <a:p>
            <a:pPr algn="ctr">
              <a:defRPr/>
            </a:pPr>
            <a:r>
              <a:rPr lang="ja-JP" altLang="en-US" sz="1000" b="1" dirty="0">
                <a:latin typeface="Times New Roman" pitchFamily="-109" charset="0"/>
                <a:ea typeface="MS Gothic" pitchFamily="49" charset="-128"/>
              </a:rPr>
              <a:t>蘇生後のケア</a:t>
            </a:r>
            <a:endParaRPr lang="ja-JP" altLang="en-US" sz="800" dirty="0">
              <a:latin typeface="Times New Roman" pitchFamily="-109" charset="0"/>
              <a:ea typeface="MS Gothic" pitchFamily="49" charset="-128"/>
            </a:endParaRPr>
          </a:p>
        </p:txBody>
      </p:sp>
      <p:sp>
        <p:nvSpPr>
          <p:cNvPr id="91194" name="正方形/長方形 65"/>
          <p:cNvSpPr>
            <a:spLocks noChangeArrowheads="1"/>
          </p:cNvSpPr>
          <p:nvPr/>
        </p:nvSpPr>
        <p:spPr bwMode="auto">
          <a:xfrm>
            <a:off x="992188" y="4121150"/>
            <a:ext cx="1612900" cy="400050"/>
          </a:xfrm>
          <a:prstGeom prst="rect">
            <a:avLst/>
          </a:prstGeom>
          <a:noFill/>
          <a:ln w="9525">
            <a:noFill/>
            <a:miter lim="800000"/>
            <a:headEnd/>
            <a:tailEnd/>
          </a:ln>
        </p:spPr>
        <p:txBody>
          <a:bodyPr>
            <a:prstTxWarp prst="textNoShape">
              <a:avLst/>
            </a:prstTxWarp>
            <a:spAutoFit/>
          </a:bodyPr>
          <a:lstStyle/>
          <a:p>
            <a:r>
              <a:rPr lang="ja-JP" altLang="en-US" sz="1000" b="1">
                <a:solidFill>
                  <a:srgbClr val="FFFFFF"/>
                </a:solidFill>
                <a:latin typeface="ＭＳ Ｐゴシック" pitchFamily="-112" charset="-128"/>
              </a:rPr>
              <a:t>換気が適切か確認</a:t>
            </a:r>
            <a:endParaRPr lang="en-US" altLang="ja-JP" sz="1000" b="1">
              <a:solidFill>
                <a:srgbClr val="FFFFFF"/>
              </a:solidFill>
              <a:latin typeface="ＭＳ Ｐゴシック" pitchFamily="-112" charset="-128"/>
            </a:endParaRPr>
          </a:p>
          <a:p>
            <a:r>
              <a:rPr lang="ja-JP" altLang="en-US" sz="1000" b="1">
                <a:solidFill>
                  <a:srgbClr val="FFFFFF"/>
                </a:solidFill>
                <a:latin typeface="ＭＳ Ｐゴシック" pitchFamily="-112" charset="-128"/>
              </a:rPr>
              <a:t>気管挿管を検討</a:t>
            </a:r>
          </a:p>
        </p:txBody>
      </p:sp>
      <p:sp>
        <p:nvSpPr>
          <p:cNvPr id="91195" name="Text Box 259"/>
          <p:cNvSpPr txBox="1">
            <a:spLocks noChangeArrowheads="1"/>
          </p:cNvSpPr>
          <p:nvPr/>
        </p:nvSpPr>
        <p:spPr bwMode="auto">
          <a:xfrm>
            <a:off x="1714500" y="1787702"/>
            <a:ext cx="1587500" cy="554037"/>
          </a:xfrm>
          <a:prstGeom prst="rect">
            <a:avLst/>
          </a:prstGeom>
          <a:noFill/>
          <a:ln w="9525">
            <a:noFill/>
            <a:miter lim="800000"/>
            <a:headEnd/>
            <a:tailEnd/>
          </a:ln>
        </p:spPr>
        <p:txBody>
          <a:bodyPr>
            <a:prstTxWarp prst="textNoShape">
              <a:avLst/>
            </a:prstTxWarp>
            <a:spAutoFit/>
          </a:bodyPr>
          <a:lstStyle/>
          <a:p>
            <a:pPr algn="ctr"/>
            <a:r>
              <a:rPr lang="ja-JP" altLang="en-US" sz="1000" b="1" dirty="0">
                <a:solidFill>
                  <a:srgbClr val="FFFFFF"/>
                </a:solidFill>
              </a:rPr>
              <a:t>自発呼吸なし</a:t>
            </a:r>
            <a:endParaRPr lang="en-US" altLang="ja-JP" sz="1000" b="1" dirty="0">
              <a:solidFill>
                <a:srgbClr val="FFFFFF"/>
              </a:solidFill>
            </a:endParaRPr>
          </a:p>
          <a:p>
            <a:pPr algn="ctr"/>
            <a:r>
              <a:rPr lang="ja-JP" altLang="en-US" sz="1000" b="1" dirty="0">
                <a:solidFill>
                  <a:srgbClr val="FFFFFF"/>
                </a:solidFill>
              </a:rPr>
              <a:t>あるいは</a:t>
            </a:r>
          </a:p>
          <a:p>
            <a:pPr algn="ctr"/>
            <a:r>
              <a:rPr lang="ja-JP" altLang="en-US" sz="1000" b="1" dirty="0">
                <a:solidFill>
                  <a:srgbClr val="FFFFFF"/>
                </a:solidFill>
              </a:rPr>
              <a:t>心拍  </a:t>
            </a:r>
            <a:r>
              <a:rPr lang="en-US" altLang="ja-JP" sz="1000" b="1" dirty="0">
                <a:solidFill>
                  <a:srgbClr val="FFFFFF"/>
                </a:solidFill>
              </a:rPr>
              <a:t>100 /</a:t>
            </a:r>
            <a:r>
              <a:rPr lang="ja-JP" altLang="en-US" sz="1000" b="1" dirty="0">
                <a:solidFill>
                  <a:srgbClr val="FFFFFF"/>
                </a:solidFill>
              </a:rPr>
              <a:t>分未満</a:t>
            </a:r>
          </a:p>
        </p:txBody>
      </p:sp>
      <p:sp>
        <p:nvSpPr>
          <p:cNvPr id="91196" name="Line 213"/>
          <p:cNvSpPr>
            <a:spLocks noChangeShapeType="1"/>
          </p:cNvSpPr>
          <p:nvPr/>
        </p:nvSpPr>
        <p:spPr bwMode="auto">
          <a:xfrm flipH="1" flipV="1">
            <a:off x="3713163" y="3886181"/>
            <a:ext cx="885825" cy="0"/>
          </a:xfrm>
          <a:prstGeom prst="line">
            <a:avLst/>
          </a:prstGeom>
          <a:noFill/>
          <a:ln w="19050">
            <a:solidFill>
              <a:srgbClr val="FFFF00"/>
            </a:solidFill>
            <a:round/>
            <a:headEnd/>
            <a:tailEnd/>
          </a:ln>
        </p:spPr>
        <p:txBody>
          <a:bodyPr wrap="none" anchor="ctr">
            <a:prstTxWarp prst="textNoShape">
              <a:avLst/>
            </a:prstTxWarp>
          </a:bodyPr>
          <a:lstStyle/>
          <a:p>
            <a:endParaRPr lang="ja-JP" altLang="en-US"/>
          </a:p>
        </p:txBody>
      </p:sp>
      <p:sp>
        <p:nvSpPr>
          <p:cNvPr id="91197" name="Line 278"/>
          <p:cNvSpPr>
            <a:spLocks noChangeShapeType="1"/>
          </p:cNvSpPr>
          <p:nvPr/>
        </p:nvSpPr>
        <p:spPr bwMode="auto">
          <a:xfrm flipV="1">
            <a:off x="4603750" y="2743199"/>
            <a:ext cx="0" cy="1135043"/>
          </a:xfrm>
          <a:prstGeom prst="line">
            <a:avLst/>
          </a:prstGeom>
          <a:noFill/>
          <a:ln w="19050">
            <a:solidFill>
              <a:srgbClr val="FFFF00"/>
            </a:solidFill>
            <a:round/>
            <a:headEnd/>
            <a:tailEnd type="triangle" w="med" len="med"/>
          </a:ln>
        </p:spPr>
        <p:txBody>
          <a:bodyPr wrap="none" anchor="ctr">
            <a:prstTxWarp prst="textNoShape">
              <a:avLst/>
            </a:prstTxWarp>
          </a:bodyPr>
          <a:lstStyle/>
          <a:p>
            <a:endParaRPr lang="ja-JP" altLang="en-US"/>
          </a:p>
        </p:txBody>
      </p:sp>
      <p:sp>
        <p:nvSpPr>
          <p:cNvPr id="91198" name="Line 213"/>
          <p:cNvSpPr>
            <a:spLocks noChangeShapeType="1"/>
          </p:cNvSpPr>
          <p:nvPr/>
        </p:nvSpPr>
        <p:spPr bwMode="auto">
          <a:xfrm flipH="1" flipV="1">
            <a:off x="7636849" y="4253010"/>
            <a:ext cx="733425" cy="0"/>
          </a:xfrm>
          <a:prstGeom prst="line">
            <a:avLst/>
          </a:prstGeom>
          <a:noFill/>
          <a:ln w="19050">
            <a:solidFill>
              <a:srgbClr val="FFFF00"/>
            </a:solidFill>
            <a:round/>
            <a:headEnd/>
            <a:tailEnd/>
          </a:ln>
        </p:spPr>
        <p:txBody>
          <a:bodyPr wrap="none" anchor="ctr">
            <a:prstTxWarp prst="textNoShape">
              <a:avLst/>
            </a:prstTxWarp>
          </a:bodyPr>
          <a:lstStyle/>
          <a:p>
            <a:endParaRPr lang="ja-JP" altLang="en-US"/>
          </a:p>
        </p:txBody>
      </p:sp>
      <p:sp>
        <p:nvSpPr>
          <p:cNvPr id="91200" name="テキスト ボックス 63"/>
          <p:cNvSpPr txBox="1">
            <a:spLocks noChangeArrowheads="1"/>
          </p:cNvSpPr>
          <p:nvPr/>
        </p:nvSpPr>
        <p:spPr bwMode="auto">
          <a:xfrm>
            <a:off x="942975" y="228600"/>
            <a:ext cx="1724025" cy="461963"/>
          </a:xfrm>
          <a:prstGeom prst="rect">
            <a:avLst/>
          </a:prstGeom>
          <a:noFill/>
          <a:ln w="9525">
            <a:noFill/>
            <a:miter lim="800000"/>
            <a:headEnd/>
            <a:tailEnd/>
          </a:ln>
        </p:spPr>
        <p:txBody>
          <a:bodyPr wrap="none">
            <a:prstTxWarp prst="textNoShape">
              <a:avLst/>
            </a:prstTxWarp>
            <a:spAutoFit/>
          </a:bodyPr>
          <a:lstStyle/>
          <a:p>
            <a:r>
              <a:rPr kumimoji="1" lang="en-US" altLang="ja-JP" sz="2400">
                <a:solidFill>
                  <a:srgbClr val="FFFFFF"/>
                </a:solidFill>
                <a:latin typeface="ＭＳ Ｐゴシック" pitchFamily="-112" charset="-128"/>
                <a:ea typeface="ＭＳ Ｐゴシック" pitchFamily="-112" charset="-128"/>
                <a:cs typeface="ＭＳ Ｐゴシック" pitchFamily="-112" charset="-128"/>
              </a:rPr>
              <a:t>2010</a:t>
            </a:r>
            <a:r>
              <a:rPr kumimoji="1" lang="ja-JP" altLang="en-US" sz="2400">
                <a:solidFill>
                  <a:srgbClr val="FFFFFF"/>
                </a:solidFill>
                <a:latin typeface="ＭＳ Ｐゴシック" pitchFamily="-112" charset="-128"/>
                <a:ea typeface="ＭＳ Ｐゴシック" pitchFamily="-112" charset="-128"/>
                <a:cs typeface="ＭＳ Ｐゴシック" pitchFamily="-112" charset="-128"/>
              </a:rPr>
              <a:t>日本版</a:t>
            </a:r>
          </a:p>
        </p:txBody>
      </p:sp>
      <p:sp>
        <p:nvSpPr>
          <p:cNvPr id="66" name="Text Box 182"/>
          <p:cNvSpPr txBox="1">
            <a:spLocks noChangeArrowheads="1"/>
          </p:cNvSpPr>
          <p:nvPr/>
        </p:nvSpPr>
        <p:spPr bwMode="auto">
          <a:xfrm>
            <a:off x="6363112" y="3023498"/>
            <a:ext cx="1765300" cy="400110"/>
          </a:xfrm>
          <a:prstGeom prst="rect">
            <a:avLst/>
          </a:prstGeom>
          <a:noFill/>
          <a:ln w="9525">
            <a:noFill/>
            <a:miter lim="800000"/>
            <a:headEnd/>
            <a:tailEnd/>
          </a:ln>
        </p:spPr>
        <p:txBody>
          <a:bodyPr wrap="square">
            <a:prstTxWarp prst="textNoShape">
              <a:avLst/>
            </a:prstTxWarp>
            <a:spAutoFit/>
          </a:bodyPr>
          <a:lstStyle/>
          <a:p>
            <a:r>
              <a:rPr lang="ja-JP" altLang="en-US" sz="1000" b="1" dirty="0" smtClean="0">
                <a:solidFill>
                  <a:srgbClr val="FFFFFF"/>
                </a:solidFill>
              </a:rPr>
              <a:t>努力呼吸・中心性チアノーゼ</a:t>
            </a:r>
          </a:p>
          <a:p>
            <a:r>
              <a:rPr lang="ja-JP" altLang="en-US" sz="1000" b="1" dirty="0" smtClean="0">
                <a:solidFill>
                  <a:srgbClr val="FFFFFF"/>
                </a:solidFill>
              </a:rPr>
              <a:t>あり</a:t>
            </a:r>
            <a:endParaRPr lang="ja-JP" altLang="en-US" sz="1000" b="1" dirty="0">
              <a:solidFill>
                <a:srgbClr val="FFFFFF"/>
              </a:solidFill>
            </a:endParaRPr>
          </a:p>
        </p:txBody>
      </p:sp>
      <p:sp>
        <p:nvSpPr>
          <p:cNvPr id="68" name="Text Box 270"/>
          <p:cNvSpPr txBox="1">
            <a:spLocks noChangeArrowheads="1"/>
          </p:cNvSpPr>
          <p:nvPr/>
        </p:nvSpPr>
        <p:spPr bwMode="auto">
          <a:xfrm>
            <a:off x="7804756" y="3995461"/>
            <a:ext cx="863600" cy="246063"/>
          </a:xfrm>
          <a:prstGeom prst="rect">
            <a:avLst/>
          </a:prstGeom>
          <a:noFill/>
          <a:ln w="9525">
            <a:noFill/>
            <a:miter lim="800000"/>
            <a:headEnd/>
            <a:tailEnd/>
          </a:ln>
        </p:spPr>
        <p:txBody>
          <a:bodyPr>
            <a:prstTxWarp prst="textNoShape">
              <a:avLst/>
            </a:prstTxWarp>
            <a:spAutoFit/>
          </a:bodyPr>
          <a:lstStyle/>
          <a:p>
            <a:r>
              <a:rPr lang="ja-JP" altLang="en-US" sz="1000" b="1" dirty="0" smtClean="0">
                <a:solidFill>
                  <a:srgbClr val="FFFFFF"/>
                </a:solidFill>
              </a:rPr>
              <a:t>なし</a:t>
            </a:r>
            <a:endParaRPr lang="ja-JP" altLang="en-US" sz="1000" b="1" dirty="0">
              <a:solidFill>
                <a:srgbClr val="FFFFFF"/>
              </a:solidFill>
            </a:endParaRPr>
          </a:p>
        </p:txBody>
      </p:sp>
      <p:sp>
        <p:nvSpPr>
          <p:cNvPr id="69" name="Text Box 182"/>
          <p:cNvSpPr txBox="1">
            <a:spLocks noChangeArrowheads="1"/>
          </p:cNvSpPr>
          <p:nvPr/>
        </p:nvSpPr>
        <p:spPr bwMode="auto">
          <a:xfrm>
            <a:off x="6397528" y="4473722"/>
            <a:ext cx="1765300" cy="400110"/>
          </a:xfrm>
          <a:prstGeom prst="rect">
            <a:avLst/>
          </a:prstGeom>
          <a:noFill/>
          <a:ln w="9525">
            <a:noFill/>
            <a:miter lim="800000"/>
            <a:headEnd/>
            <a:tailEnd/>
          </a:ln>
        </p:spPr>
        <p:txBody>
          <a:bodyPr wrap="square">
            <a:prstTxWarp prst="textNoShape">
              <a:avLst/>
            </a:prstTxWarp>
            <a:spAutoFit/>
          </a:bodyPr>
          <a:lstStyle/>
          <a:p>
            <a:r>
              <a:rPr lang="ja-JP" altLang="en-US" sz="1000" b="1" dirty="0" smtClean="0">
                <a:solidFill>
                  <a:srgbClr val="FFFFFF"/>
                </a:solidFill>
              </a:rPr>
              <a:t>努力呼吸・中心性チアノーゼ</a:t>
            </a:r>
          </a:p>
          <a:p>
            <a:r>
              <a:rPr lang="ja-JP" altLang="en-US" sz="1000" b="1" dirty="0" smtClean="0">
                <a:solidFill>
                  <a:srgbClr val="FFFFFF"/>
                </a:solidFill>
              </a:rPr>
              <a:t>あり</a:t>
            </a:r>
            <a:endParaRPr lang="ja-JP" altLang="en-US" sz="1000" b="1" dirty="0">
              <a:solidFill>
                <a:srgbClr val="FFFFFF"/>
              </a:solidFill>
            </a:endParaRPr>
          </a:p>
        </p:txBody>
      </p:sp>
      <p:cxnSp>
        <p:nvCxnSpPr>
          <p:cNvPr id="72" name="直線コネクタ 71"/>
          <p:cNvCxnSpPr/>
          <p:nvPr/>
        </p:nvCxnSpPr>
        <p:spPr>
          <a:xfrm rot="10800000" flipH="1" flipV="1">
            <a:off x="1524000" y="1738313"/>
            <a:ext cx="4724400" cy="14287"/>
          </a:xfrm>
          <a:prstGeom prst="line">
            <a:avLst/>
          </a:prstGeom>
          <a:ln w="38100" cap="flat" cmpd="sng" algn="ctr">
            <a:solidFill>
              <a:srgbClr val="FF0000"/>
            </a:solidFill>
            <a:prstDash val="sysDash"/>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73" name="直線コネクタ 72"/>
          <p:cNvCxnSpPr/>
          <p:nvPr/>
        </p:nvCxnSpPr>
        <p:spPr>
          <a:xfrm rot="10800000" flipV="1">
            <a:off x="1524000" y="1738313"/>
            <a:ext cx="1588" cy="1690687"/>
          </a:xfrm>
          <a:prstGeom prst="line">
            <a:avLst/>
          </a:prstGeom>
          <a:ln w="38100" cap="flat" cmpd="sng" algn="ctr">
            <a:solidFill>
              <a:srgbClr val="FF0000"/>
            </a:solidFill>
            <a:prstDash val="sysDash"/>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74" name="直線コネクタ 73"/>
          <p:cNvCxnSpPr/>
          <p:nvPr/>
        </p:nvCxnSpPr>
        <p:spPr>
          <a:xfrm>
            <a:off x="1524000" y="3429000"/>
            <a:ext cx="4724400" cy="1588"/>
          </a:xfrm>
          <a:prstGeom prst="line">
            <a:avLst/>
          </a:prstGeom>
          <a:ln w="38100" cap="flat" cmpd="sng" algn="ctr">
            <a:solidFill>
              <a:srgbClr val="FF0000"/>
            </a:solidFill>
            <a:prstDash val="sysDash"/>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75" name="直線コネクタ 74"/>
          <p:cNvCxnSpPr/>
          <p:nvPr/>
        </p:nvCxnSpPr>
        <p:spPr>
          <a:xfrm rot="5400000">
            <a:off x="5410201" y="2590800"/>
            <a:ext cx="1676400" cy="3175"/>
          </a:xfrm>
          <a:prstGeom prst="line">
            <a:avLst/>
          </a:prstGeom>
          <a:ln w="38100" cap="flat" cmpd="sng" algn="ctr">
            <a:solidFill>
              <a:srgbClr val="FF0000"/>
            </a:solidFill>
            <a:prstDash val="sysDash"/>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70" name="テキスト ボックス 69"/>
          <p:cNvSpPr txBox="1"/>
          <p:nvPr/>
        </p:nvSpPr>
        <p:spPr>
          <a:xfrm>
            <a:off x="7804757" y="1635743"/>
            <a:ext cx="1054086" cy="769441"/>
          </a:xfrm>
          <a:prstGeom prst="rect">
            <a:avLst/>
          </a:prstGeom>
          <a:solidFill>
            <a:schemeClr val="bg1">
              <a:lumMod val="95000"/>
            </a:schemeClr>
          </a:solidFill>
        </p:spPr>
        <p:txBody>
          <a:bodyPr wrap="square" rtlCol="0">
            <a:spAutoFit/>
          </a:bodyPr>
          <a:lstStyle/>
          <a:p>
            <a:pPr algn="ctr"/>
            <a:r>
              <a:rPr kumimoji="1" lang="ja-JP" altLang="en-US" sz="800" dirty="0" smtClean="0"/>
              <a:t>目標</a:t>
            </a:r>
            <a:r>
              <a:rPr kumimoji="1" lang="en-US" altLang="ja-JP" sz="800" dirty="0" smtClean="0"/>
              <a:t>SpO</a:t>
            </a:r>
            <a:r>
              <a:rPr kumimoji="1" lang="en-US" altLang="ja-JP" sz="600" dirty="0" smtClean="0"/>
              <a:t>2</a:t>
            </a:r>
            <a:endParaRPr kumimoji="1" lang="ja-JP" altLang="en-US" sz="600" dirty="0" smtClean="0"/>
          </a:p>
          <a:p>
            <a:r>
              <a:rPr lang="ja-JP" altLang="en-US" sz="600" dirty="0" smtClean="0"/>
              <a:t>　　経過時間　　</a:t>
            </a:r>
            <a:r>
              <a:rPr lang="en-US" altLang="ja-JP" sz="600" dirty="0" smtClean="0"/>
              <a:t>SpO2</a:t>
            </a:r>
            <a:r>
              <a:rPr lang="ja-JP" altLang="en-US" sz="600" dirty="0" smtClean="0"/>
              <a:t>値</a:t>
            </a:r>
            <a:endParaRPr lang="en-US" altLang="ja-JP" sz="600" dirty="0" smtClean="0"/>
          </a:p>
          <a:p>
            <a:r>
              <a:rPr lang="ja-JP" altLang="en-US" sz="600" dirty="0" smtClean="0"/>
              <a:t> </a:t>
            </a:r>
            <a:r>
              <a:rPr lang="ja-JP" altLang="en-US" sz="600" dirty="0" smtClean="0"/>
              <a:t>　　　　</a:t>
            </a:r>
            <a:r>
              <a:rPr lang="en-US" altLang="ja-JP" sz="600" dirty="0" smtClean="0"/>
              <a:t>1</a:t>
            </a:r>
            <a:r>
              <a:rPr lang="ja-JP" altLang="en-US" sz="600" dirty="0" smtClean="0"/>
              <a:t>分　　　　　</a:t>
            </a:r>
            <a:r>
              <a:rPr lang="en-US" altLang="ja-JP" sz="600" dirty="0" smtClean="0"/>
              <a:t>60 %</a:t>
            </a:r>
            <a:endParaRPr lang="ja-JP" altLang="en-US" sz="600" dirty="0" smtClean="0"/>
          </a:p>
          <a:p>
            <a:r>
              <a:rPr lang="ja-JP" altLang="en-US" sz="600" dirty="0" smtClean="0"/>
              <a:t> </a:t>
            </a:r>
            <a:r>
              <a:rPr lang="ja-JP" altLang="en-US" sz="600" dirty="0" smtClean="0"/>
              <a:t>　　　　</a:t>
            </a:r>
            <a:r>
              <a:rPr lang="en-US" altLang="ja-JP" sz="600" dirty="0" smtClean="0"/>
              <a:t>3</a:t>
            </a:r>
            <a:r>
              <a:rPr lang="ja-JP" altLang="en-US" sz="600" dirty="0" smtClean="0"/>
              <a:t>分　　　　　</a:t>
            </a:r>
            <a:r>
              <a:rPr lang="en-US" altLang="ja-JP" sz="600" dirty="0" smtClean="0"/>
              <a:t>70 % </a:t>
            </a:r>
            <a:r>
              <a:rPr lang="ja-JP" altLang="en-US" sz="600" dirty="0" smtClean="0"/>
              <a:t>　</a:t>
            </a:r>
            <a:endParaRPr lang="en-US" altLang="ja-JP" sz="600" dirty="0" smtClean="0"/>
          </a:p>
          <a:p>
            <a:r>
              <a:rPr lang="ja-JP" altLang="en-US" sz="600" dirty="0" smtClean="0"/>
              <a:t> </a:t>
            </a:r>
            <a:r>
              <a:rPr lang="ja-JP" altLang="en-US" sz="600" dirty="0" smtClean="0"/>
              <a:t>　　　　</a:t>
            </a:r>
            <a:r>
              <a:rPr lang="en-US" altLang="ja-JP" sz="600" dirty="0" smtClean="0"/>
              <a:t>5</a:t>
            </a:r>
            <a:r>
              <a:rPr lang="ja-JP" altLang="en-US" sz="600" dirty="0" smtClean="0"/>
              <a:t>分　　　　　</a:t>
            </a:r>
            <a:r>
              <a:rPr lang="en-US" altLang="ja-JP" sz="600" dirty="0" smtClean="0"/>
              <a:t>80 %</a:t>
            </a:r>
          </a:p>
          <a:p>
            <a:r>
              <a:rPr lang="ja-JP" altLang="en-US" sz="600" dirty="0" smtClean="0"/>
              <a:t>　　  　</a:t>
            </a:r>
            <a:r>
              <a:rPr lang="en-US" altLang="ja-JP" sz="600" dirty="0" smtClean="0"/>
              <a:t>10</a:t>
            </a:r>
            <a:r>
              <a:rPr lang="ja-JP" altLang="en-US" sz="600" dirty="0" smtClean="0"/>
              <a:t>分　　　　　</a:t>
            </a:r>
            <a:r>
              <a:rPr lang="en-US" altLang="ja-JP" sz="600" dirty="0" smtClean="0"/>
              <a:t>90 %</a:t>
            </a:r>
          </a:p>
          <a:p>
            <a:r>
              <a:rPr lang="en-US" altLang="ja-JP" sz="600" dirty="0" smtClean="0"/>
              <a:t>95 5 </a:t>
            </a:r>
            <a:r>
              <a:rPr lang="ja-JP" altLang="en-US" sz="600" dirty="0" smtClean="0"/>
              <a:t>以上は超えないように。　</a:t>
            </a:r>
            <a:endParaRPr kumimoji="1" lang="ja-JP" altLang="en-US" sz="600"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1"/>
          <p:cNvSpPr>
            <a:spLocks noGrp="1" noChangeArrowheads="1"/>
          </p:cNvSpPr>
          <p:nvPr>
            <p:ph type="title" idx="4294967295"/>
          </p:nvPr>
        </p:nvSpPr>
        <p:spPr>
          <a:xfrm>
            <a:off x="0" y="332280"/>
            <a:ext cx="9144000" cy="1066800"/>
          </a:xfrm>
        </p:spPr>
        <p:txBody>
          <a:bodyPr rIns="132080">
            <a:normAutofit fontScale="90000"/>
          </a:bodyPr>
          <a:lstStyle/>
          <a:p>
            <a:pPr marL="65088" eaLnBrk="1" hangingPunct="1">
              <a:lnSpc>
                <a:spcPts val="4800"/>
              </a:lnSpc>
            </a:pPr>
            <a:r>
              <a:rPr lang="ja-JP" altLang="en-US" sz="3100" dirty="0">
                <a:solidFill>
                  <a:srgbClr val="FBF938"/>
                </a:solidFill>
                <a:latin typeface="ＭＳ Ｐゴシック" charset="-128"/>
                <a:ea typeface="ＭＳ Ｐゴシック" charset="-128"/>
                <a:cs typeface="ＭＳ Ｐゴシック" charset="-128"/>
              </a:rPr>
              <a:t>蘇生の初期処置後</a:t>
            </a:r>
            <a:r>
              <a:rPr lang="ja-JP" altLang="en-US" sz="3100" dirty="0" smtClean="0">
                <a:solidFill>
                  <a:srgbClr val="FBF938"/>
                </a:solidFill>
                <a:latin typeface="ＭＳ Ｐゴシック" charset="-128"/>
                <a:ea typeface="ＭＳ Ｐゴシック" charset="-128"/>
                <a:cs typeface="ＭＳ Ｐゴシック" charset="-128"/>
              </a:rPr>
              <a:t>にまず</a:t>
            </a:r>
            <a:r>
              <a:rPr lang="ja-JP" altLang="en-US" sz="3556" u="sng" dirty="0" smtClean="0">
                <a:solidFill>
                  <a:srgbClr val="FF66FF"/>
                </a:solidFill>
                <a:latin typeface="ＭＳ Ｐゴシック" charset="-128"/>
                <a:ea typeface="ＭＳ Ｐゴシック" charset="-128"/>
                <a:cs typeface="ＭＳ Ｐゴシック" charset="-128"/>
              </a:rPr>
              <a:t>呼吸</a:t>
            </a:r>
            <a:r>
              <a:rPr lang="ja-JP" altLang="en-US" sz="3556" dirty="0">
                <a:solidFill>
                  <a:srgbClr val="FF66FF"/>
                </a:solidFill>
                <a:latin typeface="ＭＳ Ｐゴシック" charset="-128"/>
                <a:ea typeface="ＭＳ Ｐゴシック" charset="-128"/>
                <a:cs typeface="ＭＳ Ｐゴシック" charset="-128"/>
              </a:rPr>
              <a:t>、</a:t>
            </a:r>
            <a:r>
              <a:rPr lang="ja-JP" altLang="en-US" sz="3556" u="sng" dirty="0">
                <a:solidFill>
                  <a:srgbClr val="FF66FF"/>
                </a:solidFill>
                <a:latin typeface="ＭＳ Ｐゴシック" charset="-128"/>
                <a:ea typeface="ＭＳ Ｐゴシック" charset="-128"/>
                <a:cs typeface="ＭＳ Ｐゴシック" charset="-128"/>
              </a:rPr>
              <a:t>心拍数</a:t>
            </a:r>
            <a:r>
              <a:rPr lang="ja-JP" altLang="en-US" sz="3100" dirty="0">
                <a:solidFill>
                  <a:srgbClr val="FBF938"/>
                </a:solidFill>
                <a:latin typeface="ＭＳ Ｐゴシック" charset="-128"/>
                <a:ea typeface="ＭＳ Ｐゴシック" charset="-128"/>
                <a:cs typeface="ＭＳ Ｐゴシック" charset="-128"/>
              </a:rPr>
              <a:t>を評価する</a:t>
            </a:r>
            <a:r>
              <a:rPr lang="en-US" altLang="ja-JP" sz="2100" dirty="0">
                <a:latin typeface="ＭＳ Ｐゴシック" charset="-128"/>
                <a:ea typeface="ＭＳ Ｐゴシック" charset="-128"/>
                <a:cs typeface="ＭＳ Ｐゴシック" charset="-128"/>
              </a:rPr>
              <a:t/>
            </a:r>
            <a:br>
              <a:rPr lang="en-US" altLang="ja-JP" sz="2100" dirty="0">
                <a:latin typeface="ＭＳ Ｐゴシック" charset="-128"/>
                <a:ea typeface="ＭＳ Ｐゴシック" charset="-128"/>
                <a:cs typeface="ＭＳ Ｐゴシック" charset="-128"/>
              </a:rPr>
            </a:br>
            <a:r>
              <a:rPr lang="en-US" altLang="ja-JP" sz="2200" b="1" dirty="0">
                <a:solidFill>
                  <a:schemeClr val="bg1"/>
                </a:solidFill>
                <a:latin typeface="ＭＳ Ｐゴシック" charset="-128"/>
                <a:ea typeface="ＭＳ Ｐゴシック" charset="-128"/>
                <a:cs typeface="ＭＳ Ｐゴシック" charset="-128"/>
              </a:rPr>
              <a:t>→</a:t>
            </a:r>
            <a:r>
              <a:rPr lang="ja-JP" altLang="en-US" sz="2200" b="1" dirty="0">
                <a:solidFill>
                  <a:schemeClr val="bg1"/>
                </a:solidFill>
                <a:latin typeface="ＭＳ Ｐゴシック" charset="-128"/>
                <a:ea typeface="ＭＳ Ｐゴシック" charset="-128"/>
                <a:cs typeface="ＭＳ Ｐゴシック" charset="-128"/>
              </a:rPr>
              <a:t>自発呼吸がない、または心拍</a:t>
            </a:r>
            <a:r>
              <a:rPr lang="en-US" altLang="ja-JP" sz="2200" b="1" dirty="0">
                <a:solidFill>
                  <a:schemeClr val="bg1"/>
                </a:solidFill>
                <a:latin typeface="ＭＳ Ｐゴシック" charset="-128"/>
                <a:ea typeface="ＭＳ Ｐゴシック" charset="-128"/>
                <a:cs typeface="ＭＳ Ｐゴシック" charset="-128"/>
              </a:rPr>
              <a:t>100</a:t>
            </a:r>
            <a:r>
              <a:rPr lang="ja-JP" altLang="en-US" sz="2200" b="1" dirty="0">
                <a:solidFill>
                  <a:schemeClr val="bg1"/>
                </a:solidFill>
                <a:latin typeface="ＭＳ Ｐゴシック" charset="-128"/>
                <a:ea typeface="ＭＳ Ｐゴシック" charset="-128"/>
                <a:cs typeface="ＭＳ Ｐゴシック" charset="-128"/>
              </a:rPr>
              <a:t>未満</a:t>
            </a:r>
            <a:r>
              <a:rPr lang="en-US" altLang="ja-JP" sz="2200" b="1" dirty="0">
                <a:solidFill>
                  <a:schemeClr val="bg1"/>
                </a:solidFill>
                <a:latin typeface="ＭＳ Ｐゴシック" charset="-128"/>
                <a:ea typeface="ＭＳ Ｐゴシック" charset="-128"/>
                <a:cs typeface="ＭＳ Ｐゴシック" charset="-128"/>
              </a:rPr>
              <a:t>/</a:t>
            </a:r>
            <a:r>
              <a:rPr lang="ja-JP" altLang="en-US" sz="2200" b="1" dirty="0">
                <a:solidFill>
                  <a:schemeClr val="bg1"/>
                </a:solidFill>
                <a:latin typeface="ＭＳ Ｐゴシック" charset="-128"/>
                <a:ea typeface="ＭＳ Ｐゴシック" charset="-128"/>
                <a:cs typeface="ＭＳ Ｐゴシック" charset="-128"/>
              </a:rPr>
              <a:t>分のとき</a:t>
            </a:r>
            <a:r>
              <a:rPr lang="ja-JP" altLang="en-US" sz="2200" b="1" dirty="0" smtClean="0">
                <a:solidFill>
                  <a:schemeClr val="bg1"/>
                </a:solidFill>
                <a:latin typeface="ＭＳ Ｐゴシック" charset="-128"/>
                <a:ea typeface="ＭＳ Ｐゴシック" charset="-128"/>
                <a:cs typeface="ＭＳ Ｐゴシック" charset="-128"/>
              </a:rPr>
              <a:t>は</a:t>
            </a:r>
            <a:r>
              <a:rPr lang="ja-JP" altLang="en-US" sz="2200" b="1" dirty="0" smtClean="0">
                <a:solidFill>
                  <a:srgbClr val="FFFF00"/>
                </a:solidFill>
                <a:latin typeface="ＭＳ Ｐゴシック" charset="-128"/>
                <a:ea typeface="ＭＳ Ｐゴシック" charset="-128"/>
                <a:cs typeface="ＭＳ Ｐゴシック" charset="-128"/>
              </a:rPr>
              <a:t>直ちに</a:t>
            </a:r>
            <a:r>
              <a:rPr lang="ja-JP" altLang="en-US" sz="2200" b="1" dirty="0" smtClean="0">
                <a:solidFill>
                  <a:schemeClr val="bg1"/>
                </a:solidFill>
                <a:latin typeface="ＭＳ Ｐゴシック" charset="-128"/>
                <a:ea typeface="ＭＳ Ｐゴシック" charset="-128"/>
                <a:cs typeface="ＭＳ Ｐゴシック" charset="-128"/>
              </a:rPr>
              <a:t>人工</a:t>
            </a:r>
            <a:r>
              <a:rPr lang="ja-JP" altLang="en-US" sz="2200" b="1" dirty="0">
                <a:solidFill>
                  <a:schemeClr val="bg1"/>
                </a:solidFill>
                <a:latin typeface="ＭＳ Ｐゴシック" charset="-128"/>
                <a:ea typeface="ＭＳ Ｐゴシック" charset="-128"/>
                <a:cs typeface="ＭＳ Ｐゴシック" charset="-128"/>
              </a:rPr>
              <a:t>呼吸</a:t>
            </a:r>
          </a:p>
        </p:txBody>
      </p:sp>
      <p:sp>
        <p:nvSpPr>
          <p:cNvPr id="104451" name="テキスト ボックス 5"/>
          <p:cNvSpPr txBox="1">
            <a:spLocks noChangeArrowheads="1"/>
          </p:cNvSpPr>
          <p:nvPr/>
        </p:nvSpPr>
        <p:spPr bwMode="auto">
          <a:xfrm>
            <a:off x="1447798" y="5620060"/>
            <a:ext cx="3738797" cy="646331"/>
          </a:xfrm>
          <a:prstGeom prst="rect">
            <a:avLst/>
          </a:prstGeom>
          <a:noFill/>
          <a:ln w="9525">
            <a:noFill/>
            <a:miter lim="800000"/>
            <a:headEnd/>
            <a:tailEnd/>
          </a:ln>
        </p:spPr>
        <p:txBody>
          <a:bodyPr wrap="square">
            <a:prstTxWarp prst="textNoShape">
              <a:avLst/>
            </a:prstTxWarp>
            <a:spAutoFit/>
          </a:bodyPr>
          <a:lstStyle/>
          <a:p>
            <a:pPr algn="ctr"/>
            <a:r>
              <a:rPr kumimoji="0" lang="ja-JP" altLang="en-US" u="sng" dirty="0">
                <a:solidFill>
                  <a:srgbClr val="FFFFFF"/>
                </a:solidFill>
                <a:latin typeface="ＭＳ Ｐゴシック" charset="-128"/>
              </a:rPr>
              <a:t>心拍</a:t>
            </a:r>
            <a:r>
              <a:rPr kumimoji="0" lang="en-US" altLang="ja-JP" u="sng" dirty="0">
                <a:solidFill>
                  <a:srgbClr val="FFFFFF"/>
                </a:solidFill>
                <a:latin typeface="ＭＳ Ｐゴシック" charset="-128"/>
              </a:rPr>
              <a:t>60</a:t>
            </a:r>
            <a:r>
              <a:rPr kumimoji="0" lang="ja-JP" altLang="en-US" u="sng" dirty="0">
                <a:solidFill>
                  <a:srgbClr val="FFFFFF"/>
                </a:solidFill>
                <a:latin typeface="ＭＳ Ｐゴシック" charset="-128"/>
              </a:rPr>
              <a:t>未満でも</a:t>
            </a:r>
            <a:endParaRPr kumimoji="0" lang="en-US" altLang="ja-JP" u="sng" dirty="0">
              <a:solidFill>
                <a:srgbClr val="FFFFFF"/>
              </a:solidFill>
              <a:latin typeface="ＭＳ Ｐゴシック" charset="-128"/>
            </a:endParaRPr>
          </a:p>
          <a:p>
            <a:pPr algn="ctr"/>
            <a:r>
              <a:rPr kumimoji="0" lang="ja-JP" altLang="en-US" u="sng" dirty="0">
                <a:solidFill>
                  <a:srgbClr val="FFFFFF"/>
                </a:solidFill>
                <a:latin typeface="ＭＳ Ｐゴシック" charset="-128"/>
              </a:rPr>
              <a:t>胸骨圧迫から始まらない事に注意！</a:t>
            </a:r>
          </a:p>
        </p:txBody>
      </p:sp>
      <p:sp>
        <p:nvSpPr>
          <p:cNvPr id="104452" name="Rectangle 2"/>
          <p:cNvSpPr>
            <a:spLocks/>
          </p:cNvSpPr>
          <p:nvPr/>
        </p:nvSpPr>
        <p:spPr bwMode="auto">
          <a:xfrm>
            <a:off x="1447799" y="4800600"/>
            <a:ext cx="3738797" cy="615553"/>
          </a:xfrm>
          <a:prstGeom prst="rect">
            <a:avLst/>
          </a:prstGeom>
          <a:solidFill>
            <a:srgbClr val="FF99CC"/>
          </a:solidFill>
          <a:ln w="12700">
            <a:noFill/>
            <a:miter lim="800000"/>
            <a:headEnd/>
            <a:tailEnd/>
          </a:ln>
        </p:spPr>
        <p:txBody>
          <a:bodyPr wrap="square" lIns="0" tIns="0" rIns="40639" bIns="0">
            <a:prstTxWarp prst="textNoShape">
              <a:avLst/>
            </a:prstTxWarp>
            <a:spAutoFit/>
          </a:bodyPr>
          <a:lstStyle/>
          <a:p>
            <a:pPr marL="39688"/>
            <a:r>
              <a:rPr kumimoji="0" lang="ja-JP" altLang="en-US" sz="1600" b="1" dirty="0" smtClean="0">
                <a:latin typeface="ＭＳ Ｐゴシック" charset="-128"/>
                <a:sym typeface="ＭＳ Ｐゴシック" charset="-128"/>
              </a:rPr>
              <a:t>＊</a:t>
            </a:r>
            <a:r>
              <a:rPr kumimoji="0" lang="ja-JP" altLang="en-US" sz="2000" dirty="0" smtClean="0">
                <a:latin typeface="ＭＳ Ｐゴシック" charset="-128"/>
                <a:sym typeface="ＭＳ Ｐゴシック" charset="-128"/>
              </a:rPr>
              <a:t> </a:t>
            </a:r>
            <a:r>
              <a:rPr kumimoji="0" lang="ja-JP" altLang="en-US" sz="2000" b="1" dirty="0" smtClean="0">
                <a:latin typeface="ＭＳ Ｐゴシック" charset="-128"/>
                <a:sym typeface="ＭＳ Ｐゴシック" charset="-128"/>
              </a:rPr>
              <a:t>の</a:t>
            </a:r>
            <a:r>
              <a:rPr kumimoji="0" lang="ja-JP" altLang="en-US" sz="2000" b="1" dirty="0">
                <a:latin typeface="ＭＳ Ｐゴシック" charset="-128"/>
                <a:sym typeface="ＭＳ Ｐゴシック" charset="-128"/>
              </a:rPr>
              <a:t>時点で気管挿管を考慮する</a:t>
            </a:r>
            <a:endParaRPr kumimoji="0" lang="en-US" altLang="ja-JP" sz="2000" b="1" dirty="0">
              <a:latin typeface="ＭＳ Ｐゴシック" charset="-128"/>
              <a:sym typeface="ＭＳ Ｐゴシック" charset="-128"/>
            </a:endParaRPr>
          </a:p>
          <a:p>
            <a:pPr marL="39688"/>
            <a:r>
              <a:rPr kumimoji="0" lang="ja-JP" altLang="en-US" sz="2000" dirty="0">
                <a:latin typeface="ＭＳ Ｐゴシック" charset="-128"/>
                <a:sym typeface="ＭＳ Ｐゴシック" charset="-128"/>
              </a:rPr>
              <a:t>　</a:t>
            </a:r>
            <a:r>
              <a:rPr kumimoji="0" lang="ja-JP" altLang="en-US" sz="2000" dirty="0" smtClean="0">
                <a:latin typeface="ＭＳ Ｐゴシック" charset="-128"/>
                <a:sym typeface="ＭＳ Ｐゴシック" charset="-128"/>
              </a:rPr>
              <a:t>  （</a:t>
            </a:r>
            <a:r>
              <a:rPr kumimoji="0" lang="ja-JP" altLang="en-US" sz="2000" dirty="0">
                <a:latin typeface="ＭＳ Ｐゴシック" charset="-128"/>
                <a:sym typeface="ＭＳ Ｐゴシック" charset="-128"/>
              </a:rPr>
              <a:t>気管挿管の場所は複数）</a:t>
            </a:r>
          </a:p>
        </p:txBody>
      </p:sp>
      <p:pic>
        <p:nvPicPr>
          <p:cNvPr id="104453" name="図 7" descr="ステップ4(4).jpg"/>
          <p:cNvPicPr>
            <a:picLocks noChangeAspect="1"/>
          </p:cNvPicPr>
          <p:nvPr/>
        </p:nvPicPr>
        <p:blipFill>
          <a:blip r:embed="rId3"/>
          <a:srcRect/>
          <a:stretch>
            <a:fillRect/>
          </a:stretch>
        </p:blipFill>
        <p:spPr bwMode="auto">
          <a:xfrm>
            <a:off x="1533525" y="1524000"/>
            <a:ext cx="6086475" cy="31369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ChangeArrowheads="1"/>
          </p:cNvSpPr>
          <p:nvPr>
            <p:ph type="title"/>
          </p:nvPr>
        </p:nvSpPr>
        <p:spPr>
          <a:xfrm>
            <a:off x="598488" y="440960"/>
            <a:ext cx="7951787" cy="609600"/>
          </a:xfrm>
        </p:spPr>
        <p:txBody>
          <a:bodyPr anchor="b">
            <a:noAutofit/>
          </a:bodyPr>
          <a:lstStyle/>
          <a:p>
            <a:pPr eaLnBrk="1" hangingPunct="1">
              <a:lnSpc>
                <a:spcPts val="6500"/>
              </a:lnSpc>
              <a:spcAft>
                <a:spcPts val="13"/>
              </a:spcAft>
              <a:tabLst>
                <a:tab pos="0" algn="l"/>
                <a:tab pos="25400" algn="l"/>
                <a:tab pos="914400" algn="l"/>
                <a:tab pos="1828800" algn="l"/>
                <a:tab pos="2743200" algn="l"/>
                <a:tab pos="3657600" algn="l"/>
                <a:tab pos="4572000" algn="l"/>
                <a:tab pos="5486400" algn="l"/>
                <a:tab pos="6400800" algn="l"/>
                <a:tab pos="7315200" algn="l"/>
                <a:tab pos="8229600" algn="l"/>
                <a:tab pos="9144000" algn="l"/>
                <a:tab pos="10058400" algn="l"/>
                <a:tab pos="10972800" algn="l"/>
              </a:tabLst>
            </a:pPr>
            <a:r>
              <a:rPr kumimoji="0" lang="ja-JP" altLang="en-US" sz="4000" b="1" dirty="0">
                <a:solidFill>
                  <a:srgbClr val="FDFF70"/>
                </a:solidFill>
                <a:latin typeface="ＭＳ Ｐゴシック" charset="-128"/>
                <a:ea typeface="ＭＳ Ｐゴシック" charset="-128"/>
                <a:cs typeface="ＭＳ Ｐゴシック" charset="-128"/>
              </a:rPr>
              <a:t>バッグ・マスク人工呼吸</a:t>
            </a:r>
          </a:p>
        </p:txBody>
      </p:sp>
      <p:sp>
        <p:nvSpPr>
          <p:cNvPr id="106499" name="Rectangle 9"/>
          <p:cNvSpPr>
            <a:spLocks noGrp="1" noChangeArrowheads="1"/>
          </p:cNvSpPr>
          <p:nvPr>
            <p:ph type="body" sz="half" idx="3"/>
          </p:nvPr>
        </p:nvSpPr>
        <p:spPr>
          <a:xfrm>
            <a:off x="479684" y="1277909"/>
            <a:ext cx="8663066" cy="2006467"/>
          </a:xfrm>
        </p:spPr>
        <p:txBody>
          <a:bodyPr>
            <a:noAutofit/>
          </a:bodyPr>
          <a:lstStyle/>
          <a:p>
            <a:pPr marL="25400" indent="0" eaLnBrk="1" hangingPunct="1">
              <a:spcAft>
                <a:spcPts val="1100"/>
              </a:spcAft>
              <a:buFont typeface="Arial" charset="0"/>
              <a:buNone/>
            </a:pPr>
            <a:r>
              <a:rPr kumimoji="0" lang="en-US" altLang="ja-JP" sz="2800" dirty="0">
                <a:solidFill>
                  <a:schemeClr val="bg1"/>
                </a:solidFill>
                <a:latin typeface="ＭＳ Ｐゴシック" charset="-128"/>
                <a:ea typeface="ＭＳ Ｐゴシック" charset="-128"/>
                <a:cs typeface="ＭＳ Ｐゴシック" charset="-128"/>
              </a:rPr>
              <a:t>◆</a:t>
            </a:r>
            <a:r>
              <a:rPr kumimoji="0" lang="ja-JP" altLang="en-US" sz="2800" dirty="0">
                <a:solidFill>
                  <a:schemeClr val="bg1"/>
                </a:solidFill>
                <a:latin typeface="ＭＳ Ｐゴシック" charset="-128"/>
                <a:ea typeface="ＭＳ Ｐゴシック" charset="-128"/>
                <a:cs typeface="ＭＳ Ｐゴシック" charset="-128"/>
              </a:rPr>
              <a:t>無呼吸（あえぎ呼吸</a:t>
            </a:r>
            <a:r>
              <a:rPr kumimoji="0" lang="ja-JP" altLang="en-US" sz="2800" dirty="0" smtClean="0">
                <a:solidFill>
                  <a:schemeClr val="bg1"/>
                </a:solidFill>
                <a:latin typeface="ＭＳ Ｐゴシック" charset="-128"/>
                <a:ea typeface="ＭＳ Ｐゴシック" charset="-128"/>
                <a:cs typeface="ＭＳ Ｐゴシック" charset="-128"/>
              </a:rPr>
              <a:t>）又は</a:t>
            </a:r>
            <a:r>
              <a:rPr kumimoji="0" lang="ja-JP" altLang="en-US" sz="2800" dirty="0">
                <a:solidFill>
                  <a:schemeClr val="bg1"/>
                </a:solidFill>
                <a:latin typeface="ＭＳ Ｐゴシック" charset="-128"/>
                <a:ea typeface="ＭＳ Ｐゴシック" charset="-128"/>
                <a:cs typeface="ＭＳ Ｐゴシック" charset="-128"/>
              </a:rPr>
              <a:t>心拍が</a:t>
            </a:r>
            <a:r>
              <a:rPr kumimoji="0" lang="en-US" altLang="ja-JP" sz="2800" dirty="0">
                <a:solidFill>
                  <a:schemeClr val="bg1"/>
                </a:solidFill>
                <a:latin typeface="ＭＳ Ｐゴシック" charset="-128"/>
                <a:ea typeface="ＭＳ Ｐゴシック" charset="-128"/>
                <a:cs typeface="ＭＳ Ｐゴシック" charset="-128"/>
              </a:rPr>
              <a:t>100</a:t>
            </a:r>
            <a:r>
              <a:rPr kumimoji="0" lang="ja-JP" altLang="en-US" sz="2800" dirty="0">
                <a:solidFill>
                  <a:schemeClr val="bg1"/>
                </a:solidFill>
                <a:latin typeface="ＭＳ Ｐゴシック" charset="-128"/>
                <a:ea typeface="ＭＳ Ｐゴシック" charset="-128"/>
                <a:cs typeface="ＭＳ Ｐゴシック" charset="-128"/>
              </a:rPr>
              <a:t>未満</a:t>
            </a:r>
            <a:r>
              <a:rPr kumimoji="0" lang="en-US" altLang="ja-JP" sz="2800" dirty="0">
                <a:solidFill>
                  <a:schemeClr val="bg1"/>
                </a:solidFill>
                <a:latin typeface="ＭＳ Ｐゴシック" charset="-128"/>
                <a:ea typeface="ＭＳ Ｐゴシック" charset="-128"/>
                <a:cs typeface="ＭＳ Ｐゴシック" charset="-128"/>
              </a:rPr>
              <a:t>/</a:t>
            </a:r>
            <a:r>
              <a:rPr kumimoji="0" lang="ja-JP" altLang="en-US" sz="2800" dirty="0">
                <a:solidFill>
                  <a:schemeClr val="bg1"/>
                </a:solidFill>
                <a:latin typeface="ＭＳ Ｐゴシック" charset="-128"/>
                <a:ea typeface="ＭＳ Ｐゴシック" charset="-128"/>
                <a:cs typeface="ＭＳ Ｐゴシック" charset="-128"/>
              </a:rPr>
              <a:t>分のとき</a:t>
            </a:r>
            <a:endParaRPr kumimoji="0" lang="en-US" altLang="ja-JP" sz="2800" dirty="0">
              <a:solidFill>
                <a:schemeClr val="bg1"/>
              </a:solidFill>
              <a:latin typeface="ＭＳ Ｐゴシック" charset="-128"/>
              <a:ea typeface="ＭＳ Ｐゴシック" charset="-128"/>
              <a:cs typeface="ＭＳ Ｐゴシック" charset="-128"/>
            </a:endParaRPr>
          </a:p>
          <a:p>
            <a:pPr marL="25400" indent="0" eaLnBrk="1" hangingPunct="1">
              <a:spcAft>
                <a:spcPts val="1100"/>
              </a:spcAft>
              <a:buFont typeface="Arial" charset="0"/>
              <a:buNone/>
            </a:pPr>
            <a:r>
              <a:rPr kumimoji="0" lang="en-US" altLang="ja-JP" sz="2800" dirty="0">
                <a:solidFill>
                  <a:schemeClr val="bg1"/>
                </a:solidFill>
                <a:latin typeface="ＭＳ Ｐゴシック" charset="-128"/>
                <a:ea typeface="ＭＳ Ｐゴシック" charset="-128"/>
                <a:cs typeface="ＭＳ Ｐゴシック" charset="-128"/>
              </a:rPr>
              <a:t>◆30</a:t>
            </a:r>
            <a:r>
              <a:rPr kumimoji="0" lang="ja-JP" altLang="en-US" sz="2800" dirty="0">
                <a:solidFill>
                  <a:schemeClr val="bg1"/>
                </a:solidFill>
                <a:latin typeface="ＭＳ Ｐゴシック" charset="-128"/>
                <a:ea typeface="ＭＳ Ｐゴシック" charset="-128"/>
                <a:cs typeface="ＭＳ Ｐゴシック" charset="-128"/>
              </a:rPr>
              <a:t>秒間バッグ・マスク人工呼吸で呼吸を助ける</a:t>
            </a:r>
            <a:endParaRPr kumimoji="0" lang="en-US" altLang="ja-JP" sz="2800" dirty="0">
              <a:solidFill>
                <a:schemeClr val="bg1"/>
              </a:solidFill>
              <a:latin typeface="ＭＳ Ｐゴシック" charset="-128"/>
              <a:ea typeface="ＭＳ Ｐゴシック" charset="-128"/>
              <a:cs typeface="ＭＳ Ｐゴシック" charset="-128"/>
            </a:endParaRPr>
          </a:p>
          <a:p>
            <a:pPr marL="25400" indent="0" eaLnBrk="1" hangingPunct="1">
              <a:spcAft>
                <a:spcPts val="1100"/>
              </a:spcAft>
              <a:buFont typeface="Arial" charset="0"/>
              <a:buNone/>
            </a:pPr>
            <a:r>
              <a:rPr kumimoji="0" lang="en-US" altLang="ja-JP" sz="2800" dirty="0">
                <a:solidFill>
                  <a:schemeClr val="bg1"/>
                </a:solidFill>
                <a:latin typeface="ＭＳ Ｐゴシック" charset="-128"/>
                <a:ea typeface="ＭＳ Ｐゴシック" charset="-128"/>
                <a:cs typeface="ＭＳ Ｐゴシック" charset="-128"/>
              </a:rPr>
              <a:t>◆</a:t>
            </a:r>
            <a:r>
              <a:rPr kumimoji="0" lang="ja-JP" altLang="en-US" sz="2800" dirty="0">
                <a:solidFill>
                  <a:schemeClr val="bg1"/>
                </a:solidFill>
                <a:latin typeface="ＭＳ Ｐゴシック" charset="-128"/>
                <a:ea typeface="ＭＳ Ｐゴシック" charset="-128"/>
                <a:cs typeface="ＭＳ Ｐゴシック" charset="-128"/>
              </a:rPr>
              <a:t>その後、再評価</a:t>
            </a:r>
            <a:r>
              <a:rPr kumimoji="0" lang="ja-JP" altLang="en-US" sz="2800" dirty="0" smtClean="0">
                <a:solidFill>
                  <a:schemeClr val="bg1"/>
                </a:solidFill>
                <a:latin typeface="ＭＳ Ｐゴシック" charset="-128"/>
                <a:ea typeface="ＭＳ Ｐゴシック" charset="-128"/>
                <a:cs typeface="ＭＳ Ｐゴシック" charset="-128"/>
              </a:rPr>
              <a:t>する</a:t>
            </a:r>
            <a:endParaRPr kumimoji="0" lang="ja-JP" altLang="en-US" sz="2800" dirty="0">
              <a:latin typeface="ＭＳ Ｐゴシック" charset="-128"/>
              <a:ea typeface="ＭＳ Ｐゴシック" charset="-128"/>
              <a:cs typeface="ＭＳ Ｐゴシック" charset="-128"/>
            </a:endParaRPr>
          </a:p>
        </p:txBody>
      </p:sp>
      <p:sp>
        <p:nvSpPr>
          <p:cNvPr id="106500" name="Rectangle 15"/>
          <p:cNvSpPr>
            <a:spLocks/>
          </p:cNvSpPr>
          <p:nvPr/>
        </p:nvSpPr>
        <p:spPr bwMode="auto">
          <a:xfrm>
            <a:off x="1600200" y="5638800"/>
            <a:ext cx="2286000" cy="457200"/>
          </a:xfrm>
          <a:prstGeom prst="rect">
            <a:avLst/>
          </a:prstGeom>
          <a:noFill/>
          <a:ln w="12700">
            <a:noFill/>
            <a:miter lim="800000"/>
            <a:headEnd/>
            <a:tailEnd/>
          </a:ln>
        </p:spPr>
        <p:txBody>
          <a:bodyPr>
            <a:prstTxWarp prst="textNoShape">
              <a:avLst/>
            </a:prstTxWarp>
            <a:spAutoFit/>
          </a:bodyPr>
          <a:lstStyle/>
          <a:p>
            <a:pPr algn="r"/>
            <a:r>
              <a:rPr kumimoji="0" lang="en-US" altLang="ja-JP" sz="2400">
                <a:solidFill>
                  <a:srgbClr val="CCFFCC"/>
                </a:solidFill>
                <a:latin typeface="ＭＳ Ｐゴシック" charset="-128"/>
              </a:rPr>
              <a:t>IC</a:t>
            </a:r>
            <a:r>
              <a:rPr kumimoji="0" lang="ja-JP" altLang="en-US" sz="2400">
                <a:solidFill>
                  <a:srgbClr val="CCFFCC"/>
                </a:solidFill>
                <a:latin typeface="ＭＳ Ｐゴシック" charset="-128"/>
              </a:rPr>
              <a:t>クランプ法</a:t>
            </a:r>
            <a:endParaRPr kumimoji="0" lang="en-US" altLang="ja-JP" sz="2400">
              <a:solidFill>
                <a:srgbClr val="CCFFCC"/>
              </a:solidFill>
              <a:latin typeface="ＭＳ Ｐゴシック" charset="-128"/>
            </a:endParaRPr>
          </a:p>
        </p:txBody>
      </p:sp>
      <p:pic>
        <p:nvPicPr>
          <p:cNvPr id="106501" name="Picture 16" descr="マスクCPAP"/>
          <p:cNvPicPr>
            <a:picLocks noChangeAspect="1" noChangeArrowheads="1"/>
          </p:cNvPicPr>
          <p:nvPr/>
        </p:nvPicPr>
        <p:blipFill>
          <a:blip r:embed="rId3"/>
          <a:srcRect/>
          <a:stretch>
            <a:fillRect/>
          </a:stretch>
        </p:blipFill>
        <p:spPr bwMode="auto">
          <a:xfrm>
            <a:off x="4242216" y="3015568"/>
            <a:ext cx="4517921" cy="3425208"/>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6" name="テキスト ボックス 4"/>
          <p:cNvSpPr txBox="1">
            <a:spLocks noChangeArrowheads="1"/>
          </p:cNvSpPr>
          <p:nvPr/>
        </p:nvSpPr>
        <p:spPr bwMode="auto">
          <a:xfrm>
            <a:off x="247262" y="2513711"/>
            <a:ext cx="8610600" cy="830997"/>
          </a:xfrm>
          <a:prstGeom prst="rect">
            <a:avLst/>
          </a:prstGeom>
          <a:noFill/>
          <a:ln w="9525">
            <a:noFill/>
            <a:miter lim="800000"/>
            <a:headEnd/>
            <a:tailEnd/>
          </a:ln>
        </p:spPr>
        <p:txBody>
          <a:bodyPr wrap="square">
            <a:prstTxWarp prst="textNoShape">
              <a:avLst/>
            </a:prstTxWarp>
            <a:spAutoFit/>
          </a:bodyPr>
          <a:lstStyle/>
          <a:p>
            <a:r>
              <a:rPr lang="ja-JP" altLang="en-US" sz="2400" dirty="0" smtClean="0">
                <a:solidFill>
                  <a:srgbClr val="FFFFFF"/>
                </a:solidFill>
              </a:rPr>
              <a:t>      </a:t>
            </a:r>
            <a:r>
              <a:rPr lang="ja-JP" altLang="en-US" sz="2400" b="1" dirty="0" smtClean="0">
                <a:solidFill>
                  <a:srgbClr val="FFFFFF"/>
                </a:solidFill>
              </a:rPr>
              <a:t>正期産</a:t>
            </a:r>
            <a:r>
              <a:rPr lang="ja-JP" altLang="en-US" sz="2400" b="1" dirty="0">
                <a:solidFill>
                  <a:srgbClr val="FFFFFF"/>
                </a:solidFill>
              </a:rPr>
              <a:t>に近い児では</a:t>
            </a:r>
            <a:r>
              <a:rPr lang="ja-JP" altLang="en-US" sz="2400" b="1" dirty="0">
                <a:solidFill>
                  <a:srgbClr val="FF6FCF"/>
                </a:solidFill>
              </a:rPr>
              <a:t>空気での</a:t>
            </a:r>
            <a:r>
              <a:rPr lang="ja-JP" altLang="en-US" sz="2400" b="1" dirty="0" smtClean="0">
                <a:solidFill>
                  <a:srgbClr val="FF6FCF"/>
                </a:solidFill>
              </a:rPr>
              <a:t>人工換気</a:t>
            </a:r>
            <a:r>
              <a:rPr lang="ja-JP" altLang="en-US" sz="2400" b="1" dirty="0" smtClean="0">
                <a:solidFill>
                  <a:srgbClr val="FFFFFF"/>
                </a:solidFill>
              </a:rPr>
              <a:t>を開始とともに、</a:t>
            </a:r>
            <a:endParaRPr lang="en-US" altLang="ja-JP" sz="2400" b="1" dirty="0" smtClean="0">
              <a:solidFill>
                <a:srgbClr val="FFFFFF"/>
              </a:solidFill>
            </a:endParaRPr>
          </a:p>
          <a:p>
            <a:r>
              <a:rPr lang="ja-JP" altLang="en-US" sz="2400" b="1" dirty="0" smtClean="0">
                <a:solidFill>
                  <a:srgbClr val="FF6FCF"/>
                </a:solidFill>
              </a:rPr>
              <a:t>      パルスオキシメータ</a:t>
            </a:r>
            <a:r>
              <a:rPr lang="ja-JP" altLang="en-US" sz="2400" b="1" dirty="0" smtClean="0">
                <a:solidFill>
                  <a:srgbClr val="FFFFFF"/>
                </a:solidFill>
              </a:rPr>
              <a:t>を右手に装着</a:t>
            </a:r>
            <a:endParaRPr lang="en-US" altLang="ja-JP" sz="2400" dirty="0">
              <a:solidFill>
                <a:srgbClr val="FFFFFF"/>
              </a:solidFill>
            </a:endParaRPr>
          </a:p>
        </p:txBody>
      </p:sp>
      <p:sp>
        <p:nvSpPr>
          <p:cNvPr id="5" name="テキスト ボックス 4"/>
          <p:cNvSpPr txBox="1"/>
          <p:nvPr/>
        </p:nvSpPr>
        <p:spPr>
          <a:xfrm>
            <a:off x="345233" y="1825296"/>
            <a:ext cx="8493967" cy="461665"/>
          </a:xfrm>
          <a:prstGeom prst="rect">
            <a:avLst/>
          </a:prstGeom>
          <a:noFill/>
        </p:spPr>
        <p:txBody>
          <a:bodyPr wrap="square" rtlCol="0">
            <a:spAutoFit/>
          </a:bodyPr>
          <a:lstStyle/>
          <a:p>
            <a:r>
              <a:rPr lang="ja-JP" altLang="en-US" sz="2400" b="1" dirty="0" smtClean="0">
                <a:solidFill>
                  <a:srgbClr val="FFFFFF"/>
                </a:solidFill>
              </a:rPr>
              <a:t>自発呼吸が無いか、喘ぎ呼吸か、心拍数が</a:t>
            </a:r>
            <a:r>
              <a:rPr lang="en-US" altLang="ja-JP" sz="2400" b="1" dirty="0" smtClean="0">
                <a:solidFill>
                  <a:srgbClr val="FFFFFF"/>
                </a:solidFill>
              </a:rPr>
              <a:t>100/</a:t>
            </a:r>
            <a:r>
              <a:rPr lang="ja-JP" altLang="en-US" sz="2400" b="1" dirty="0" smtClean="0">
                <a:solidFill>
                  <a:srgbClr val="FFFFFF"/>
                </a:solidFill>
              </a:rPr>
              <a:t>分未満の場合は、</a:t>
            </a:r>
            <a:endParaRPr kumimoji="1" lang="ja-JP" altLang="en-US" sz="2000" b="1" dirty="0"/>
          </a:p>
        </p:txBody>
      </p:sp>
      <p:sp>
        <p:nvSpPr>
          <p:cNvPr id="6" name="テキスト ボックス 5"/>
          <p:cNvSpPr txBox="1"/>
          <p:nvPr/>
        </p:nvSpPr>
        <p:spPr>
          <a:xfrm>
            <a:off x="540136" y="3524901"/>
            <a:ext cx="8299064" cy="830997"/>
          </a:xfrm>
          <a:prstGeom prst="rect">
            <a:avLst/>
          </a:prstGeom>
          <a:noFill/>
        </p:spPr>
        <p:txBody>
          <a:bodyPr wrap="square" rtlCol="0">
            <a:spAutoFit/>
          </a:bodyPr>
          <a:lstStyle/>
          <a:p>
            <a:r>
              <a:rPr lang="ja-JP" altLang="en-US" sz="2400" dirty="0" smtClean="0"/>
              <a:t>  </a:t>
            </a:r>
            <a:r>
              <a:rPr lang="ja-JP" altLang="en-US" sz="2400" b="1" dirty="0" smtClean="0">
                <a:solidFill>
                  <a:srgbClr val="FFFFFF"/>
                </a:solidFill>
              </a:rPr>
              <a:t>早産児では</a:t>
            </a:r>
            <a:r>
              <a:rPr lang="ja-JP" altLang="en-US" sz="2400" b="1" dirty="0" smtClean="0">
                <a:solidFill>
                  <a:schemeClr val="bg1"/>
                </a:solidFill>
              </a:rPr>
              <a:t>、</a:t>
            </a:r>
            <a:r>
              <a:rPr lang="en-US" altLang="ja-JP" sz="2400" b="1" dirty="0" smtClean="0">
                <a:solidFill>
                  <a:srgbClr val="FFFFFF"/>
                </a:solidFill>
              </a:rPr>
              <a:t>SpO</a:t>
            </a:r>
            <a:r>
              <a:rPr lang="en-US" altLang="ja-JP" sz="2400" b="1" baseline="-25000" dirty="0" smtClean="0">
                <a:solidFill>
                  <a:srgbClr val="FFFFFF"/>
                </a:solidFill>
              </a:rPr>
              <a:t>2</a:t>
            </a:r>
            <a:r>
              <a:rPr lang="ja-JP" altLang="en-US" sz="2400" b="1" dirty="0" smtClean="0">
                <a:solidFill>
                  <a:srgbClr val="FFFFFF"/>
                </a:solidFill>
              </a:rPr>
              <a:t>値を指標にして酸素と空気の混合ガスを</a:t>
            </a:r>
            <a:endParaRPr lang="en-US" altLang="ja-JP" sz="2400" b="1" dirty="0" smtClean="0">
              <a:solidFill>
                <a:srgbClr val="FFFFFF"/>
              </a:solidFill>
            </a:endParaRPr>
          </a:p>
          <a:p>
            <a:r>
              <a:rPr lang="en-US" altLang="ja-JP" sz="2400" b="1" dirty="0" smtClean="0">
                <a:solidFill>
                  <a:srgbClr val="FFFFFF"/>
                </a:solidFill>
              </a:rPr>
              <a:t>  </a:t>
            </a:r>
            <a:r>
              <a:rPr lang="ja-JP" altLang="en-US" sz="2400" b="1" dirty="0" smtClean="0">
                <a:solidFill>
                  <a:srgbClr val="FFFFFF"/>
                </a:solidFill>
              </a:rPr>
              <a:t>使用</a:t>
            </a:r>
            <a:r>
              <a:rPr lang="en-US" altLang="ja-JP" sz="2400" b="1" dirty="0" smtClean="0">
                <a:solidFill>
                  <a:srgbClr val="FFFFFF"/>
                </a:solidFill>
              </a:rPr>
              <a:t>(</a:t>
            </a:r>
            <a:r>
              <a:rPr lang="ja-JP" altLang="en-US" sz="2400" b="1" dirty="0" smtClean="0">
                <a:solidFill>
                  <a:srgbClr val="FFFFFF"/>
                </a:solidFill>
              </a:rPr>
              <a:t>最初は</a:t>
            </a:r>
            <a:r>
              <a:rPr lang="ja-JP" altLang="en-US" sz="2400" b="1" dirty="0" smtClean="0">
                <a:solidFill>
                  <a:srgbClr val="FF6FCF"/>
                </a:solidFill>
              </a:rPr>
              <a:t>３０</a:t>
            </a:r>
            <a:r>
              <a:rPr lang="en-US" altLang="ja-JP" sz="2400" b="1" dirty="0" smtClean="0">
                <a:solidFill>
                  <a:srgbClr val="FF6FCF"/>
                </a:solidFill>
              </a:rPr>
              <a:t>−</a:t>
            </a:r>
            <a:r>
              <a:rPr lang="ja-JP" altLang="en-US" sz="2400" b="1" dirty="0" smtClean="0">
                <a:solidFill>
                  <a:srgbClr val="FF6FCF"/>
                </a:solidFill>
              </a:rPr>
              <a:t>４０％</a:t>
            </a:r>
            <a:r>
              <a:rPr lang="ja-JP" altLang="en-US" sz="2400" b="1" dirty="0" smtClean="0">
                <a:solidFill>
                  <a:srgbClr val="FFFFFF"/>
                </a:solidFill>
              </a:rPr>
              <a:t>くらいが妥当か？）</a:t>
            </a:r>
            <a:endParaRPr kumimoji="1" lang="ja-JP" altLang="en-US" sz="2400" b="1" dirty="0"/>
          </a:p>
        </p:txBody>
      </p:sp>
      <p:sp>
        <p:nvSpPr>
          <p:cNvPr id="7" name="テキスト ボックス 6"/>
          <p:cNvSpPr txBox="1"/>
          <p:nvPr/>
        </p:nvSpPr>
        <p:spPr>
          <a:xfrm>
            <a:off x="474818" y="4498100"/>
            <a:ext cx="8137333" cy="2677656"/>
          </a:xfrm>
          <a:prstGeom prst="rect">
            <a:avLst/>
          </a:prstGeom>
          <a:noFill/>
        </p:spPr>
        <p:txBody>
          <a:bodyPr wrap="square" rtlCol="0">
            <a:spAutoFit/>
          </a:bodyPr>
          <a:lstStyle/>
          <a:p>
            <a:r>
              <a:rPr lang="ja-JP" altLang="en-US" sz="2400" dirty="0" smtClean="0">
                <a:solidFill>
                  <a:srgbClr val="FF6FCF"/>
                </a:solidFill>
              </a:rPr>
              <a:t>   </a:t>
            </a:r>
            <a:r>
              <a:rPr lang="ja-JP" altLang="en-US" sz="2400" b="1" dirty="0" smtClean="0">
                <a:solidFill>
                  <a:srgbClr val="FF6FCF"/>
                </a:solidFill>
              </a:rPr>
              <a:t>ブレンダー装置</a:t>
            </a:r>
            <a:r>
              <a:rPr lang="ja-JP" altLang="en-US" sz="2400" b="1" dirty="0" smtClean="0">
                <a:solidFill>
                  <a:srgbClr val="FFFFFF"/>
                </a:solidFill>
              </a:rPr>
              <a:t>がない場合には、自己膨張式バッグで酸素 </a:t>
            </a:r>
            <a:endParaRPr lang="en-US" altLang="ja-JP" sz="2400" b="1" dirty="0" smtClean="0">
              <a:solidFill>
                <a:srgbClr val="FFFFFF"/>
              </a:solidFill>
            </a:endParaRPr>
          </a:p>
          <a:p>
            <a:r>
              <a:rPr lang="en-US" altLang="ja-JP" sz="2400" b="1" dirty="0" smtClean="0">
                <a:solidFill>
                  <a:srgbClr val="FFFFFF"/>
                </a:solidFill>
              </a:rPr>
              <a:t>   </a:t>
            </a:r>
            <a:r>
              <a:rPr lang="ja-JP" altLang="en-US" sz="2400" b="1" dirty="0" smtClean="0">
                <a:solidFill>
                  <a:srgbClr val="FFFFFF"/>
                </a:solidFill>
              </a:rPr>
              <a:t>流量を調節。 　</a:t>
            </a:r>
            <a:endParaRPr lang="en-US" altLang="ja-JP" sz="2400" b="1" dirty="0" smtClean="0">
              <a:solidFill>
                <a:srgbClr val="FFFFFF"/>
              </a:solidFill>
            </a:endParaRPr>
          </a:p>
          <a:p>
            <a:r>
              <a:rPr lang="ja-JP" altLang="en-US" sz="2400" dirty="0" smtClean="0">
                <a:solidFill>
                  <a:srgbClr val="FFFFFF"/>
                </a:solidFill>
              </a:rPr>
              <a:t>　</a:t>
            </a:r>
            <a:endParaRPr lang="en-US" altLang="ja-JP" sz="2400" dirty="0" smtClean="0">
              <a:solidFill>
                <a:srgbClr val="FFFFFF"/>
              </a:solidFill>
            </a:endParaRPr>
          </a:p>
          <a:p>
            <a:r>
              <a:rPr lang="en-US" altLang="ja-JP" sz="2400" dirty="0" smtClean="0">
                <a:solidFill>
                  <a:srgbClr val="FFFFFF"/>
                </a:solidFill>
              </a:rPr>
              <a:t>   </a:t>
            </a:r>
            <a:r>
              <a:rPr lang="ja-JP" altLang="en-US" sz="2400" b="1" dirty="0" smtClean="0">
                <a:solidFill>
                  <a:srgbClr val="FFFFFF"/>
                </a:solidFill>
              </a:rPr>
              <a:t>混合ガスが利用できなければ、人工換気を空気で開始して</a:t>
            </a:r>
            <a:endParaRPr lang="en-US" altLang="ja-JP" sz="2400" b="1" dirty="0" smtClean="0">
              <a:solidFill>
                <a:srgbClr val="FFFFFF"/>
              </a:solidFill>
            </a:endParaRPr>
          </a:p>
          <a:p>
            <a:r>
              <a:rPr lang="en-US" altLang="ja-JP" sz="2400" b="1" dirty="0" smtClean="0">
                <a:solidFill>
                  <a:srgbClr val="FFFFFF"/>
                </a:solidFill>
              </a:rPr>
              <a:t>   </a:t>
            </a:r>
            <a:r>
              <a:rPr lang="ja-JP" altLang="en-US" sz="2400" b="1" dirty="0" smtClean="0">
                <a:solidFill>
                  <a:srgbClr val="FFFFFF"/>
                </a:solidFill>
              </a:rPr>
              <a:t>もよい。 </a:t>
            </a:r>
          </a:p>
          <a:p>
            <a:endParaRPr lang="ja-JP" altLang="en-US" sz="2400" dirty="0" smtClean="0"/>
          </a:p>
          <a:p>
            <a:endParaRPr kumimoji="1" lang="ja-JP" altLang="en-US" sz="2400" dirty="0"/>
          </a:p>
        </p:txBody>
      </p:sp>
      <p:sp>
        <p:nvSpPr>
          <p:cNvPr id="8" name="テキスト ボックス 3"/>
          <p:cNvSpPr txBox="1">
            <a:spLocks noChangeArrowheads="1"/>
          </p:cNvSpPr>
          <p:nvPr/>
        </p:nvSpPr>
        <p:spPr bwMode="auto">
          <a:xfrm>
            <a:off x="1900238" y="152400"/>
            <a:ext cx="5262562" cy="461963"/>
          </a:xfrm>
          <a:prstGeom prst="rect">
            <a:avLst/>
          </a:prstGeom>
          <a:noFill/>
          <a:ln w="9525">
            <a:noFill/>
            <a:miter lim="800000"/>
            <a:headEnd/>
            <a:tailEnd/>
          </a:ln>
        </p:spPr>
        <p:txBody>
          <a:bodyPr wrap="square">
            <a:prstTxWarp prst="textNoShape">
              <a:avLst/>
            </a:prstTxWarp>
            <a:spAutoFit/>
          </a:bodyPr>
          <a:lstStyle/>
          <a:p>
            <a:r>
              <a:rPr lang="ja-JP" altLang="en-US" sz="2400" b="1" dirty="0">
                <a:solidFill>
                  <a:srgbClr val="FF6FCF"/>
                </a:solidFill>
              </a:rPr>
              <a:t>新生児心肺蘇生法で何が変わったか</a:t>
            </a:r>
            <a:r>
              <a:rPr lang="en-US" altLang="ja-JP" sz="2400" b="1" dirty="0">
                <a:solidFill>
                  <a:srgbClr val="FF6FCF"/>
                </a:solidFill>
              </a:rPr>
              <a:t>?</a:t>
            </a:r>
            <a:endParaRPr kumimoji="1" lang="ja-JP" altLang="en-US" sz="2400" b="1" dirty="0">
              <a:solidFill>
                <a:srgbClr val="FF6FCF"/>
              </a:solidFill>
            </a:endParaRPr>
          </a:p>
        </p:txBody>
      </p:sp>
      <p:sp>
        <p:nvSpPr>
          <p:cNvPr id="10" name="正方形/長方形 3"/>
          <p:cNvSpPr>
            <a:spLocks noChangeArrowheads="1"/>
          </p:cNvSpPr>
          <p:nvPr/>
        </p:nvSpPr>
        <p:spPr bwMode="auto">
          <a:xfrm>
            <a:off x="2590800" y="839450"/>
            <a:ext cx="4387740" cy="707886"/>
          </a:xfrm>
          <a:prstGeom prst="rect">
            <a:avLst/>
          </a:prstGeom>
          <a:noFill/>
          <a:ln w="9525">
            <a:noFill/>
            <a:miter lim="800000"/>
            <a:headEnd/>
            <a:tailEnd/>
          </a:ln>
        </p:spPr>
        <p:txBody>
          <a:bodyPr wrap="none">
            <a:prstTxWarp prst="textNoShape">
              <a:avLst/>
            </a:prstTxWarp>
            <a:spAutoFit/>
          </a:bodyPr>
          <a:lstStyle/>
          <a:p>
            <a:r>
              <a:rPr lang="ja-JP" altLang="en-US" sz="4000" b="1" dirty="0">
                <a:solidFill>
                  <a:srgbClr val="FFFF00"/>
                </a:solidFill>
              </a:rPr>
              <a:t>酸素投与は慎重に</a:t>
            </a:r>
            <a:r>
              <a:rPr lang="ja-JP" sz="4000" b="1" dirty="0">
                <a:solidFill>
                  <a:srgbClr val="FFFF00"/>
                </a:solidFill>
              </a:rPr>
              <a:t> </a:t>
            </a:r>
            <a:endParaRPr lang="ja-JP" altLang="en-US" sz="4000" b="1" dirty="0">
              <a:solidFill>
                <a:srgbClr val="FFFF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963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636" grpId="0"/>
      <p:bldP spid="6" grpId="0"/>
      <p:bldP spid="7"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529468"/>
            <a:ext cx="8229600" cy="1143000"/>
          </a:xfrm>
        </p:spPr>
        <p:txBody>
          <a:bodyPr>
            <a:normAutofit fontScale="90000"/>
          </a:bodyPr>
          <a:lstStyle/>
          <a:p>
            <a:r>
              <a:rPr lang="ja-JP" altLang="en-US" dirty="0" smtClean="0">
                <a:solidFill>
                  <a:srgbClr val="FFFF00"/>
                </a:solidFill>
              </a:rPr>
              <a:t>人工呼吸時に過剰酸素投与を回避</a:t>
            </a:r>
            <a:r>
              <a:rPr lang="en-US" altLang="ja-JP" dirty="0" smtClean="0">
                <a:solidFill>
                  <a:srgbClr val="FFFF00"/>
                </a:solidFill>
              </a:rPr>
              <a:t/>
            </a:r>
            <a:br>
              <a:rPr lang="en-US" altLang="ja-JP" dirty="0" smtClean="0">
                <a:solidFill>
                  <a:srgbClr val="FFFF00"/>
                </a:solidFill>
              </a:rPr>
            </a:br>
            <a:r>
              <a:rPr lang="ja-JP" altLang="en-US" dirty="0" smtClean="0">
                <a:solidFill>
                  <a:srgbClr val="FFFF00"/>
                </a:solidFill>
              </a:rPr>
              <a:t>するために必要なもの</a:t>
            </a:r>
            <a:endParaRPr lang="ja-JP" altLang="en-US" dirty="0">
              <a:solidFill>
                <a:srgbClr val="FFFF00"/>
              </a:solidFill>
            </a:endParaRPr>
          </a:p>
        </p:txBody>
      </p:sp>
      <p:grpSp>
        <p:nvGrpSpPr>
          <p:cNvPr id="7" name="図形グループ 6"/>
          <p:cNvGrpSpPr/>
          <p:nvPr/>
        </p:nvGrpSpPr>
        <p:grpSpPr>
          <a:xfrm>
            <a:off x="1006356" y="2038662"/>
            <a:ext cx="3601424" cy="3725533"/>
            <a:chOff x="1594513" y="2308116"/>
            <a:chExt cx="2552625" cy="2660836"/>
          </a:xfrm>
        </p:grpSpPr>
        <p:pic>
          <p:nvPicPr>
            <p:cNvPr id="3" name="図 2" descr="パルスオキシメーター93:123JPG.JPG"/>
            <p:cNvPicPr>
              <a:picLocks noChangeAspect="1"/>
            </p:cNvPicPr>
            <p:nvPr/>
          </p:nvPicPr>
          <p:blipFill>
            <a:blip r:embed="rId2"/>
            <a:stretch>
              <a:fillRect/>
            </a:stretch>
          </p:blipFill>
          <p:spPr>
            <a:xfrm>
              <a:off x="1594513" y="2308116"/>
              <a:ext cx="2552625" cy="1914468"/>
            </a:xfrm>
            <a:prstGeom prst="rect">
              <a:avLst/>
            </a:prstGeom>
          </p:spPr>
        </p:pic>
        <p:sp>
          <p:nvSpPr>
            <p:cNvPr id="4" name="テキスト ボックス 3"/>
            <p:cNvSpPr txBox="1"/>
            <p:nvPr/>
          </p:nvSpPr>
          <p:spPr>
            <a:xfrm>
              <a:off x="1653536" y="4287513"/>
              <a:ext cx="2211233" cy="681439"/>
            </a:xfrm>
            <a:prstGeom prst="rect">
              <a:avLst/>
            </a:prstGeom>
            <a:noFill/>
          </p:spPr>
          <p:txBody>
            <a:bodyPr wrap="none" rtlCol="0">
              <a:spAutoFit/>
            </a:bodyPr>
            <a:lstStyle/>
            <a:p>
              <a:pPr algn="ctr"/>
              <a:r>
                <a:rPr kumimoji="1" lang="ja-JP" altLang="en-US" sz="2800" b="1" dirty="0" smtClean="0">
                  <a:solidFill>
                    <a:srgbClr val="FF6FCF"/>
                  </a:solidFill>
                </a:rPr>
                <a:t>パルスオキシメータ</a:t>
              </a:r>
              <a:endParaRPr kumimoji="1" lang="en-US" altLang="ja-JP" sz="2800" b="1" dirty="0" smtClean="0">
                <a:solidFill>
                  <a:srgbClr val="FF6FCF"/>
                </a:solidFill>
              </a:endParaRPr>
            </a:p>
            <a:p>
              <a:pPr algn="ctr"/>
              <a:r>
                <a:rPr lang="ja-JP" altLang="en-US" sz="2800" b="1" dirty="0" smtClean="0">
                  <a:solidFill>
                    <a:srgbClr val="FF6FCF"/>
                  </a:solidFill>
                </a:rPr>
                <a:t>は必須</a:t>
              </a:r>
              <a:endParaRPr kumimoji="1" lang="ja-JP" altLang="en-US" sz="2800" b="1" dirty="0">
                <a:solidFill>
                  <a:srgbClr val="FF6FCF"/>
                </a:solidFill>
              </a:endParaRPr>
            </a:p>
          </p:txBody>
        </p:sp>
      </p:grpSp>
      <p:grpSp>
        <p:nvGrpSpPr>
          <p:cNvPr id="9" name="グループ化 8"/>
          <p:cNvGrpSpPr/>
          <p:nvPr/>
        </p:nvGrpSpPr>
        <p:grpSpPr>
          <a:xfrm>
            <a:off x="5244456" y="2491287"/>
            <a:ext cx="3442344" cy="3993000"/>
            <a:chOff x="5244456" y="2491287"/>
            <a:chExt cx="3442344" cy="3993000"/>
          </a:xfrm>
        </p:grpSpPr>
        <p:sp>
          <p:nvSpPr>
            <p:cNvPr id="5" name="テキスト ボックス 4"/>
            <p:cNvSpPr txBox="1"/>
            <p:nvPr/>
          </p:nvSpPr>
          <p:spPr>
            <a:xfrm>
              <a:off x="5244456" y="2491287"/>
              <a:ext cx="3442344" cy="461665"/>
            </a:xfrm>
            <a:prstGeom prst="rect">
              <a:avLst/>
            </a:prstGeom>
            <a:noFill/>
          </p:spPr>
          <p:txBody>
            <a:bodyPr wrap="square" rtlCol="0">
              <a:spAutoFit/>
            </a:bodyPr>
            <a:lstStyle/>
            <a:p>
              <a:r>
                <a:rPr kumimoji="1" lang="ja-JP" altLang="en-US" sz="2400" b="1" dirty="0" smtClean="0">
                  <a:solidFill>
                    <a:srgbClr val="FFFF00"/>
                  </a:solidFill>
                </a:rPr>
                <a:t>出来ればブレンダーも</a:t>
              </a:r>
              <a:endParaRPr kumimoji="1" lang="ja-JP" altLang="en-US" sz="2400" b="1" dirty="0">
                <a:solidFill>
                  <a:srgbClr val="FFFF00"/>
                </a:solidFill>
              </a:endParaRPr>
            </a:p>
          </p:txBody>
        </p:sp>
        <p:pic>
          <p:nvPicPr>
            <p:cNvPr id="6" name="図 5" descr="ブレンダー2JPG.JPG"/>
            <p:cNvPicPr>
              <a:picLocks noChangeAspect="1"/>
            </p:cNvPicPr>
            <p:nvPr/>
          </p:nvPicPr>
          <p:blipFill>
            <a:blip r:embed="rId3"/>
            <a:stretch>
              <a:fillRect/>
            </a:stretch>
          </p:blipFill>
          <p:spPr>
            <a:xfrm rot="16200000" flipH="1" flipV="1">
              <a:off x="5013991" y="3387416"/>
              <a:ext cx="3327337" cy="2866406"/>
            </a:xfrm>
            <a:prstGeom prst="rect">
              <a:avLst/>
            </a:prstGeom>
          </p:spPr>
        </p:pic>
      </p:gr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89218"/>
            <a:ext cx="8229600" cy="1143000"/>
          </a:xfrm>
        </p:spPr>
        <p:txBody>
          <a:bodyPr>
            <a:normAutofit/>
          </a:bodyPr>
          <a:lstStyle/>
          <a:p>
            <a:r>
              <a:rPr lang="ja-JP" altLang="en-US" sz="3600" b="1" dirty="0" smtClean="0">
                <a:solidFill>
                  <a:srgbClr val="FFFF00"/>
                </a:solidFill>
              </a:rPr>
              <a:t>ブレンダーが無くて酸素を投与する場合</a:t>
            </a:r>
            <a:endParaRPr lang="ja-JP" altLang="en-US" sz="3600" b="1" dirty="0">
              <a:solidFill>
                <a:srgbClr val="FFFF00"/>
              </a:solidFill>
            </a:endParaRPr>
          </a:p>
        </p:txBody>
      </p:sp>
      <p:pic>
        <p:nvPicPr>
          <p:cNvPr id="4" name="Picture 5" descr="アンビュー"/>
          <p:cNvPicPr>
            <a:picLocks noChangeAspect="1" noChangeArrowheads="1"/>
          </p:cNvPicPr>
          <p:nvPr/>
        </p:nvPicPr>
        <p:blipFill>
          <a:blip r:embed="rId2"/>
          <a:srcRect/>
          <a:stretch>
            <a:fillRect/>
          </a:stretch>
        </p:blipFill>
        <p:spPr bwMode="auto">
          <a:xfrm>
            <a:off x="711729" y="1276904"/>
            <a:ext cx="2994600" cy="1996400"/>
          </a:xfrm>
          <a:prstGeom prst="rect">
            <a:avLst/>
          </a:prstGeom>
          <a:noFill/>
        </p:spPr>
      </p:pic>
      <p:sp>
        <p:nvSpPr>
          <p:cNvPr id="5" name="テキスト ボックス 4"/>
          <p:cNvSpPr txBox="1"/>
          <p:nvPr/>
        </p:nvSpPr>
        <p:spPr>
          <a:xfrm>
            <a:off x="496985" y="3321698"/>
            <a:ext cx="3867197" cy="646331"/>
          </a:xfrm>
          <a:prstGeom prst="rect">
            <a:avLst/>
          </a:prstGeom>
          <a:noFill/>
        </p:spPr>
        <p:txBody>
          <a:bodyPr wrap="square" rtlCol="0">
            <a:spAutoFit/>
          </a:bodyPr>
          <a:lstStyle/>
          <a:p>
            <a:r>
              <a:rPr kumimoji="1" lang="ja-JP" altLang="en-US" dirty="0" smtClean="0">
                <a:solidFill>
                  <a:srgbClr val="FFFF00"/>
                </a:solidFill>
              </a:rPr>
              <a:t>リザーバー無しの自己膨張式バッグ</a:t>
            </a:r>
          </a:p>
          <a:p>
            <a:r>
              <a:rPr kumimoji="1" lang="ja-JP" altLang="en-US" dirty="0" smtClean="0">
                <a:solidFill>
                  <a:srgbClr val="FFFF00"/>
                </a:solidFill>
              </a:rPr>
              <a:t>では、</a:t>
            </a:r>
            <a:r>
              <a:rPr lang="ja-JP" altLang="en-US" dirty="0" smtClean="0">
                <a:solidFill>
                  <a:srgbClr val="FFFF00"/>
                </a:solidFill>
              </a:rPr>
              <a:t>吸入酸素濃度は最大でも</a:t>
            </a:r>
            <a:r>
              <a:rPr lang="en-US" altLang="ja-JP" dirty="0" smtClean="0">
                <a:solidFill>
                  <a:srgbClr val="FFFF00"/>
                </a:solidFill>
              </a:rPr>
              <a:t>40</a:t>
            </a:r>
            <a:r>
              <a:rPr lang="ja-JP" altLang="en-US" dirty="0" smtClean="0">
                <a:solidFill>
                  <a:srgbClr val="FFFF00"/>
                </a:solidFill>
              </a:rPr>
              <a:t>％</a:t>
            </a:r>
            <a:endParaRPr kumimoji="1" lang="ja-JP" altLang="en-US" dirty="0">
              <a:solidFill>
                <a:srgbClr val="FFFF00"/>
              </a:solidFill>
            </a:endParaRPr>
          </a:p>
        </p:txBody>
      </p:sp>
      <p:sp>
        <p:nvSpPr>
          <p:cNvPr id="8" name="テキスト ボックス 7"/>
          <p:cNvSpPr txBox="1"/>
          <p:nvPr/>
        </p:nvSpPr>
        <p:spPr>
          <a:xfrm>
            <a:off x="4793483" y="2450969"/>
            <a:ext cx="4152554" cy="923330"/>
          </a:xfrm>
          <a:prstGeom prst="rect">
            <a:avLst/>
          </a:prstGeom>
          <a:noFill/>
        </p:spPr>
        <p:txBody>
          <a:bodyPr wrap="square" rtlCol="0">
            <a:spAutoFit/>
          </a:bodyPr>
          <a:lstStyle/>
          <a:p>
            <a:r>
              <a:rPr lang="en-US" altLang="ja-JP" dirty="0" smtClean="0">
                <a:solidFill>
                  <a:srgbClr val="FFFF00"/>
                </a:solidFill>
              </a:rPr>
              <a:t>40</a:t>
            </a:r>
            <a:r>
              <a:rPr lang="ja-JP" altLang="en-US" dirty="0" smtClean="0">
                <a:solidFill>
                  <a:srgbClr val="FFFF00"/>
                </a:solidFill>
              </a:rPr>
              <a:t>％以上の吸入酸素濃度必要時は</a:t>
            </a:r>
            <a:endParaRPr lang="en-US" altLang="ja-JP" dirty="0" smtClean="0">
              <a:solidFill>
                <a:srgbClr val="FFFF00"/>
              </a:solidFill>
            </a:endParaRPr>
          </a:p>
          <a:p>
            <a:r>
              <a:rPr lang="ja-JP" altLang="en-US" dirty="0" smtClean="0">
                <a:solidFill>
                  <a:srgbClr val="FFFF00"/>
                </a:solidFill>
              </a:rPr>
              <a:t>自己膨張式バッグにリザーバーをつける。</a:t>
            </a:r>
            <a:endParaRPr lang="en-US" altLang="ja-JP" dirty="0" smtClean="0">
              <a:solidFill>
                <a:srgbClr val="FFFF00"/>
              </a:solidFill>
            </a:endParaRPr>
          </a:p>
          <a:p>
            <a:endParaRPr kumimoji="1" lang="ja-JP" altLang="en-US" dirty="0"/>
          </a:p>
        </p:txBody>
      </p:sp>
      <p:sp>
        <p:nvSpPr>
          <p:cNvPr id="9" name="テキスト ボックス 8"/>
          <p:cNvSpPr txBox="1"/>
          <p:nvPr/>
        </p:nvSpPr>
        <p:spPr>
          <a:xfrm>
            <a:off x="3706329" y="1491598"/>
            <a:ext cx="4565673" cy="584776"/>
          </a:xfrm>
          <a:prstGeom prst="rect">
            <a:avLst/>
          </a:prstGeom>
          <a:noFill/>
        </p:spPr>
        <p:txBody>
          <a:bodyPr wrap="none" rtlCol="0">
            <a:spAutoFit/>
          </a:bodyPr>
          <a:lstStyle/>
          <a:p>
            <a:r>
              <a:rPr lang="ja-JP" altLang="en-US" sz="3200" dirty="0" smtClean="0">
                <a:solidFill>
                  <a:srgbClr val="FF6FCF"/>
                </a:solidFill>
              </a:rPr>
              <a:t>自己膨張式バッグ＋酸素</a:t>
            </a:r>
            <a:endParaRPr kumimoji="1" lang="ja-JP" altLang="en-US" sz="3200" dirty="0">
              <a:solidFill>
                <a:srgbClr val="FF6FCF"/>
              </a:solidFill>
            </a:endParaRPr>
          </a:p>
        </p:txBody>
      </p:sp>
      <p:pic>
        <p:nvPicPr>
          <p:cNvPr id="11" name="Picture 3" descr="C:\Documents and Settings\中川正弘\My Documents\My Pictures\自己膨張バッグ2.JPG"/>
          <p:cNvPicPr>
            <a:picLocks noChangeAspect="1" noChangeArrowheads="1"/>
          </p:cNvPicPr>
          <p:nvPr/>
        </p:nvPicPr>
        <p:blipFill>
          <a:blip r:embed="rId3"/>
          <a:srcRect/>
          <a:stretch>
            <a:fillRect/>
          </a:stretch>
        </p:blipFill>
        <p:spPr bwMode="auto">
          <a:xfrm>
            <a:off x="4738063" y="3273304"/>
            <a:ext cx="4086156" cy="2749410"/>
          </a:xfrm>
          <a:prstGeom prst="rect">
            <a:avLst/>
          </a:prstGeom>
          <a:noFill/>
        </p:spPr>
      </p:pic>
      <p:pic>
        <p:nvPicPr>
          <p:cNvPr id="12" name="図 10" descr="イラスト02.jpg"/>
          <p:cNvPicPr>
            <a:picLocks noChangeAspect="1"/>
          </p:cNvPicPr>
          <p:nvPr/>
        </p:nvPicPr>
        <p:blipFill>
          <a:blip r:embed="rId4"/>
          <a:srcRect/>
          <a:stretch>
            <a:fillRect/>
          </a:stretch>
        </p:blipFill>
        <p:spPr bwMode="auto">
          <a:xfrm>
            <a:off x="711729" y="4005607"/>
            <a:ext cx="2971800" cy="27416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タイトル 1"/>
          <p:cNvSpPr>
            <a:spLocks noGrp="1"/>
          </p:cNvSpPr>
          <p:nvPr>
            <p:ph type="title"/>
          </p:nvPr>
        </p:nvSpPr>
        <p:spPr/>
        <p:txBody>
          <a:bodyPr/>
          <a:lstStyle/>
          <a:p>
            <a:pPr eaLnBrk="1" hangingPunct="1"/>
            <a:r>
              <a:rPr lang="ja-JP" altLang="en-US" dirty="0">
                <a:solidFill>
                  <a:srgbClr val="FFFFFF"/>
                </a:solidFill>
                <a:latin typeface="ＭＳ Ｐゴシック" charset="-128"/>
                <a:ea typeface="ＭＳ Ｐゴシック" charset="-128"/>
                <a:cs typeface="ＭＳ Ｐゴシック" charset="-128"/>
              </a:rPr>
              <a:t>ステップ</a:t>
            </a:r>
            <a:r>
              <a:rPr lang="en-US" altLang="ja-JP" dirty="0">
                <a:solidFill>
                  <a:srgbClr val="FFFFFF"/>
                </a:solidFill>
                <a:latin typeface="ＭＳ Ｐゴシック" charset="-128"/>
                <a:ea typeface="ＭＳ Ｐゴシック" charset="-128"/>
                <a:cs typeface="ＭＳ Ｐゴシック" charset="-128"/>
              </a:rPr>
              <a:t> </a:t>
            </a:r>
            <a:r>
              <a:rPr lang="ja-JP" altLang="en-US" dirty="0">
                <a:solidFill>
                  <a:srgbClr val="FFFFFF"/>
                </a:solidFill>
                <a:latin typeface="ＭＳ Ｐゴシック" charset="-128"/>
                <a:ea typeface="ＭＳ Ｐゴシック" charset="-128"/>
                <a:cs typeface="ＭＳ Ｐゴシック" charset="-128"/>
              </a:rPr>
              <a:t>５</a:t>
            </a:r>
          </a:p>
        </p:txBody>
      </p:sp>
      <p:sp>
        <p:nvSpPr>
          <p:cNvPr id="138243" name="コンテンツ プレースホルダ 2"/>
          <p:cNvSpPr>
            <a:spLocks noGrp="1"/>
          </p:cNvSpPr>
          <p:nvPr>
            <p:ph idx="1"/>
          </p:nvPr>
        </p:nvSpPr>
        <p:spPr>
          <a:xfrm>
            <a:off x="304800" y="1600200"/>
            <a:ext cx="8534400" cy="4525963"/>
          </a:xfrm>
        </p:spPr>
        <p:txBody>
          <a:bodyPr/>
          <a:lstStyle/>
          <a:p>
            <a:pPr eaLnBrk="1" hangingPunct="1">
              <a:buFont typeface="Arial" charset="0"/>
              <a:buNone/>
            </a:pPr>
            <a:endParaRPr lang="en-US" altLang="ja-JP" dirty="0">
              <a:latin typeface="ＭＳ Ｐゴシック" charset="-128"/>
              <a:ea typeface="ＭＳ Ｐゴシック" charset="-128"/>
              <a:cs typeface="ＭＳ Ｐゴシック" charset="-128"/>
            </a:endParaRPr>
          </a:p>
          <a:p>
            <a:pPr algn="ctr" eaLnBrk="1" hangingPunct="1">
              <a:buFont typeface="Arial" charset="0"/>
              <a:buNone/>
            </a:pPr>
            <a:r>
              <a:rPr lang="ja-JP" altLang="en-US" sz="4400" dirty="0">
                <a:solidFill>
                  <a:srgbClr val="FFFF00"/>
                </a:solidFill>
                <a:latin typeface="ＭＳ Ｐゴシック" charset="-128"/>
                <a:ea typeface="ＭＳ Ｐゴシック" charset="-128"/>
                <a:cs typeface="ＭＳ Ｐゴシック" charset="-128"/>
              </a:rPr>
              <a:t>人工呼吸の効果の評価と次の処置</a:t>
            </a:r>
            <a:endParaRPr lang="en-US" altLang="ja-JP" sz="4400" dirty="0">
              <a:solidFill>
                <a:srgbClr val="FFFF00"/>
              </a:solidFill>
              <a:latin typeface="ＭＳ Ｐゴシック" charset="-128"/>
              <a:ea typeface="ＭＳ Ｐゴシック" charset="-128"/>
              <a:cs typeface="ＭＳ Ｐゴシック" charset="-128"/>
            </a:endParaRPr>
          </a:p>
          <a:p>
            <a:pPr algn="ctr" eaLnBrk="1" hangingPunct="1">
              <a:buFont typeface="Arial" charset="0"/>
              <a:buNone/>
            </a:pPr>
            <a:r>
              <a:rPr lang="ja-JP" altLang="en-US" sz="4000" dirty="0">
                <a:solidFill>
                  <a:srgbClr val="FFCCFF"/>
                </a:solidFill>
                <a:latin typeface="ＭＳ Ｐゴシック" charset="-128"/>
                <a:ea typeface="ＭＳ Ｐゴシック" charset="-128"/>
                <a:cs typeface="ＭＳ Ｐゴシック" charset="-128"/>
              </a:rPr>
              <a:t>（胸骨圧迫）</a:t>
            </a:r>
          </a:p>
        </p:txBody>
      </p:sp>
    </p:spTree>
  </p:cSld>
  <p:clrMapOvr>
    <a:masterClrMapping/>
  </p:clrMapOvr>
  <p:transition>
    <p:zoom/>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79" name="Line 285"/>
          <p:cNvSpPr>
            <a:spLocks noChangeShapeType="1"/>
          </p:cNvSpPr>
          <p:nvPr/>
        </p:nvSpPr>
        <p:spPr bwMode="auto">
          <a:xfrm flipH="1">
            <a:off x="4592638" y="1570038"/>
            <a:ext cx="6350" cy="430212"/>
          </a:xfrm>
          <a:prstGeom prst="line">
            <a:avLst/>
          </a:prstGeom>
          <a:noFill/>
          <a:ln w="19050">
            <a:solidFill>
              <a:srgbClr val="FFFF00"/>
            </a:solidFill>
            <a:round/>
            <a:headEnd/>
            <a:tailEnd type="triangle" w="med" len="med"/>
          </a:ln>
        </p:spPr>
        <p:txBody>
          <a:bodyPr wrap="none" anchor="ctr">
            <a:prstTxWarp prst="textNoShape">
              <a:avLst/>
            </a:prstTxWarp>
          </a:bodyPr>
          <a:lstStyle/>
          <a:p>
            <a:endParaRPr lang="ja-JP" altLang="en-US"/>
          </a:p>
        </p:txBody>
      </p:sp>
      <p:sp>
        <p:nvSpPr>
          <p:cNvPr id="91138" name="Line 251"/>
          <p:cNvSpPr>
            <a:spLocks noChangeShapeType="1"/>
          </p:cNvSpPr>
          <p:nvPr/>
        </p:nvSpPr>
        <p:spPr bwMode="auto">
          <a:xfrm>
            <a:off x="4592638" y="855663"/>
            <a:ext cx="6350" cy="349250"/>
          </a:xfrm>
          <a:prstGeom prst="line">
            <a:avLst/>
          </a:prstGeom>
          <a:noFill/>
          <a:ln w="19050">
            <a:solidFill>
              <a:srgbClr val="FFFF00"/>
            </a:solidFill>
            <a:round/>
            <a:headEnd/>
            <a:tailEnd type="triangle" w="med" len="med"/>
          </a:ln>
        </p:spPr>
        <p:txBody>
          <a:bodyPr wrap="none" anchor="ctr">
            <a:prstTxWarp prst="textNoShape">
              <a:avLst/>
            </a:prstTxWarp>
          </a:bodyPr>
          <a:lstStyle/>
          <a:p>
            <a:endParaRPr lang="ja-JP" altLang="en-US"/>
          </a:p>
        </p:txBody>
      </p:sp>
      <p:sp>
        <p:nvSpPr>
          <p:cNvPr id="91139" name="Line 282"/>
          <p:cNvSpPr>
            <a:spLocks noChangeShapeType="1"/>
          </p:cNvSpPr>
          <p:nvPr/>
        </p:nvSpPr>
        <p:spPr bwMode="auto">
          <a:xfrm>
            <a:off x="2870200" y="4857633"/>
            <a:ext cx="0" cy="271462"/>
          </a:xfrm>
          <a:prstGeom prst="line">
            <a:avLst/>
          </a:prstGeom>
          <a:noFill/>
          <a:ln w="19050">
            <a:solidFill>
              <a:srgbClr val="FFFF00"/>
            </a:solidFill>
            <a:round/>
            <a:headEnd/>
            <a:tailEnd type="triangle" w="med" len="med"/>
          </a:ln>
        </p:spPr>
        <p:txBody>
          <a:bodyPr wrap="none" anchor="ctr">
            <a:prstTxWarp prst="textNoShape">
              <a:avLst/>
            </a:prstTxWarp>
          </a:bodyPr>
          <a:lstStyle/>
          <a:p>
            <a:endParaRPr lang="ja-JP" altLang="en-US"/>
          </a:p>
        </p:txBody>
      </p:sp>
      <p:sp>
        <p:nvSpPr>
          <p:cNvPr id="91140" name="Rectangle 6"/>
          <p:cNvSpPr>
            <a:spLocks noChangeArrowheads="1"/>
          </p:cNvSpPr>
          <p:nvPr/>
        </p:nvSpPr>
        <p:spPr bwMode="auto">
          <a:xfrm>
            <a:off x="1524000" y="1554163"/>
            <a:ext cx="9144000" cy="368300"/>
          </a:xfrm>
          <a:prstGeom prst="rect">
            <a:avLst/>
          </a:prstGeom>
          <a:noFill/>
          <a:ln w="9525">
            <a:noFill/>
            <a:miter lim="800000"/>
            <a:headEnd/>
            <a:tailEnd/>
          </a:ln>
        </p:spPr>
        <p:txBody>
          <a:bodyPr>
            <a:prstTxWarp prst="textNoShape">
              <a:avLst/>
            </a:prstTxWarp>
            <a:spAutoFit/>
          </a:bodyPr>
          <a:lstStyle/>
          <a:p>
            <a:endParaRPr lang="ja-JP" altLang="en-US" sz="1800"/>
          </a:p>
        </p:txBody>
      </p:sp>
      <p:sp>
        <p:nvSpPr>
          <p:cNvPr id="4106" name="Rectangle 10"/>
          <p:cNvSpPr>
            <a:spLocks noChangeArrowheads="1"/>
          </p:cNvSpPr>
          <p:nvPr/>
        </p:nvSpPr>
        <p:spPr bwMode="auto">
          <a:xfrm>
            <a:off x="1727200" y="2743200"/>
            <a:ext cx="2235200" cy="371456"/>
          </a:xfrm>
          <a:prstGeom prst="rect">
            <a:avLst/>
          </a:prstGeom>
          <a:solidFill>
            <a:srgbClr val="00FFFF"/>
          </a:solidFill>
          <a:ln w="9525">
            <a:solidFill>
              <a:schemeClr val="tx1"/>
            </a:solidFill>
            <a:miter lim="800000"/>
            <a:headEnd/>
            <a:tailEnd/>
          </a:ln>
          <a:effectLst>
            <a:outerShdw dist="63500" dir="3187806" algn="ctr" rotWithShape="0">
              <a:schemeClr val="tx1"/>
            </a:outerShdw>
          </a:effectLst>
        </p:spPr>
        <p:txBody>
          <a:bodyPr wrap="none" anchor="ctr"/>
          <a:lstStyle/>
          <a:p>
            <a:pPr algn="ctr">
              <a:defRPr/>
            </a:pPr>
            <a:r>
              <a:rPr lang="ja-JP" altLang="en-US" sz="1000" b="1" dirty="0">
                <a:latin typeface="Times New Roman" pitchFamily="-109" charset="0"/>
                <a:ea typeface="MS Gothic" pitchFamily="49" charset="-128"/>
              </a:rPr>
              <a:t>人工呼吸 </a:t>
            </a:r>
            <a:r>
              <a:rPr lang="en-US" altLang="ja-JP" sz="1000" b="1" dirty="0">
                <a:latin typeface="Times New Roman" pitchFamily="-109" charset="0"/>
                <a:ea typeface="MS Gothic" pitchFamily="49" charset="-128"/>
              </a:rPr>
              <a:t>(*)</a:t>
            </a:r>
            <a:endParaRPr lang="en-US" altLang="ja-JP" sz="800" dirty="0">
              <a:latin typeface="Times New Roman" pitchFamily="-109" charset="0"/>
              <a:ea typeface="MS Gothic" pitchFamily="49" charset="-128"/>
            </a:endParaRPr>
          </a:p>
          <a:p>
            <a:pPr algn="ctr">
              <a:defRPr/>
            </a:pPr>
            <a:r>
              <a:rPr lang="en-US" altLang="ja-JP" sz="1000" b="1" dirty="0">
                <a:latin typeface="Times New Roman" pitchFamily="-109" charset="0"/>
                <a:ea typeface="MS Gothic" pitchFamily="49" charset="-128"/>
              </a:rPr>
              <a:t>SpO</a:t>
            </a:r>
            <a:r>
              <a:rPr lang="en-US" altLang="ja-JP" sz="1000" b="1" baseline="-25000" dirty="0">
                <a:latin typeface="Times New Roman" pitchFamily="-109" charset="0"/>
                <a:ea typeface="MS Gothic" pitchFamily="49" charset="-128"/>
              </a:rPr>
              <a:t>2</a:t>
            </a:r>
            <a:r>
              <a:rPr lang="ja-JP" altLang="en-US" sz="1000" b="1" dirty="0">
                <a:latin typeface="Times New Roman" pitchFamily="-109" charset="0"/>
                <a:ea typeface="MS Gothic" pitchFamily="49" charset="-128"/>
              </a:rPr>
              <a:t>モニタ</a:t>
            </a:r>
          </a:p>
        </p:txBody>
      </p:sp>
      <p:sp>
        <p:nvSpPr>
          <p:cNvPr id="91144" name="Text Box 203"/>
          <p:cNvSpPr txBox="1">
            <a:spLocks noChangeArrowheads="1"/>
          </p:cNvSpPr>
          <p:nvPr/>
        </p:nvSpPr>
        <p:spPr bwMode="auto">
          <a:xfrm>
            <a:off x="2876550" y="4282762"/>
            <a:ext cx="939800" cy="246062"/>
          </a:xfrm>
          <a:prstGeom prst="rect">
            <a:avLst/>
          </a:prstGeom>
          <a:noFill/>
          <a:ln w="9525">
            <a:noFill/>
            <a:miter lim="800000"/>
            <a:headEnd/>
            <a:tailEnd/>
          </a:ln>
        </p:spPr>
        <p:txBody>
          <a:bodyPr>
            <a:prstTxWarp prst="textNoShape">
              <a:avLst/>
            </a:prstTxWarp>
            <a:spAutoFit/>
          </a:bodyPr>
          <a:lstStyle/>
          <a:p>
            <a:r>
              <a:rPr lang="en-US" altLang="ja-JP" sz="1000" b="1" dirty="0">
                <a:solidFill>
                  <a:srgbClr val="FFFFFF"/>
                </a:solidFill>
                <a:latin typeface="Tahoma" pitchFamily="-112" charset="0"/>
              </a:rPr>
              <a:t>60</a:t>
            </a:r>
            <a:r>
              <a:rPr lang="ja-JP" altLang="en-US" sz="1000" b="1" dirty="0">
                <a:solidFill>
                  <a:srgbClr val="FFFFFF"/>
                </a:solidFill>
                <a:latin typeface="Tahoma" pitchFamily="-112" charset="0"/>
              </a:rPr>
              <a:t>未満</a:t>
            </a:r>
            <a:endParaRPr lang="ja-JP" altLang="en-US" dirty="0">
              <a:solidFill>
                <a:srgbClr val="FFFFFF"/>
              </a:solidFill>
            </a:endParaRPr>
          </a:p>
        </p:txBody>
      </p:sp>
      <p:sp>
        <p:nvSpPr>
          <p:cNvPr id="91145" name="Line 205"/>
          <p:cNvSpPr>
            <a:spLocks noChangeShapeType="1"/>
          </p:cNvSpPr>
          <p:nvPr/>
        </p:nvSpPr>
        <p:spPr bwMode="auto">
          <a:xfrm flipH="1" flipV="1">
            <a:off x="820738" y="2998768"/>
            <a:ext cx="0" cy="2292350"/>
          </a:xfrm>
          <a:prstGeom prst="line">
            <a:avLst/>
          </a:prstGeom>
          <a:noFill/>
          <a:ln w="19050">
            <a:solidFill>
              <a:srgbClr val="FFFF00"/>
            </a:solidFill>
            <a:round/>
            <a:headEnd/>
            <a:tailEnd/>
          </a:ln>
        </p:spPr>
        <p:txBody>
          <a:bodyPr wrap="none" anchor="ctr">
            <a:prstTxWarp prst="textNoShape">
              <a:avLst/>
            </a:prstTxWarp>
          </a:bodyPr>
          <a:lstStyle/>
          <a:p>
            <a:endParaRPr lang="ja-JP" altLang="en-US"/>
          </a:p>
        </p:txBody>
      </p:sp>
      <p:sp>
        <p:nvSpPr>
          <p:cNvPr id="4304" name="Text Box 208"/>
          <p:cNvSpPr txBox="1">
            <a:spLocks noChangeArrowheads="1"/>
          </p:cNvSpPr>
          <p:nvPr/>
        </p:nvSpPr>
        <p:spPr bwMode="auto">
          <a:xfrm>
            <a:off x="942974" y="5668649"/>
            <a:ext cx="3656013" cy="1031051"/>
          </a:xfrm>
          <a:prstGeom prst="rect">
            <a:avLst/>
          </a:prstGeom>
          <a:solidFill>
            <a:srgbClr val="FFFF00"/>
          </a:solidFill>
          <a:ln w="9525">
            <a:solidFill>
              <a:schemeClr val="tx1"/>
            </a:solidFill>
            <a:miter lim="800000"/>
            <a:headEnd/>
            <a:tailEnd/>
          </a:ln>
          <a:effectLst>
            <a:outerShdw dist="53882" dir="2700000" algn="ctr" rotWithShape="0">
              <a:schemeClr val="tx1"/>
            </a:outerShdw>
          </a:effectLst>
        </p:spPr>
        <p:txBody>
          <a:bodyPr wrap="square">
            <a:prstTxWarp prst="textNoShape">
              <a:avLst/>
            </a:prstTxWarp>
            <a:spAutoFit/>
          </a:bodyPr>
          <a:lstStyle/>
          <a:p>
            <a:pPr algn="ctr">
              <a:lnSpc>
                <a:spcPct val="20000"/>
              </a:lnSpc>
              <a:spcBef>
                <a:spcPct val="50000"/>
              </a:spcBef>
              <a:defRPr/>
            </a:pPr>
            <a:endParaRPr lang="en-US" altLang="ja-JP" sz="800" b="1" dirty="0">
              <a:latin typeface="Times New Roman" charset="0"/>
            </a:endParaRPr>
          </a:p>
          <a:p>
            <a:pPr algn="ctr">
              <a:lnSpc>
                <a:spcPct val="60000"/>
              </a:lnSpc>
              <a:spcBef>
                <a:spcPct val="50000"/>
              </a:spcBef>
              <a:defRPr/>
            </a:pPr>
            <a:r>
              <a:rPr lang="ja-JP" altLang="en-US" sz="900" b="1" dirty="0">
                <a:latin typeface="Times New Roman" charset="0"/>
              </a:rPr>
              <a:t>人工呼吸と胸骨圧迫に加えて</a:t>
            </a:r>
            <a:r>
              <a:rPr lang="ja-JP" altLang="en-US" sz="900" b="1" dirty="0" smtClean="0">
                <a:latin typeface="Times New Roman" charset="0"/>
              </a:rPr>
              <a:t>以下の実施を検討する。</a:t>
            </a:r>
            <a:endParaRPr lang="ja-JP" altLang="en-US" sz="900" b="1" dirty="0">
              <a:latin typeface="Times New Roman" charset="0"/>
            </a:endParaRPr>
          </a:p>
          <a:p>
            <a:pPr>
              <a:lnSpc>
                <a:spcPct val="60000"/>
              </a:lnSpc>
              <a:spcBef>
                <a:spcPct val="50000"/>
              </a:spcBef>
              <a:defRPr/>
            </a:pPr>
            <a:r>
              <a:rPr lang="ja-JP" altLang="en-US" sz="900" b="1" dirty="0">
                <a:latin typeface="Times New Roman" charset="0"/>
              </a:rPr>
              <a:t>　　　　　　　・ アドレナリン</a:t>
            </a:r>
          </a:p>
          <a:p>
            <a:pPr>
              <a:lnSpc>
                <a:spcPct val="60000"/>
              </a:lnSpc>
              <a:spcBef>
                <a:spcPct val="50000"/>
              </a:spcBef>
              <a:defRPr/>
            </a:pPr>
            <a:r>
              <a:rPr lang="ja-JP" altLang="en-US" sz="900" b="1" dirty="0">
                <a:latin typeface="Times New Roman" charset="0"/>
              </a:rPr>
              <a:t>　　　　　　　・ 生理食塩水　（出血が疑われる場合）</a:t>
            </a:r>
          </a:p>
          <a:p>
            <a:pPr>
              <a:lnSpc>
                <a:spcPct val="60000"/>
              </a:lnSpc>
              <a:spcBef>
                <a:spcPct val="50000"/>
              </a:spcBef>
              <a:defRPr/>
            </a:pPr>
            <a:r>
              <a:rPr lang="ja-JP" altLang="en-US" sz="900" b="1" dirty="0">
                <a:latin typeface="Times New Roman" charset="0"/>
              </a:rPr>
              <a:t>　　　　　　　・ 原因検索</a:t>
            </a:r>
          </a:p>
          <a:p>
            <a:pPr algn="ctr">
              <a:lnSpc>
                <a:spcPct val="60000"/>
              </a:lnSpc>
              <a:spcBef>
                <a:spcPct val="50000"/>
              </a:spcBef>
              <a:defRPr/>
            </a:pPr>
            <a:r>
              <a:rPr lang="ja-JP" altLang="en-US" sz="900" b="1" u="sng" dirty="0" smtClean="0">
                <a:latin typeface="Times New Roman" charset="0"/>
              </a:rPr>
              <a:t>心拍 </a:t>
            </a:r>
            <a:r>
              <a:rPr lang="en-US" altLang="ja-JP" sz="900" b="1" u="sng" dirty="0">
                <a:latin typeface="Times New Roman" charset="0"/>
              </a:rPr>
              <a:t>60 /</a:t>
            </a:r>
            <a:r>
              <a:rPr lang="ja-JP" altLang="en-US" sz="900" b="1" u="sng" dirty="0">
                <a:latin typeface="Times New Roman" charset="0"/>
              </a:rPr>
              <a:t>分以上に回復したら</a:t>
            </a:r>
            <a:endParaRPr lang="ja-JP" altLang="en-US" sz="900" b="1" dirty="0">
              <a:latin typeface="Times New Roman" charset="0"/>
            </a:endParaRPr>
          </a:p>
          <a:p>
            <a:pPr algn="ctr">
              <a:lnSpc>
                <a:spcPct val="60000"/>
              </a:lnSpc>
              <a:spcBef>
                <a:spcPct val="50000"/>
              </a:spcBef>
              <a:defRPr/>
            </a:pPr>
            <a:r>
              <a:rPr lang="ja-JP" altLang="en-US" sz="900" b="1" dirty="0">
                <a:latin typeface="Times New Roman" charset="0"/>
              </a:rPr>
              <a:t>人工呼吸へ戻る</a:t>
            </a:r>
            <a:r>
              <a:rPr lang="en-US" altLang="ja-JP" sz="900" b="1" dirty="0" smtClean="0">
                <a:latin typeface="Times New Roman" charset="0"/>
              </a:rPr>
              <a:t>(*)</a:t>
            </a:r>
            <a:endParaRPr lang="en-US" altLang="ja-JP" sz="800" b="1" dirty="0">
              <a:latin typeface="Times New Roman" charset="0"/>
            </a:endParaRPr>
          </a:p>
        </p:txBody>
      </p:sp>
      <p:sp>
        <p:nvSpPr>
          <p:cNvPr id="91147" name="Line 213"/>
          <p:cNvSpPr>
            <a:spLocks noChangeShapeType="1"/>
          </p:cNvSpPr>
          <p:nvPr/>
        </p:nvSpPr>
        <p:spPr bwMode="auto">
          <a:xfrm flipH="1" flipV="1">
            <a:off x="812800" y="5298958"/>
            <a:ext cx="1243013" cy="1587"/>
          </a:xfrm>
          <a:prstGeom prst="line">
            <a:avLst/>
          </a:prstGeom>
          <a:noFill/>
          <a:ln w="19050">
            <a:solidFill>
              <a:srgbClr val="FFFF00"/>
            </a:solidFill>
            <a:round/>
            <a:headEnd/>
            <a:tailEnd/>
          </a:ln>
        </p:spPr>
        <p:txBody>
          <a:bodyPr wrap="none" anchor="ctr">
            <a:prstTxWarp prst="textNoShape">
              <a:avLst/>
            </a:prstTxWarp>
          </a:bodyPr>
          <a:lstStyle/>
          <a:p>
            <a:endParaRPr lang="ja-JP" altLang="en-US"/>
          </a:p>
        </p:txBody>
      </p:sp>
      <p:sp>
        <p:nvSpPr>
          <p:cNvPr id="91148" name="Line 228"/>
          <p:cNvSpPr>
            <a:spLocks noChangeShapeType="1"/>
          </p:cNvSpPr>
          <p:nvPr/>
        </p:nvSpPr>
        <p:spPr bwMode="auto">
          <a:xfrm>
            <a:off x="6388100" y="2998788"/>
            <a:ext cx="0" cy="424820"/>
          </a:xfrm>
          <a:prstGeom prst="line">
            <a:avLst/>
          </a:prstGeom>
          <a:noFill/>
          <a:ln w="19050">
            <a:solidFill>
              <a:srgbClr val="FFFF00"/>
            </a:solidFill>
            <a:round/>
            <a:headEnd/>
            <a:tailEnd type="triangle" w="med" len="med"/>
          </a:ln>
        </p:spPr>
        <p:txBody>
          <a:bodyPr wrap="none" anchor="ctr">
            <a:prstTxWarp prst="textNoShape">
              <a:avLst/>
            </a:prstTxWarp>
          </a:bodyPr>
          <a:lstStyle/>
          <a:p>
            <a:endParaRPr lang="ja-JP" altLang="en-US"/>
          </a:p>
        </p:txBody>
      </p:sp>
      <p:sp>
        <p:nvSpPr>
          <p:cNvPr id="4327" name="Rectangle 231"/>
          <p:cNvSpPr>
            <a:spLocks noChangeArrowheads="1"/>
          </p:cNvSpPr>
          <p:nvPr/>
        </p:nvSpPr>
        <p:spPr bwMode="auto">
          <a:xfrm>
            <a:off x="5219700" y="4936451"/>
            <a:ext cx="2336800" cy="536575"/>
          </a:xfrm>
          <a:prstGeom prst="rect">
            <a:avLst/>
          </a:prstGeom>
          <a:solidFill>
            <a:srgbClr val="FFFF00"/>
          </a:solidFill>
          <a:ln w="9525">
            <a:solidFill>
              <a:schemeClr val="tx1"/>
            </a:solidFill>
            <a:miter lim="800000"/>
            <a:headEnd/>
            <a:tailEnd/>
          </a:ln>
          <a:effectLst>
            <a:outerShdw dist="63500" dir="3187806" algn="ctr" rotWithShape="0">
              <a:schemeClr val="tx1"/>
            </a:outerShdw>
          </a:effectLst>
        </p:spPr>
        <p:txBody>
          <a:bodyPr wrap="none" anchor="ctr"/>
          <a:lstStyle/>
          <a:p>
            <a:pPr algn="ctr">
              <a:lnSpc>
                <a:spcPct val="50000"/>
              </a:lnSpc>
              <a:defRPr/>
            </a:pPr>
            <a:endParaRPr lang="en-US" altLang="ja-JP" sz="900" b="1" dirty="0">
              <a:latin typeface="Times New Roman" pitchFamily="-109" charset="0"/>
              <a:ea typeface="MS Gothic" pitchFamily="49" charset="-128"/>
            </a:endParaRPr>
          </a:p>
          <a:p>
            <a:pPr algn="ctr">
              <a:defRPr/>
            </a:pPr>
            <a:r>
              <a:rPr lang="ja-JP" altLang="en-US" sz="900" b="1" dirty="0">
                <a:latin typeface="Times New Roman" pitchFamily="-109" charset="0"/>
                <a:ea typeface="MS Gothic" pitchFamily="49" charset="-128"/>
              </a:rPr>
              <a:t>人工呼吸を開始する</a:t>
            </a:r>
          </a:p>
          <a:p>
            <a:pPr algn="ctr">
              <a:lnSpc>
                <a:spcPct val="40000"/>
              </a:lnSpc>
              <a:defRPr/>
            </a:pPr>
            <a:endParaRPr lang="ja-JP" altLang="en-US" sz="900" b="1" dirty="0">
              <a:latin typeface="Times New Roman" pitchFamily="-109" charset="0"/>
              <a:ea typeface="MS Gothic" pitchFamily="49" charset="-128"/>
            </a:endParaRPr>
          </a:p>
          <a:p>
            <a:pPr algn="ctr">
              <a:defRPr/>
            </a:pPr>
            <a:r>
              <a:rPr lang="ja-JP" altLang="en-US" sz="900" b="1" dirty="0">
                <a:latin typeface="Times New Roman" pitchFamily="-109" charset="0"/>
              </a:rPr>
              <a:t>中心性チアノーゼのみ続く場合は</a:t>
            </a:r>
          </a:p>
          <a:p>
            <a:pPr algn="ctr">
              <a:defRPr/>
            </a:pPr>
            <a:r>
              <a:rPr lang="ja-JP" altLang="en-US" sz="900" b="1" dirty="0">
                <a:latin typeface="Times New Roman" pitchFamily="-109" charset="0"/>
              </a:rPr>
              <a:t>チアノーゼ性心疾患を鑑別する</a:t>
            </a:r>
            <a:endParaRPr lang="ja-JP" altLang="en-US" sz="900" dirty="0">
              <a:latin typeface="Times New Roman" pitchFamily="-109" charset="0"/>
            </a:endParaRPr>
          </a:p>
          <a:p>
            <a:pPr algn="ctr">
              <a:lnSpc>
                <a:spcPct val="50000"/>
              </a:lnSpc>
              <a:defRPr/>
            </a:pPr>
            <a:endParaRPr lang="en-US" altLang="ja-JP" sz="800" dirty="0">
              <a:latin typeface="Times New Roman" pitchFamily="-109" charset="0"/>
              <a:ea typeface="MS Gothic" pitchFamily="49" charset="-128"/>
            </a:endParaRPr>
          </a:p>
        </p:txBody>
      </p:sp>
      <p:sp>
        <p:nvSpPr>
          <p:cNvPr id="91150" name="Rectangle 232"/>
          <p:cNvSpPr>
            <a:spLocks noChangeArrowheads="1"/>
          </p:cNvSpPr>
          <p:nvPr/>
        </p:nvSpPr>
        <p:spPr bwMode="auto">
          <a:xfrm>
            <a:off x="1017588" y="3632181"/>
            <a:ext cx="981075" cy="246062"/>
          </a:xfrm>
          <a:prstGeom prst="rect">
            <a:avLst/>
          </a:prstGeom>
          <a:noFill/>
          <a:ln w="9525">
            <a:noFill/>
            <a:miter lim="800000"/>
            <a:headEnd/>
            <a:tailEnd/>
          </a:ln>
        </p:spPr>
        <p:txBody>
          <a:bodyPr wrap="none">
            <a:prstTxWarp prst="textNoShape">
              <a:avLst/>
            </a:prstTxWarp>
            <a:spAutoFit/>
          </a:bodyPr>
          <a:lstStyle/>
          <a:p>
            <a:r>
              <a:rPr lang="en-US" altLang="ja-JP" sz="1000" b="1">
                <a:solidFill>
                  <a:srgbClr val="FFFFFF"/>
                </a:solidFill>
                <a:latin typeface="Tahoma" pitchFamily="-112" charset="0"/>
              </a:rPr>
              <a:t>60</a:t>
            </a:r>
            <a:r>
              <a:rPr lang="ja-JP" altLang="en-US" sz="1000" b="1">
                <a:solidFill>
                  <a:srgbClr val="FFFFFF"/>
                </a:solidFill>
                <a:latin typeface="Tahoma" pitchFamily="-112" charset="0"/>
              </a:rPr>
              <a:t>～</a:t>
            </a:r>
            <a:r>
              <a:rPr lang="en-US" altLang="ja-JP" sz="1000" b="1">
                <a:solidFill>
                  <a:srgbClr val="FFFFFF"/>
                </a:solidFill>
                <a:latin typeface="Tahoma" pitchFamily="-112" charset="0"/>
              </a:rPr>
              <a:t>100</a:t>
            </a:r>
            <a:r>
              <a:rPr lang="ja-JP" altLang="en-US" sz="1000" b="1">
                <a:solidFill>
                  <a:srgbClr val="FFFFFF"/>
                </a:solidFill>
                <a:latin typeface="Tahoma" pitchFamily="-112" charset="0"/>
              </a:rPr>
              <a:t>未満</a:t>
            </a:r>
            <a:endParaRPr lang="en-US" altLang="ja-JP" sz="1200" b="1">
              <a:solidFill>
                <a:srgbClr val="FFFFFF"/>
              </a:solidFill>
              <a:latin typeface="Tahoma" pitchFamily="-112" charset="0"/>
            </a:endParaRPr>
          </a:p>
        </p:txBody>
      </p:sp>
      <p:sp>
        <p:nvSpPr>
          <p:cNvPr id="91151" name="Rectangle 233"/>
          <p:cNvSpPr>
            <a:spLocks noChangeArrowheads="1"/>
          </p:cNvSpPr>
          <p:nvPr/>
        </p:nvSpPr>
        <p:spPr bwMode="auto">
          <a:xfrm>
            <a:off x="3270250" y="3622656"/>
            <a:ext cx="685800" cy="246062"/>
          </a:xfrm>
          <a:prstGeom prst="rect">
            <a:avLst/>
          </a:prstGeom>
          <a:noFill/>
          <a:ln w="9525">
            <a:noFill/>
            <a:miter lim="800000"/>
            <a:headEnd/>
            <a:tailEnd/>
          </a:ln>
        </p:spPr>
        <p:txBody>
          <a:bodyPr wrap="none">
            <a:prstTxWarp prst="textNoShape">
              <a:avLst/>
            </a:prstTxWarp>
            <a:spAutoFit/>
          </a:bodyPr>
          <a:lstStyle/>
          <a:p>
            <a:r>
              <a:rPr lang="en-US" altLang="ja-JP" sz="1000" b="1">
                <a:solidFill>
                  <a:srgbClr val="FFFFFF"/>
                </a:solidFill>
                <a:latin typeface="Tahoma" pitchFamily="-112" charset="0"/>
              </a:rPr>
              <a:t>100</a:t>
            </a:r>
            <a:r>
              <a:rPr lang="ja-JP" altLang="en-US" sz="1000" b="1">
                <a:solidFill>
                  <a:srgbClr val="FFFFFF"/>
                </a:solidFill>
                <a:latin typeface="Tahoma" pitchFamily="-112" charset="0"/>
              </a:rPr>
              <a:t>以上</a:t>
            </a:r>
          </a:p>
        </p:txBody>
      </p:sp>
      <p:sp>
        <p:nvSpPr>
          <p:cNvPr id="91152" name="Rectangle 235"/>
          <p:cNvSpPr>
            <a:spLocks noChangeArrowheads="1"/>
          </p:cNvSpPr>
          <p:nvPr/>
        </p:nvSpPr>
        <p:spPr bwMode="auto">
          <a:xfrm>
            <a:off x="1530350" y="5054483"/>
            <a:ext cx="608013" cy="246062"/>
          </a:xfrm>
          <a:prstGeom prst="rect">
            <a:avLst/>
          </a:prstGeom>
          <a:noFill/>
          <a:ln w="9525">
            <a:noFill/>
            <a:miter lim="800000"/>
            <a:headEnd/>
            <a:tailEnd/>
          </a:ln>
        </p:spPr>
        <p:txBody>
          <a:bodyPr wrap="none">
            <a:prstTxWarp prst="textNoShape">
              <a:avLst/>
            </a:prstTxWarp>
            <a:spAutoFit/>
          </a:bodyPr>
          <a:lstStyle/>
          <a:p>
            <a:r>
              <a:rPr lang="en-US" altLang="ja-JP" sz="1000" b="1">
                <a:solidFill>
                  <a:srgbClr val="FFFFFF"/>
                </a:solidFill>
                <a:latin typeface="Tahoma" pitchFamily="-112" charset="0"/>
              </a:rPr>
              <a:t>60</a:t>
            </a:r>
            <a:r>
              <a:rPr lang="ja-JP" altLang="en-US" sz="1000" b="1">
                <a:solidFill>
                  <a:srgbClr val="FFFFFF"/>
                </a:solidFill>
                <a:latin typeface="Tahoma" pitchFamily="-112" charset="0"/>
              </a:rPr>
              <a:t>以上</a:t>
            </a:r>
            <a:endParaRPr lang="ja-JP" altLang="en-US" sz="1200" b="1">
              <a:solidFill>
                <a:srgbClr val="FFFFFF"/>
              </a:solidFill>
              <a:latin typeface="Tahoma" pitchFamily="-112" charset="0"/>
            </a:endParaRPr>
          </a:p>
        </p:txBody>
      </p:sp>
      <p:sp>
        <p:nvSpPr>
          <p:cNvPr id="91153" name="Line 237"/>
          <p:cNvSpPr>
            <a:spLocks noChangeShapeType="1"/>
          </p:cNvSpPr>
          <p:nvPr/>
        </p:nvSpPr>
        <p:spPr bwMode="auto">
          <a:xfrm flipV="1">
            <a:off x="6216650" y="471488"/>
            <a:ext cx="2012950" cy="0"/>
          </a:xfrm>
          <a:prstGeom prst="line">
            <a:avLst/>
          </a:prstGeom>
          <a:noFill/>
          <a:ln w="19050">
            <a:solidFill>
              <a:srgbClr val="FFFF00"/>
            </a:solidFill>
            <a:round/>
            <a:headEnd/>
            <a:tailEnd/>
          </a:ln>
        </p:spPr>
        <p:txBody>
          <a:bodyPr wrap="none" anchor="ctr">
            <a:prstTxWarp prst="textNoShape">
              <a:avLst/>
            </a:prstTxWarp>
          </a:bodyPr>
          <a:lstStyle/>
          <a:p>
            <a:endParaRPr lang="ja-JP" altLang="en-US"/>
          </a:p>
        </p:txBody>
      </p:sp>
      <p:sp>
        <p:nvSpPr>
          <p:cNvPr id="3090" name="Rectangle 239"/>
          <p:cNvSpPr>
            <a:spLocks noChangeArrowheads="1"/>
          </p:cNvSpPr>
          <p:nvPr/>
        </p:nvSpPr>
        <p:spPr bwMode="auto">
          <a:xfrm>
            <a:off x="2736850" y="1210375"/>
            <a:ext cx="3714750" cy="533090"/>
          </a:xfrm>
          <a:prstGeom prst="rect">
            <a:avLst/>
          </a:prstGeom>
          <a:solidFill>
            <a:srgbClr val="00FFFF"/>
          </a:solidFill>
          <a:ln w="9525">
            <a:solidFill>
              <a:schemeClr val="tx1"/>
            </a:solidFill>
            <a:miter lim="800000"/>
            <a:headEnd/>
            <a:tailEnd/>
          </a:ln>
          <a:effectLst>
            <a:outerShdw dist="101600" dir="2700000" algn="tl" rotWithShape="0">
              <a:prstClr val="black"/>
            </a:outerShdw>
          </a:effectLst>
        </p:spPr>
        <p:txBody>
          <a:bodyPr wrap="none" anchor="ctr"/>
          <a:lstStyle/>
          <a:p>
            <a:pPr algn="ctr">
              <a:defRPr/>
            </a:pPr>
            <a:r>
              <a:rPr lang="ja-JP" altLang="en-US" sz="1000" b="1" dirty="0" smtClean="0">
                <a:latin typeface="Times New Roman" pitchFamily="-109" charset="0"/>
                <a:ea typeface="MS Gothic" pitchFamily="49" charset="-128"/>
              </a:rPr>
              <a:t>蘇生の初期処置</a:t>
            </a:r>
          </a:p>
          <a:p>
            <a:pPr algn="ctr">
              <a:defRPr/>
            </a:pPr>
            <a:r>
              <a:rPr lang="ja-JP" altLang="en-US" sz="1000" b="1" dirty="0" smtClean="0">
                <a:latin typeface="Times New Roman" pitchFamily="-109" charset="0"/>
                <a:ea typeface="MS Gothic" pitchFamily="49" charset="-128"/>
              </a:rPr>
              <a:t>保温</a:t>
            </a:r>
            <a:r>
              <a:rPr lang="ja-JP" altLang="en-US" sz="1000" b="1" dirty="0">
                <a:latin typeface="Times New Roman" pitchFamily="-109" charset="0"/>
                <a:ea typeface="MS Gothic" pitchFamily="49" charset="-128"/>
              </a:rPr>
              <a:t>、体位保持、気道開通（胎便除去を含む）</a:t>
            </a:r>
            <a:endParaRPr lang="en-US" altLang="ja-JP" sz="1000" b="1" dirty="0">
              <a:latin typeface="Times New Roman" pitchFamily="-109" charset="0"/>
              <a:ea typeface="MS Gothic" pitchFamily="49" charset="-128"/>
            </a:endParaRPr>
          </a:p>
          <a:p>
            <a:pPr algn="ctr">
              <a:defRPr/>
            </a:pPr>
            <a:r>
              <a:rPr lang="ja-JP" altLang="en-US" sz="1000" b="1" dirty="0">
                <a:latin typeface="Times New Roman" pitchFamily="-109" charset="0"/>
                <a:ea typeface="MS Gothic" pitchFamily="49" charset="-128"/>
              </a:rPr>
              <a:t>皮膚乾燥と刺激</a:t>
            </a:r>
          </a:p>
          <a:p>
            <a:pPr algn="ctr">
              <a:lnSpc>
                <a:spcPct val="50000"/>
              </a:lnSpc>
              <a:defRPr/>
            </a:pPr>
            <a:endParaRPr lang="ja-JP" altLang="en-US" sz="1000" b="1" dirty="0">
              <a:latin typeface="Times New Roman" pitchFamily="-109" charset="0"/>
              <a:ea typeface="MS Gothic" pitchFamily="49" charset="-128"/>
            </a:endParaRPr>
          </a:p>
        </p:txBody>
      </p:sp>
      <p:sp>
        <p:nvSpPr>
          <p:cNvPr id="4337" name="AutoShape 241"/>
          <p:cNvSpPr>
            <a:spLocks noChangeArrowheads="1"/>
          </p:cNvSpPr>
          <p:nvPr/>
        </p:nvSpPr>
        <p:spPr bwMode="auto">
          <a:xfrm>
            <a:off x="2881313" y="55562"/>
            <a:ext cx="3392487" cy="981386"/>
          </a:xfrm>
          <a:prstGeom prst="flowChartDecision">
            <a:avLst/>
          </a:prstGeom>
          <a:solidFill>
            <a:srgbClr val="FFDDF6"/>
          </a:solidFill>
          <a:ln w="9525">
            <a:solidFill>
              <a:schemeClr val="tx1"/>
            </a:solidFill>
            <a:miter lim="800000"/>
            <a:headEnd/>
            <a:tailEnd/>
          </a:ln>
          <a:effectLst>
            <a:outerShdw dist="45791" dir="3378596" algn="ctr" rotWithShape="0">
              <a:srgbClr val="808080"/>
            </a:outerShdw>
          </a:effectLst>
        </p:spPr>
        <p:txBody>
          <a:bodyPr wrap="none" anchor="ctr"/>
          <a:lstStyle/>
          <a:p>
            <a:pPr>
              <a:defRPr/>
            </a:pPr>
            <a:endParaRPr lang="en-US" altLang="ja-JP" sz="900" b="1" dirty="0">
              <a:latin typeface="Times New Roman" pitchFamily="-109" charset="0"/>
            </a:endParaRPr>
          </a:p>
          <a:p>
            <a:pPr>
              <a:defRPr/>
            </a:pPr>
            <a:r>
              <a:rPr lang="ja-JP" altLang="en-US" sz="900" b="1" dirty="0" smtClean="0">
                <a:latin typeface="Times New Roman" pitchFamily="-109" charset="0"/>
              </a:rPr>
              <a:t>　出生</a:t>
            </a:r>
            <a:r>
              <a:rPr lang="ja-JP" altLang="en-US" sz="900" b="1" dirty="0">
                <a:latin typeface="Times New Roman" pitchFamily="-109" charset="0"/>
              </a:rPr>
              <a:t>直後のチェックポイント</a:t>
            </a:r>
          </a:p>
          <a:p>
            <a:pPr>
              <a:defRPr/>
            </a:pPr>
            <a:r>
              <a:rPr lang="ja-JP" altLang="en-US" sz="900" b="1" dirty="0">
                <a:latin typeface="Times New Roman" pitchFamily="-109" charset="0"/>
              </a:rPr>
              <a:t>　</a:t>
            </a:r>
            <a:r>
              <a:rPr lang="ja-JP" altLang="en-US" sz="900" b="1" dirty="0" smtClean="0">
                <a:latin typeface="Times New Roman" pitchFamily="-109" charset="0"/>
              </a:rPr>
              <a:t>　　</a:t>
            </a:r>
            <a:r>
              <a:rPr lang="ja-JP" altLang="en-US" sz="900" b="1" dirty="0">
                <a:latin typeface="Times New Roman" pitchFamily="-109" charset="0"/>
              </a:rPr>
              <a:t>　・　早産児</a:t>
            </a:r>
          </a:p>
          <a:p>
            <a:pPr>
              <a:defRPr/>
            </a:pPr>
            <a:r>
              <a:rPr lang="ja-JP" altLang="en-US" sz="900" b="1" dirty="0">
                <a:latin typeface="Times New Roman" pitchFamily="-109" charset="0"/>
              </a:rPr>
              <a:t>　</a:t>
            </a:r>
            <a:r>
              <a:rPr lang="ja-JP" altLang="en-US" sz="900" b="1" dirty="0" smtClean="0">
                <a:latin typeface="Times New Roman" pitchFamily="-109" charset="0"/>
              </a:rPr>
              <a:t>　　</a:t>
            </a:r>
            <a:r>
              <a:rPr lang="ja-JP" altLang="en-US" sz="900" b="1" dirty="0">
                <a:latin typeface="Times New Roman" pitchFamily="-109" charset="0"/>
              </a:rPr>
              <a:t>　・　弱い呼吸・啼泣</a:t>
            </a:r>
          </a:p>
          <a:p>
            <a:pPr>
              <a:defRPr/>
            </a:pPr>
            <a:r>
              <a:rPr lang="ja-JP" altLang="en-US" sz="900" b="1" dirty="0">
                <a:latin typeface="Times New Roman" pitchFamily="-109" charset="0"/>
              </a:rPr>
              <a:t>　</a:t>
            </a:r>
            <a:r>
              <a:rPr lang="ja-JP" altLang="en-US" sz="900" b="1" dirty="0" smtClean="0">
                <a:latin typeface="Times New Roman" pitchFamily="-109" charset="0"/>
              </a:rPr>
              <a:t>　　</a:t>
            </a:r>
            <a:r>
              <a:rPr lang="ja-JP" altLang="en-US" sz="900" b="1" dirty="0">
                <a:latin typeface="Times New Roman" pitchFamily="-109" charset="0"/>
              </a:rPr>
              <a:t>　・　筋緊張低下</a:t>
            </a:r>
          </a:p>
        </p:txBody>
      </p:sp>
      <p:sp>
        <p:nvSpPr>
          <p:cNvPr id="91156" name="Text Box 254"/>
          <p:cNvSpPr txBox="1">
            <a:spLocks noChangeArrowheads="1"/>
          </p:cNvSpPr>
          <p:nvPr/>
        </p:nvSpPr>
        <p:spPr bwMode="auto">
          <a:xfrm>
            <a:off x="4757738" y="956936"/>
            <a:ext cx="1223962" cy="258762"/>
          </a:xfrm>
          <a:prstGeom prst="rect">
            <a:avLst/>
          </a:prstGeom>
          <a:noFill/>
          <a:ln w="9525">
            <a:noFill/>
            <a:miter lim="800000"/>
            <a:headEnd/>
            <a:tailEnd/>
          </a:ln>
        </p:spPr>
        <p:txBody>
          <a:bodyPr wrap="none">
            <a:prstTxWarp prst="textNoShape">
              <a:avLst/>
            </a:prstTxWarp>
            <a:spAutoFit/>
          </a:bodyPr>
          <a:lstStyle/>
          <a:p>
            <a:pPr algn="ctr">
              <a:lnSpc>
                <a:spcPct val="110000"/>
              </a:lnSpc>
            </a:pPr>
            <a:r>
              <a:rPr lang="ja-JP" altLang="en-US" sz="1000" b="1" dirty="0">
                <a:solidFill>
                  <a:srgbClr val="FFFFFF"/>
                </a:solidFill>
              </a:rPr>
              <a:t>いずれかを認める</a:t>
            </a:r>
            <a:endParaRPr lang="ja-JP" altLang="en-US" dirty="0">
              <a:solidFill>
                <a:srgbClr val="FFFFFF"/>
              </a:solidFill>
            </a:endParaRPr>
          </a:p>
        </p:txBody>
      </p:sp>
      <p:sp>
        <p:nvSpPr>
          <p:cNvPr id="91157" name="Text Box 255"/>
          <p:cNvSpPr txBox="1">
            <a:spLocks noChangeArrowheads="1"/>
          </p:cNvSpPr>
          <p:nvPr/>
        </p:nvSpPr>
        <p:spPr bwMode="auto">
          <a:xfrm>
            <a:off x="6800850" y="274638"/>
            <a:ext cx="1082675" cy="246062"/>
          </a:xfrm>
          <a:prstGeom prst="rect">
            <a:avLst/>
          </a:prstGeom>
          <a:noFill/>
          <a:ln w="9525">
            <a:noFill/>
            <a:miter lim="800000"/>
            <a:headEnd/>
            <a:tailEnd/>
          </a:ln>
        </p:spPr>
        <p:txBody>
          <a:bodyPr wrap="none">
            <a:prstTxWarp prst="textNoShape">
              <a:avLst/>
            </a:prstTxWarp>
            <a:spAutoFit/>
          </a:bodyPr>
          <a:lstStyle/>
          <a:p>
            <a:pPr algn="ctr"/>
            <a:r>
              <a:rPr lang="ja-JP" altLang="en-US" sz="1000" b="1">
                <a:solidFill>
                  <a:srgbClr val="FFFFFF"/>
                </a:solidFill>
              </a:rPr>
              <a:t>すべて認めない</a:t>
            </a:r>
            <a:endParaRPr lang="ja-JP" altLang="en-US">
              <a:solidFill>
                <a:srgbClr val="FFFFFF"/>
              </a:solidFill>
            </a:endParaRPr>
          </a:p>
        </p:txBody>
      </p:sp>
      <p:sp>
        <p:nvSpPr>
          <p:cNvPr id="4352" name="Rectangle 256"/>
          <p:cNvSpPr>
            <a:spLocks noChangeArrowheads="1"/>
          </p:cNvSpPr>
          <p:nvPr/>
        </p:nvSpPr>
        <p:spPr bwMode="auto">
          <a:xfrm>
            <a:off x="7558088" y="650874"/>
            <a:ext cx="1320800" cy="919163"/>
          </a:xfrm>
          <a:prstGeom prst="rect">
            <a:avLst/>
          </a:prstGeom>
          <a:solidFill>
            <a:srgbClr val="AAF4B5"/>
          </a:solidFill>
          <a:ln w="9525">
            <a:solidFill>
              <a:schemeClr val="tx1"/>
            </a:solidFill>
            <a:miter lim="800000"/>
            <a:headEnd/>
            <a:tailEnd/>
          </a:ln>
          <a:effectLst>
            <a:outerShdw dist="63500" dir="3187806" algn="ctr" rotWithShape="0">
              <a:schemeClr val="tx1"/>
            </a:outerShdw>
          </a:effectLst>
        </p:spPr>
        <p:txBody>
          <a:bodyPr wrap="none" anchor="ctr">
            <a:prstTxWarp prst="textNoShape">
              <a:avLst/>
            </a:prstTxWarp>
          </a:bodyPr>
          <a:lstStyle/>
          <a:p>
            <a:pPr>
              <a:defRPr/>
            </a:pPr>
            <a:r>
              <a:rPr lang="ja-JP" altLang="en-US" sz="1000" b="1">
                <a:latin typeface="Times New Roman" charset="0"/>
              </a:rPr>
              <a:t>  ルーチンケア</a:t>
            </a:r>
            <a:endParaRPr lang="en-US" altLang="ja-JP" sz="1000" b="1">
              <a:latin typeface="Times New Roman" charset="0"/>
            </a:endParaRPr>
          </a:p>
          <a:p>
            <a:pPr>
              <a:defRPr/>
            </a:pPr>
            <a:r>
              <a:rPr lang="ja-JP" altLang="en-US" sz="1000" b="1">
                <a:latin typeface="Times New Roman" charset="0"/>
              </a:rPr>
              <a:t>（母親のそばで）</a:t>
            </a:r>
          </a:p>
          <a:p>
            <a:pPr>
              <a:defRPr/>
            </a:pPr>
            <a:r>
              <a:rPr lang="ja-JP" altLang="en-US" sz="1000" b="1">
                <a:latin typeface="Times New Roman" charset="0"/>
              </a:rPr>
              <a:t>　･　保温</a:t>
            </a:r>
          </a:p>
          <a:p>
            <a:pPr>
              <a:defRPr/>
            </a:pPr>
            <a:r>
              <a:rPr lang="ja-JP" altLang="en-US" sz="1000" b="1">
                <a:latin typeface="Times New Roman" charset="0"/>
              </a:rPr>
              <a:t>　・　気道開通</a:t>
            </a:r>
          </a:p>
          <a:p>
            <a:pPr>
              <a:defRPr/>
            </a:pPr>
            <a:r>
              <a:rPr lang="ja-JP" altLang="en-US" sz="1000" b="1">
                <a:latin typeface="Times New Roman" charset="0"/>
              </a:rPr>
              <a:t>　・　皮膚乾燥</a:t>
            </a:r>
            <a:endParaRPr lang="en-US" altLang="ja-JP" sz="1000" b="1">
              <a:latin typeface="Times New Roman" charset="0"/>
            </a:endParaRPr>
          </a:p>
          <a:p>
            <a:pPr>
              <a:defRPr/>
            </a:pPr>
            <a:r>
              <a:rPr lang="ja-JP" altLang="en-US" sz="1000" b="1">
                <a:latin typeface="Times New Roman" charset="0"/>
              </a:rPr>
              <a:t>　・　更なる評価</a:t>
            </a:r>
            <a:endParaRPr lang="ja-JP" altLang="en-US" sz="800">
              <a:latin typeface="Times New Roman" charset="0"/>
            </a:endParaRPr>
          </a:p>
        </p:txBody>
      </p:sp>
      <p:sp>
        <p:nvSpPr>
          <p:cNvPr id="91159" name="Line 257"/>
          <p:cNvSpPr>
            <a:spLocks noChangeShapeType="1"/>
          </p:cNvSpPr>
          <p:nvPr/>
        </p:nvSpPr>
        <p:spPr bwMode="auto">
          <a:xfrm>
            <a:off x="8216900" y="477838"/>
            <a:ext cx="0" cy="171450"/>
          </a:xfrm>
          <a:prstGeom prst="line">
            <a:avLst/>
          </a:prstGeom>
          <a:noFill/>
          <a:ln w="19050">
            <a:solidFill>
              <a:srgbClr val="FFFF00"/>
            </a:solidFill>
            <a:round/>
            <a:headEnd/>
            <a:tailEnd type="triangle" w="med" len="med"/>
          </a:ln>
        </p:spPr>
        <p:txBody>
          <a:bodyPr wrap="none" anchor="ctr">
            <a:prstTxWarp prst="textNoShape">
              <a:avLst/>
            </a:prstTxWarp>
          </a:bodyPr>
          <a:lstStyle/>
          <a:p>
            <a:endParaRPr lang="ja-JP" altLang="en-US"/>
          </a:p>
        </p:txBody>
      </p:sp>
      <p:sp>
        <p:nvSpPr>
          <p:cNvPr id="91160" name="Text Box 258"/>
          <p:cNvSpPr txBox="1">
            <a:spLocks noChangeArrowheads="1"/>
          </p:cNvSpPr>
          <p:nvPr/>
        </p:nvSpPr>
        <p:spPr bwMode="auto">
          <a:xfrm>
            <a:off x="2620963" y="2640013"/>
            <a:ext cx="244475" cy="368300"/>
          </a:xfrm>
          <a:prstGeom prst="rect">
            <a:avLst/>
          </a:prstGeom>
          <a:noFill/>
          <a:ln w="9525">
            <a:noFill/>
            <a:miter lim="800000"/>
            <a:headEnd/>
            <a:tailEnd/>
          </a:ln>
        </p:spPr>
        <p:txBody>
          <a:bodyPr>
            <a:prstTxWarp prst="textNoShape">
              <a:avLst/>
            </a:prstTxWarp>
            <a:spAutoFit/>
          </a:bodyPr>
          <a:lstStyle/>
          <a:p>
            <a:pPr>
              <a:spcBef>
                <a:spcPct val="50000"/>
              </a:spcBef>
            </a:pPr>
            <a:endParaRPr lang="ja-JP" altLang="en-US" sz="1800"/>
          </a:p>
        </p:txBody>
      </p:sp>
      <p:sp>
        <p:nvSpPr>
          <p:cNvPr id="91161" name="Text Box 259"/>
          <p:cNvSpPr txBox="1">
            <a:spLocks noChangeArrowheads="1"/>
          </p:cNvSpPr>
          <p:nvPr/>
        </p:nvSpPr>
        <p:spPr bwMode="auto">
          <a:xfrm>
            <a:off x="6057900" y="1905000"/>
            <a:ext cx="1714500" cy="554038"/>
          </a:xfrm>
          <a:prstGeom prst="rect">
            <a:avLst/>
          </a:prstGeom>
          <a:noFill/>
          <a:ln w="9525">
            <a:noFill/>
            <a:miter lim="800000"/>
            <a:headEnd/>
            <a:tailEnd/>
          </a:ln>
        </p:spPr>
        <p:txBody>
          <a:bodyPr>
            <a:prstTxWarp prst="textNoShape">
              <a:avLst/>
            </a:prstTxWarp>
            <a:spAutoFit/>
          </a:bodyPr>
          <a:lstStyle/>
          <a:p>
            <a:pPr algn="ctr"/>
            <a:r>
              <a:rPr lang="ja-JP" altLang="en-US" sz="1000" b="1">
                <a:solidFill>
                  <a:srgbClr val="FFFFFF"/>
                </a:solidFill>
              </a:rPr>
              <a:t>自発呼吸あり</a:t>
            </a:r>
            <a:endParaRPr lang="en-US" altLang="ja-JP" sz="1000" b="1">
              <a:solidFill>
                <a:srgbClr val="FFFFFF"/>
              </a:solidFill>
            </a:endParaRPr>
          </a:p>
          <a:p>
            <a:pPr algn="ctr"/>
            <a:r>
              <a:rPr lang="ja-JP" altLang="en-US" sz="1000" b="1">
                <a:solidFill>
                  <a:srgbClr val="FFFFFF"/>
                </a:solidFill>
              </a:rPr>
              <a:t>かつ</a:t>
            </a:r>
          </a:p>
          <a:p>
            <a:pPr algn="ctr"/>
            <a:r>
              <a:rPr lang="ja-JP" altLang="en-US" sz="1000" b="1">
                <a:solidFill>
                  <a:srgbClr val="FFFFFF"/>
                </a:solidFill>
              </a:rPr>
              <a:t>心拍  </a:t>
            </a:r>
            <a:r>
              <a:rPr lang="en-US" altLang="ja-JP" sz="1000" b="1">
                <a:solidFill>
                  <a:srgbClr val="FFFFFF"/>
                </a:solidFill>
              </a:rPr>
              <a:t>100 /</a:t>
            </a:r>
            <a:r>
              <a:rPr lang="ja-JP" altLang="en-US" sz="1000" b="1">
                <a:solidFill>
                  <a:srgbClr val="FFFFFF"/>
                </a:solidFill>
              </a:rPr>
              <a:t>分以上</a:t>
            </a:r>
          </a:p>
        </p:txBody>
      </p:sp>
      <p:sp>
        <p:nvSpPr>
          <p:cNvPr id="91162" name="Line 264"/>
          <p:cNvSpPr>
            <a:spLocks noChangeShapeType="1"/>
          </p:cNvSpPr>
          <p:nvPr/>
        </p:nvSpPr>
        <p:spPr bwMode="auto">
          <a:xfrm flipH="1">
            <a:off x="2843213" y="2371725"/>
            <a:ext cx="407987" cy="0"/>
          </a:xfrm>
          <a:prstGeom prst="line">
            <a:avLst/>
          </a:prstGeom>
          <a:noFill/>
          <a:ln w="19050">
            <a:solidFill>
              <a:srgbClr val="FFFF00"/>
            </a:solidFill>
            <a:round/>
            <a:headEnd/>
            <a:tailEnd/>
          </a:ln>
        </p:spPr>
        <p:txBody>
          <a:bodyPr wrap="none" anchor="ctr">
            <a:prstTxWarp prst="textNoShape">
              <a:avLst/>
            </a:prstTxWarp>
          </a:bodyPr>
          <a:lstStyle/>
          <a:p>
            <a:endParaRPr lang="ja-JP" altLang="en-US"/>
          </a:p>
        </p:txBody>
      </p:sp>
      <p:sp>
        <p:nvSpPr>
          <p:cNvPr id="91163" name="Line 265"/>
          <p:cNvSpPr>
            <a:spLocks noChangeShapeType="1"/>
          </p:cNvSpPr>
          <p:nvPr/>
        </p:nvSpPr>
        <p:spPr bwMode="auto">
          <a:xfrm flipH="1" flipV="1">
            <a:off x="5956300" y="2374900"/>
            <a:ext cx="420688" cy="0"/>
          </a:xfrm>
          <a:prstGeom prst="line">
            <a:avLst/>
          </a:prstGeom>
          <a:noFill/>
          <a:ln w="19050">
            <a:solidFill>
              <a:srgbClr val="FFFF00"/>
            </a:solidFill>
            <a:round/>
            <a:headEnd/>
            <a:tailEnd/>
          </a:ln>
        </p:spPr>
        <p:txBody>
          <a:bodyPr wrap="none" anchor="ctr">
            <a:prstTxWarp prst="textNoShape">
              <a:avLst/>
            </a:prstTxWarp>
          </a:bodyPr>
          <a:lstStyle/>
          <a:p>
            <a:endParaRPr lang="ja-JP" altLang="en-US"/>
          </a:p>
        </p:txBody>
      </p:sp>
      <p:sp>
        <p:nvSpPr>
          <p:cNvPr id="4362" name="AutoShape 266"/>
          <p:cNvSpPr>
            <a:spLocks noChangeArrowheads="1"/>
          </p:cNvSpPr>
          <p:nvPr/>
        </p:nvSpPr>
        <p:spPr bwMode="auto">
          <a:xfrm>
            <a:off x="3098800" y="2000250"/>
            <a:ext cx="3041650" cy="742950"/>
          </a:xfrm>
          <a:prstGeom prst="flowChartDecision">
            <a:avLst/>
          </a:prstGeom>
          <a:solidFill>
            <a:srgbClr val="FFDDF6"/>
          </a:solidFill>
          <a:ln w="9525">
            <a:solidFill>
              <a:schemeClr val="tx1"/>
            </a:solidFill>
            <a:miter lim="800000"/>
            <a:headEnd/>
            <a:tailEnd/>
          </a:ln>
          <a:effectLst>
            <a:outerShdw dist="45791" dir="3378596" algn="ctr" rotWithShape="0">
              <a:srgbClr val="808080"/>
            </a:outerShdw>
          </a:effectLst>
        </p:spPr>
        <p:txBody>
          <a:bodyPr wrap="none" anchor="ctr"/>
          <a:lstStyle/>
          <a:p>
            <a:pPr algn="ctr">
              <a:defRPr/>
            </a:pPr>
            <a:r>
              <a:rPr lang="ja-JP" altLang="en-US" sz="1000" b="1" dirty="0">
                <a:latin typeface="Times New Roman" pitchFamily="-109" charset="0"/>
              </a:rPr>
              <a:t>呼吸と心拍を確認</a:t>
            </a:r>
            <a:endParaRPr lang="en-US" altLang="ja-JP" sz="1000" b="1" dirty="0">
              <a:latin typeface="Times New Roman" pitchFamily="-109" charset="0"/>
            </a:endParaRPr>
          </a:p>
          <a:p>
            <a:pPr algn="ctr">
              <a:defRPr/>
            </a:pPr>
            <a:r>
              <a:rPr lang="ja-JP" altLang="en-US" sz="1000" b="1" dirty="0">
                <a:latin typeface="Times New Roman" pitchFamily="-109" charset="0"/>
                <a:ea typeface="MS Gothic" pitchFamily="49" charset="-128"/>
              </a:rPr>
              <a:t>（</a:t>
            </a:r>
            <a:r>
              <a:rPr lang="en-US" altLang="ja-JP" sz="1000" b="1" dirty="0">
                <a:latin typeface="Times New Roman" pitchFamily="-109" charset="0"/>
                <a:ea typeface="MS Gothic" pitchFamily="49" charset="-128"/>
              </a:rPr>
              <a:t>SpO</a:t>
            </a:r>
            <a:r>
              <a:rPr lang="en-US" altLang="ja-JP" sz="1000" b="1" baseline="-25000" dirty="0">
                <a:latin typeface="Times New Roman" pitchFamily="-109" charset="0"/>
                <a:ea typeface="MS Gothic" pitchFamily="49" charset="-128"/>
              </a:rPr>
              <a:t>2</a:t>
            </a:r>
            <a:r>
              <a:rPr lang="ja-JP" altLang="en-US" sz="1000" b="1" dirty="0">
                <a:latin typeface="Times New Roman" pitchFamily="-109" charset="0"/>
                <a:ea typeface="MS Gothic" pitchFamily="49" charset="-128"/>
              </a:rPr>
              <a:t>モニタの装着を検討）</a:t>
            </a:r>
            <a:endParaRPr lang="en-US" altLang="ja-JP" sz="1000" b="1" dirty="0">
              <a:latin typeface="Times New Roman" pitchFamily="-109" charset="0"/>
            </a:endParaRPr>
          </a:p>
          <a:p>
            <a:pPr algn="ctr">
              <a:defRPr/>
            </a:pPr>
            <a:endParaRPr lang="ja-JP" altLang="en-US" sz="900" b="1" dirty="0">
              <a:latin typeface="Times New Roman" pitchFamily="-109" charset="0"/>
            </a:endParaRPr>
          </a:p>
        </p:txBody>
      </p:sp>
      <p:sp>
        <p:nvSpPr>
          <p:cNvPr id="91166" name="Text Box 270"/>
          <p:cNvSpPr txBox="1">
            <a:spLocks noChangeArrowheads="1"/>
          </p:cNvSpPr>
          <p:nvPr/>
        </p:nvSpPr>
        <p:spPr bwMode="auto">
          <a:xfrm>
            <a:off x="7701516" y="2575165"/>
            <a:ext cx="863600" cy="246063"/>
          </a:xfrm>
          <a:prstGeom prst="rect">
            <a:avLst/>
          </a:prstGeom>
          <a:noFill/>
          <a:ln w="9525">
            <a:noFill/>
            <a:miter lim="800000"/>
            <a:headEnd/>
            <a:tailEnd/>
          </a:ln>
        </p:spPr>
        <p:txBody>
          <a:bodyPr>
            <a:prstTxWarp prst="textNoShape">
              <a:avLst/>
            </a:prstTxWarp>
            <a:spAutoFit/>
          </a:bodyPr>
          <a:lstStyle/>
          <a:p>
            <a:r>
              <a:rPr lang="ja-JP" altLang="en-US" sz="1000" b="1" dirty="0" smtClean="0">
                <a:solidFill>
                  <a:srgbClr val="FFFFFF"/>
                </a:solidFill>
              </a:rPr>
              <a:t>なし</a:t>
            </a:r>
            <a:endParaRPr lang="ja-JP" altLang="en-US" sz="1000" b="1" dirty="0">
              <a:solidFill>
                <a:srgbClr val="FFFFFF"/>
              </a:solidFill>
            </a:endParaRPr>
          </a:p>
        </p:txBody>
      </p:sp>
      <p:sp>
        <p:nvSpPr>
          <p:cNvPr id="91167" name="Line 271"/>
          <p:cNvSpPr>
            <a:spLocks noChangeShapeType="1"/>
          </p:cNvSpPr>
          <p:nvPr/>
        </p:nvSpPr>
        <p:spPr bwMode="auto">
          <a:xfrm>
            <a:off x="7399338" y="2795588"/>
            <a:ext cx="987425" cy="0"/>
          </a:xfrm>
          <a:prstGeom prst="line">
            <a:avLst/>
          </a:prstGeom>
          <a:noFill/>
          <a:ln w="19050">
            <a:solidFill>
              <a:srgbClr val="FFFF00"/>
            </a:solidFill>
            <a:round/>
            <a:headEnd/>
            <a:tailEnd/>
          </a:ln>
        </p:spPr>
        <p:txBody>
          <a:bodyPr wrap="none" anchor="ctr">
            <a:prstTxWarp prst="textNoShape">
              <a:avLst/>
            </a:prstTxWarp>
          </a:bodyPr>
          <a:lstStyle/>
          <a:p>
            <a:endParaRPr lang="ja-JP" altLang="en-US"/>
          </a:p>
        </p:txBody>
      </p:sp>
      <p:sp>
        <p:nvSpPr>
          <p:cNvPr id="91168" name="Line 272"/>
          <p:cNvSpPr>
            <a:spLocks noChangeShapeType="1"/>
          </p:cNvSpPr>
          <p:nvPr/>
        </p:nvSpPr>
        <p:spPr bwMode="auto">
          <a:xfrm>
            <a:off x="8386762" y="2789238"/>
            <a:ext cx="3175" cy="2150695"/>
          </a:xfrm>
          <a:prstGeom prst="line">
            <a:avLst/>
          </a:prstGeom>
          <a:noFill/>
          <a:ln w="19050">
            <a:solidFill>
              <a:srgbClr val="FFFF00"/>
            </a:solidFill>
            <a:round/>
            <a:headEnd/>
            <a:tailEnd type="triangle" w="med" len="med"/>
          </a:ln>
        </p:spPr>
        <p:txBody>
          <a:bodyPr wrap="none" anchor="ctr">
            <a:prstTxWarp prst="textNoShape">
              <a:avLst/>
            </a:prstTxWarp>
          </a:bodyPr>
          <a:lstStyle/>
          <a:p>
            <a:endParaRPr lang="ja-JP" altLang="en-US"/>
          </a:p>
        </p:txBody>
      </p:sp>
      <p:sp>
        <p:nvSpPr>
          <p:cNvPr id="91169" name="Line 273"/>
          <p:cNvSpPr>
            <a:spLocks noChangeShapeType="1"/>
          </p:cNvSpPr>
          <p:nvPr/>
        </p:nvSpPr>
        <p:spPr bwMode="auto">
          <a:xfrm>
            <a:off x="6400186" y="3779157"/>
            <a:ext cx="0" cy="268641"/>
          </a:xfrm>
          <a:prstGeom prst="line">
            <a:avLst/>
          </a:prstGeom>
          <a:noFill/>
          <a:ln w="19050">
            <a:solidFill>
              <a:srgbClr val="FFFF00"/>
            </a:solidFill>
            <a:round/>
            <a:headEnd/>
            <a:tailEnd type="triangle" w="med" len="med"/>
          </a:ln>
        </p:spPr>
        <p:txBody>
          <a:bodyPr wrap="none" anchor="ctr">
            <a:prstTxWarp prst="textNoShape">
              <a:avLst/>
            </a:prstTxWarp>
          </a:bodyPr>
          <a:lstStyle/>
          <a:p>
            <a:endParaRPr lang="ja-JP" altLang="en-US"/>
          </a:p>
        </p:txBody>
      </p:sp>
      <p:sp>
        <p:nvSpPr>
          <p:cNvPr id="91170" name="Line 274"/>
          <p:cNvSpPr>
            <a:spLocks noChangeShapeType="1"/>
          </p:cNvSpPr>
          <p:nvPr/>
        </p:nvSpPr>
        <p:spPr bwMode="auto">
          <a:xfrm flipH="1">
            <a:off x="6413500" y="4449860"/>
            <a:ext cx="0" cy="486591"/>
          </a:xfrm>
          <a:prstGeom prst="line">
            <a:avLst/>
          </a:prstGeom>
          <a:noFill/>
          <a:ln w="19050">
            <a:solidFill>
              <a:srgbClr val="FFFF00"/>
            </a:solidFill>
            <a:round/>
            <a:headEnd/>
            <a:tailEnd type="triangle" w="med" len="med"/>
          </a:ln>
        </p:spPr>
        <p:txBody>
          <a:bodyPr wrap="none" anchor="ctr">
            <a:prstTxWarp prst="textNoShape">
              <a:avLst/>
            </a:prstTxWarp>
          </a:bodyPr>
          <a:lstStyle/>
          <a:p>
            <a:endParaRPr lang="ja-JP" altLang="en-US"/>
          </a:p>
        </p:txBody>
      </p:sp>
      <p:sp>
        <p:nvSpPr>
          <p:cNvPr id="4371" name="AutoShape 275"/>
          <p:cNvSpPr>
            <a:spLocks noChangeArrowheads="1"/>
          </p:cNvSpPr>
          <p:nvPr/>
        </p:nvSpPr>
        <p:spPr bwMode="auto">
          <a:xfrm>
            <a:off x="5143500" y="2559050"/>
            <a:ext cx="2474913" cy="468313"/>
          </a:xfrm>
          <a:prstGeom prst="flowChartDecision">
            <a:avLst/>
          </a:prstGeom>
          <a:solidFill>
            <a:srgbClr val="FFDDF6"/>
          </a:solidFill>
          <a:ln w="9525">
            <a:solidFill>
              <a:schemeClr val="tx1"/>
            </a:solidFill>
            <a:miter lim="800000"/>
            <a:headEnd/>
            <a:tailEnd/>
          </a:ln>
          <a:effectLst>
            <a:outerShdw dist="45791" dir="3378596" algn="ctr" rotWithShape="0">
              <a:srgbClr val="808080"/>
            </a:outerShdw>
          </a:effectLst>
        </p:spPr>
        <p:txBody>
          <a:bodyPr wrap="none" anchor="ctr"/>
          <a:lstStyle/>
          <a:p>
            <a:pPr algn="ctr">
              <a:defRPr/>
            </a:pPr>
            <a:r>
              <a:rPr lang="ja-JP" altLang="en-US" sz="900" b="1" dirty="0">
                <a:latin typeface="Times New Roman" pitchFamily="-109" charset="0"/>
              </a:rPr>
              <a:t>努力呼吸</a:t>
            </a:r>
            <a:r>
              <a:rPr lang="ja-JP" altLang="en-US" sz="900" b="1" dirty="0" smtClean="0">
                <a:latin typeface="Times New Roman" pitchFamily="-109" charset="0"/>
              </a:rPr>
              <a:t> とチアノーゼ</a:t>
            </a:r>
            <a:r>
              <a:rPr lang="ja-JP" altLang="en-US" sz="900" b="1" dirty="0">
                <a:latin typeface="Times New Roman" pitchFamily="-109" charset="0"/>
              </a:rPr>
              <a:t>の確認</a:t>
            </a:r>
          </a:p>
        </p:txBody>
      </p:sp>
      <p:sp>
        <p:nvSpPr>
          <p:cNvPr id="91172" name="Line 276"/>
          <p:cNvSpPr>
            <a:spLocks noChangeShapeType="1"/>
          </p:cNvSpPr>
          <p:nvPr/>
        </p:nvSpPr>
        <p:spPr bwMode="auto">
          <a:xfrm>
            <a:off x="6375400" y="2371725"/>
            <a:ext cx="0" cy="187325"/>
          </a:xfrm>
          <a:prstGeom prst="line">
            <a:avLst/>
          </a:prstGeom>
          <a:noFill/>
          <a:ln w="19050">
            <a:solidFill>
              <a:srgbClr val="FFFF00"/>
            </a:solidFill>
            <a:round/>
            <a:headEnd/>
            <a:tailEnd type="triangle" w="med" len="med"/>
          </a:ln>
        </p:spPr>
        <p:txBody>
          <a:bodyPr wrap="none" anchor="ctr">
            <a:prstTxWarp prst="textNoShape">
              <a:avLst/>
            </a:prstTxWarp>
          </a:bodyPr>
          <a:lstStyle/>
          <a:p>
            <a:endParaRPr lang="ja-JP" altLang="en-US"/>
          </a:p>
        </p:txBody>
      </p:sp>
      <p:sp>
        <p:nvSpPr>
          <p:cNvPr id="91173" name="Line 277"/>
          <p:cNvSpPr>
            <a:spLocks noChangeShapeType="1"/>
          </p:cNvSpPr>
          <p:nvPr/>
        </p:nvSpPr>
        <p:spPr bwMode="auto">
          <a:xfrm>
            <a:off x="2843213" y="2363788"/>
            <a:ext cx="0" cy="379412"/>
          </a:xfrm>
          <a:prstGeom prst="line">
            <a:avLst/>
          </a:prstGeom>
          <a:noFill/>
          <a:ln w="19050">
            <a:solidFill>
              <a:srgbClr val="FFFF00"/>
            </a:solidFill>
            <a:round/>
            <a:headEnd/>
            <a:tailEnd type="triangle" w="med" len="med"/>
          </a:ln>
        </p:spPr>
        <p:txBody>
          <a:bodyPr wrap="none" anchor="ctr">
            <a:prstTxWarp prst="textNoShape">
              <a:avLst/>
            </a:prstTxWarp>
          </a:bodyPr>
          <a:lstStyle/>
          <a:p>
            <a:endParaRPr lang="ja-JP" altLang="en-US"/>
          </a:p>
        </p:txBody>
      </p:sp>
      <p:sp>
        <p:nvSpPr>
          <p:cNvPr id="91174" name="Line 278"/>
          <p:cNvSpPr>
            <a:spLocks noChangeShapeType="1"/>
          </p:cNvSpPr>
          <p:nvPr/>
        </p:nvSpPr>
        <p:spPr bwMode="auto">
          <a:xfrm>
            <a:off x="2876550" y="3119418"/>
            <a:ext cx="0" cy="595313"/>
          </a:xfrm>
          <a:prstGeom prst="line">
            <a:avLst/>
          </a:prstGeom>
          <a:noFill/>
          <a:ln w="19050">
            <a:solidFill>
              <a:srgbClr val="FFFF00"/>
            </a:solidFill>
            <a:round/>
            <a:headEnd/>
            <a:tailEnd type="triangle" w="med" len="med"/>
          </a:ln>
        </p:spPr>
        <p:txBody>
          <a:bodyPr wrap="none" anchor="ctr">
            <a:prstTxWarp prst="textNoShape">
              <a:avLst/>
            </a:prstTxWarp>
          </a:bodyPr>
          <a:lstStyle/>
          <a:p>
            <a:endParaRPr lang="ja-JP" altLang="en-US"/>
          </a:p>
        </p:txBody>
      </p:sp>
      <p:sp>
        <p:nvSpPr>
          <p:cNvPr id="91175" name="Line 279"/>
          <p:cNvSpPr>
            <a:spLocks noChangeShapeType="1"/>
          </p:cNvSpPr>
          <p:nvPr/>
        </p:nvSpPr>
        <p:spPr bwMode="auto">
          <a:xfrm>
            <a:off x="2865438" y="4057631"/>
            <a:ext cx="11112" cy="520700"/>
          </a:xfrm>
          <a:prstGeom prst="line">
            <a:avLst/>
          </a:prstGeom>
          <a:noFill/>
          <a:ln w="19050">
            <a:solidFill>
              <a:srgbClr val="FFFF00"/>
            </a:solidFill>
            <a:round/>
            <a:headEnd/>
            <a:tailEnd type="triangle" w="med" len="med"/>
          </a:ln>
        </p:spPr>
        <p:txBody>
          <a:bodyPr wrap="none" anchor="ctr">
            <a:prstTxWarp prst="textNoShape">
              <a:avLst/>
            </a:prstTxWarp>
          </a:bodyPr>
          <a:lstStyle/>
          <a:p>
            <a:endParaRPr lang="ja-JP" altLang="en-US"/>
          </a:p>
        </p:txBody>
      </p:sp>
      <p:sp>
        <p:nvSpPr>
          <p:cNvPr id="4376" name="Rectangle 280"/>
          <p:cNvSpPr>
            <a:spLocks noChangeArrowheads="1"/>
          </p:cNvSpPr>
          <p:nvPr/>
        </p:nvSpPr>
        <p:spPr bwMode="auto">
          <a:xfrm>
            <a:off x="1746054" y="4587758"/>
            <a:ext cx="2235200" cy="228600"/>
          </a:xfrm>
          <a:prstGeom prst="rect">
            <a:avLst/>
          </a:prstGeom>
          <a:solidFill>
            <a:srgbClr val="00FFFF"/>
          </a:solidFill>
          <a:ln w="9525">
            <a:solidFill>
              <a:schemeClr val="tx1"/>
            </a:solidFill>
            <a:miter lim="800000"/>
            <a:headEnd/>
            <a:tailEnd/>
          </a:ln>
          <a:effectLst>
            <a:outerShdw dist="63500" dir="3187806" algn="ctr" rotWithShape="0">
              <a:schemeClr val="tx1"/>
            </a:outerShdw>
          </a:effectLst>
        </p:spPr>
        <p:txBody>
          <a:bodyPr wrap="none" anchor="ctr"/>
          <a:lstStyle/>
          <a:p>
            <a:pPr algn="ctr">
              <a:defRPr/>
            </a:pPr>
            <a:r>
              <a:rPr lang="ja-JP" altLang="en-US" sz="1000" b="1" dirty="0">
                <a:latin typeface="Times New Roman" pitchFamily="-109" charset="0"/>
                <a:ea typeface="MS Gothic" pitchFamily="49" charset="-128"/>
              </a:rPr>
              <a:t>人工呼吸と胸骨圧迫 </a:t>
            </a:r>
            <a:r>
              <a:rPr lang="en-US" altLang="ja-JP" sz="1000" b="1" dirty="0">
                <a:latin typeface="Times New Roman" pitchFamily="-109" charset="0"/>
                <a:ea typeface="MS Gothic" pitchFamily="49" charset="-128"/>
              </a:rPr>
              <a:t>(1:3)(**)</a:t>
            </a:r>
            <a:endParaRPr lang="en-US" altLang="ja-JP" sz="800" dirty="0">
              <a:latin typeface="Times New Roman" pitchFamily="-109" charset="0"/>
              <a:ea typeface="MS Gothic" pitchFamily="49" charset="-128"/>
            </a:endParaRPr>
          </a:p>
        </p:txBody>
      </p:sp>
      <p:sp>
        <p:nvSpPr>
          <p:cNvPr id="91177" name="Text Box 283"/>
          <p:cNvSpPr txBox="1">
            <a:spLocks noChangeArrowheads="1"/>
          </p:cNvSpPr>
          <p:nvPr/>
        </p:nvSpPr>
        <p:spPr bwMode="auto">
          <a:xfrm>
            <a:off x="3022600" y="5421195"/>
            <a:ext cx="939800" cy="246063"/>
          </a:xfrm>
          <a:prstGeom prst="rect">
            <a:avLst/>
          </a:prstGeom>
          <a:noFill/>
          <a:ln w="9525">
            <a:noFill/>
            <a:miter lim="800000"/>
            <a:headEnd/>
            <a:tailEnd/>
          </a:ln>
        </p:spPr>
        <p:txBody>
          <a:bodyPr>
            <a:prstTxWarp prst="textNoShape">
              <a:avLst/>
            </a:prstTxWarp>
            <a:spAutoFit/>
          </a:bodyPr>
          <a:lstStyle/>
          <a:p>
            <a:r>
              <a:rPr lang="en-US" altLang="ja-JP" sz="1000" b="1">
                <a:solidFill>
                  <a:srgbClr val="FFFFFF"/>
                </a:solidFill>
                <a:latin typeface="Tahoma" pitchFamily="-112" charset="0"/>
              </a:rPr>
              <a:t>60</a:t>
            </a:r>
            <a:r>
              <a:rPr lang="ja-JP" altLang="en-US" sz="1000" b="1">
                <a:solidFill>
                  <a:srgbClr val="FFFFFF"/>
                </a:solidFill>
                <a:latin typeface="Tahoma" pitchFamily="-112" charset="0"/>
              </a:rPr>
              <a:t>未満</a:t>
            </a:r>
            <a:endParaRPr lang="ja-JP" altLang="en-US">
              <a:solidFill>
                <a:srgbClr val="FFFFFF"/>
              </a:solidFill>
            </a:endParaRPr>
          </a:p>
        </p:txBody>
      </p:sp>
      <p:sp>
        <p:nvSpPr>
          <p:cNvPr id="91178" name="Line 284"/>
          <p:cNvSpPr>
            <a:spLocks noChangeShapeType="1"/>
          </p:cNvSpPr>
          <p:nvPr/>
        </p:nvSpPr>
        <p:spPr bwMode="auto">
          <a:xfrm>
            <a:off x="2876549" y="5420705"/>
            <a:ext cx="4763" cy="276225"/>
          </a:xfrm>
          <a:prstGeom prst="line">
            <a:avLst/>
          </a:prstGeom>
          <a:noFill/>
          <a:ln w="19050">
            <a:solidFill>
              <a:srgbClr val="FFFF00"/>
            </a:solidFill>
            <a:round/>
            <a:headEnd/>
            <a:tailEnd type="triangle" w="med" len="med"/>
          </a:ln>
        </p:spPr>
        <p:txBody>
          <a:bodyPr wrap="none" anchor="ctr">
            <a:prstTxWarp prst="textNoShape">
              <a:avLst/>
            </a:prstTxWarp>
          </a:bodyPr>
          <a:lstStyle/>
          <a:p>
            <a:endParaRPr lang="ja-JP" altLang="en-US"/>
          </a:p>
        </p:txBody>
      </p:sp>
      <p:sp>
        <p:nvSpPr>
          <p:cNvPr id="4129" name="AutoShape 33"/>
          <p:cNvSpPr>
            <a:spLocks noChangeArrowheads="1"/>
          </p:cNvSpPr>
          <p:nvPr/>
        </p:nvSpPr>
        <p:spPr bwMode="auto">
          <a:xfrm>
            <a:off x="2006600" y="3714731"/>
            <a:ext cx="1706563" cy="342900"/>
          </a:xfrm>
          <a:prstGeom prst="flowChartDecision">
            <a:avLst/>
          </a:prstGeom>
          <a:solidFill>
            <a:srgbClr val="FFDDF6"/>
          </a:solidFill>
          <a:ln w="9525">
            <a:solidFill>
              <a:schemeClr val="tx1"/>
            </a:solidFill>
            <a:miter lim="800000"/>
            <a:headEnd/>
            <a:tailEnd/>
          </a:ln>
          <a:effectLst>
            <a:outerShdw dist="45791" dir="3378596" algn="ctr" rotWithShape="0">
              <a:srgbClr val="808080"/>
            </a:outerShdw>
          </a:effectLst>
        </p:spPr>
        <p:txBody>
          <a:bodyPr wrap="none" anchor="ctr"/>
          <a:lstStyle/>
          <a:p>
            <a:pPr algn="ctr">
              <a:defRPr/>
            </a:pPr>
            <a:r>
              <a:rPr lang="ja-JP" altLang="en-US" sz="900" b="1" dirty="0">
                <a:latin typeface="Times New Roman" pitchFamily="-109" charset="0"/>
              </a:rPr>
              <a:t>心拍数確認</a:t>
            </a:r>
          </a:p>
        </p:txBody>
      </p:sp>
      <p:sp>
        <p:nvSpPr>
          <p:cNvPr id="4306" name="AutoShape 210"/>
          <p:cNvSpPr>
            <a:spLocks noChangeArrowheads="1"/>
          </p:cNvSpPr>
          <p:nvPr/>
        </p:nvSpPr>
        <p:spPr bwMode="auto">
          <a:xfrm>
            <a:off x="2019300" y="5127508"/>
            <a:ext cx="1706563" cy="342900"/>
          </a:xfrm>
          <a:prstGeom prst="flowChartDecision">
            <a:avLst/>
          </a:prstGeom>
          <a:solidFill>
            <a:srgbClr val="FFDDF6"/>
          </a:solidFill>
          <a:ln w="9525">
            <a:solidFill>
              <a:schemeClr val="tx1"/>
            </a:solidFill>
            <a:miter lim="800000"/>
            <a:headEnd/>
            <a:tailEnd/>
          </a:ln>
          <a:effectLst>
            <a:outerShdw dist="45791" dir="3378596" algn="ctr" rotWithShape="0">
              <a:srgbClr val="808080"/>
            </a:outerShdw>
          </a:effectLst>
        </p:spPr>
        <p:txBody>
          <a:bodyPr wrap="none" anchor="ctr"/>
          <a:lstStyle/>
          <a:p>
            <a:pPr algn="ctr">
              <a:defRPr/>
            </a:pPr>
            <a:r>
              <a:rPr lang="ja-JP" altLang="en-US" sz="900" b="1" dirty="0">
                <a:latin typeface="Times New Roman" pitchFamily="-109" charset="0"/>
              </a:rPr>
              <a:t>心拍数確認</a:t>
            </a:r>
          </a:p>
        </p:txBody>
      </p:sp>
      <p:sp>
        <p:nvSpPr>
          <p:cNvPr id="4128" name="AutoShape 32"/>
          <p:cNvSpPr>
            <a:spLocks noChangeArrowheads="1"/>
          </p:cNvSpPr>
          <p:nvPr/>
        </p:nvSpPr>
        <p:spPr bwMode="auto">
          <a:xfrm>
            <a:off x="5181600" y="4038697"/>
            <a:ext cx="2436813" cy="411163"/>
          </a:xfrm>
          <a:prstGeom prst="flowChartDecision">
            <a:avLst/>
          </a:prstGeom>
          <a:solidFill>
            <a:srgbClr val="FFDDF6"/>
          </a:solidFill>
          <a:ln w="9525">
            <a:solidFill>
              <a:schemeClr val="tx1"/>
            </a:solidFill>
            <a:miter lim="800000"/>
            <a:headEnd/>
            <a:tailEnd/>
          </a:ln>
          <a:effectLst>
            <a:outerShdw dist="45791" dir="3378596" algn="ctr" rotWithShape="0">
              <a:srgbClr val="808080"/>
            </a:outerShdw>
          </a:effectLst>
        </p:spPr>
        <p:txBody>
          <a:bodyPr wrap="none" anchor="ctr"/>
          <a:lstStyle/>
          <a:p>
            <a:pPr algn="ctr">
              <a:defRPr/>
            </a:pPr>
            <a:r>
              <a:rPr lang="ja-JP" altLang="en-US" sz="900" b="1" dirty="0">
                <a:latin typeface="Times New Roman" pitchFamily="-109" charset="0"/>
              </a:rPr>
              <a:t>努力呼吸</a:t>
            </a:r>
            <a:r>
              <a:rPr lang="ja-JP" altLang="en-US" sz="900" b="1" dirty="0" smtClean="0">
                <a:latin typeface="Times New Roman" pitchFamily="-109" charset="0"/>
              </a:rPr>
              <a:t> とチアノーゼ</a:t>
            </a:r>
            <a:r>
              <a:rPr lang="ja-JP" altLang="en-US" sz="900" b="1" dirty="0">
                <a:latin typeface="Times New Roman" pitchFamily="-109" charset="0"/>
              </a:rPr>
              <a:t>の確認</a:t>
            </a:r>
          </a:p>
        </p:txBody>
      </p:sp>
      <p:sp>
        <p:nvSpPr>
          <p:cNvPr id="91183" name="Rectangle 290"/>
          <p:cNvSpPr>
            <a:spLocks noChangeArrowheads="1"/>
          </p:cNvSpPr>
          <p:nvPr/>
        </p:nvSpPr>
        <p:spPr bwMode="auto">
          <a:xfrm>
            <a:off x="4864100" y="5875906"/>
            <a:ext cx="4267200" cy="646113"/>
          </a:xfrm>
          <a:prstGeom prst="rect">
            <a:avLst/>
          </a:prstGeom>
          <a:noFill/>
          <a:ln w="9525">
            <a:noFill/>
            <a:miter lim="800000"/>
            <a:headEnd/>
            <a:tailEnd/>
          </a:ln>
        </p:spPr>
        <p:txBody>
          <a:bodyPr>
            <a:prstTxWarp prst="textNoShape">
              <a:avLst/>
            </a:prstTxWarp>
            <a:spAutoFit/>
          </a:bodyPr>
          <a:lstStyle/>
          <a:p>
            <a:r>
              <a:rPr lang="en-US" altLang="ja-JP" sz="900" b="1" dirty="0">
                <a:solidFill>
                  <a:srgbClr val="FFFFFF"/>
                </a:solidFill>
                <a:ea typeface="MS Gothic" pitchFamily="49" charset="-128"/>
                <a:cs typeface="MS Gothic" pitchFamily="49" charset="-128"/>
              </a:rPr>
              <a:t>(*)</a:t>
            </a:r>
            <a:r>
              <a:rPr lang="ja-JP" altLang="en-US" sz="900" b="1" dirty="0">
                <a:solidFill>
                  <a:srgbClr val="FFFFFF"/>
                </a:solidFill>
                <a:ea typeface="MS Gothic" pitchFamily="49" charset="-128"/>
                <a:cs typeface="MS Gothic" pitchFamily="49" charset="-128"/>
              </a:rPr>
              <a:t>人工呼吸 ：新生児仮死では</a:t>
            </a:r>
            <a:r>
              <a:rPr lang="en-US" altLang="ja-JP" sz="900" b="1" dirty="0">
                <a:solidFill>
                  <a:srgbClr val="FFFFFF"/>
                </a:solidFill>
                <a:ea typeface="MS Gothic" pitchFamily="49" charset="-128"/>
                <a:cs typeface="MS Gothic" pitchFamily="49" charset="-128"/>
              </a:rPr>
              <a:t>90%</a:t>
            </a:r>
            <a:r>
              <a:rPr lang="ja-JP" altLang="en-US" sz="900" b="1" dirty="0">
                <a:solidFill>
                  <a:srgbClr val="FFFFFF"/>
                </a:solidFill>
                <a:ea typeface="MS Gothic" pitchFamily="49" charset="-128"/>
                <a:cs typeface="MS Gothic" pitchFamily="49" charset="-128"/>
              </a:rPr>
              <a:t>以上はバッグ・マスク</a:t>
            </a:r>
          </a:p>
          <a:p>
            <a:r>
              <a:rPr lang="ja-JP" altLang="en-US" sz="900" b="1" dirty="0">
                <a:solidFill>
                  <a:srgbClr val="FFFFFF"/>
                </a:solidFill>
                <a:ea typeface="MS Gothic" pitchFamily="49" charset="-128"/>
                <a:cs typeface="MS Gothic" pitchFamily="49" charset="-128"/>
              </a:rPr>
              <a:t>　　換気だけで改善するので急いで挿管しなくてよい。</a:t>
            </a:r>
          </a:p>
          <a:p>
            <a:r>
              <a:rPr lang="en-US" altLang="ja-JP" sz="900" b="1" dirty="0">
                <a:solidFill>
                  <a:srgbClr val="FFFFFF"/>
                </a:solidFill>
                <a:ea typeface="MS Gothic" pitchFamily="49" charset="-128"/>
                <a:cs typeface="MS Gothic" pitchFamily="49" charset="-128"/>
              </a:rPr>
              <a:t>(**)</a:t>
            </a:r>
            <a:r>
              <a:rPr lang="ja-JP" altLang="en-US" sz="900" b="1" dirty="0">
                <a:solidFill>
                  <a:srgbClr val="FFFFFF"/>
                </a:solidFill>
                <a:ea typeface="MS Gothic" pitchFamily="49" charset="-128"/>
                <a:cs typeface="MS Gothic" pitchFamily="49" charset="-128"/>
              </a:rPr>
              <a:t>人工呼吸と胸骨圧迫：</a:t>
            </a:r>
            <a:r>
              <a:rPr lang="en-US" altLang="ja-JP" sz="900" b="1" dirty="0">
                <a:solidFill>
                  <a:srgbClr val="FFFFFF"/>
                </a:solidFill>
                <a:ea typeface="MS Gothic" pitchFamily="49" charset="-128"/>
                <a:cs typeface="MS Gothic" pitchFamily="49" charset="-128"/>
              </a:rPr>
              <a:t>1</a:t>
            </a:r>
            <a:r>
              <a:rPr lang="ja-JP" altLang="en-US" sz="900" b="1" dirty="0">
                <a:solidFill>
                  <a:srgbClr val="FFFFFF"/>
                </a:solidFill>
                <a:ea typeface="MS Gothic" pitchFamily="49" charset="-128"/>
                <a:cs typeface="MS Gothic" pitchFamily="49" charset="-128"/>
              </a:rPr>
              <a:t>分間では人工呼吸</a:t>
            </a:r>
            <a:r>
              <a:rPr lang="en-US" altLang="ja-JP" sz="900" b="1" dirty="0">
                <a:solidFill>
                  <a:srgbClr val="FFFFFF"/>
                </a:solidFill>
                <a:ea typeface="MS Gothic" pitchFamily="49" charset="-128"/>
                <a:cs typeface="MS Gothic" pitchFamily="49" charset="-128"/>
              </a:rPr>
              <a:t>30</a:t>
            </a:r>
            <a:r>
              <a:rPr lang="ja-JP" altLang="en-US" sz="900" b="1" dirty="0">
                <a:solidFill>
                  <a:srgbClr val="FFFFFF"/>
                </a:solidFill>
                <a:ea typeface="MS Gothic" pitchFamily="49" charset="-128"/>
                <a:cs typeface="MS Gothic" pitchFamily="49" charset="-128"/>
              </a:rPr>
              <a:t>回と胸骨</a:t>
            </a:r>
          </a:p>
          <a:p>
            <a:r>
              <a:rPr lang="ja-JP" altLang="en-US" sz="900" b="1" dirty="0">
                <a:solidFill>
                  <a:srgbClr val="FFFFFF"/>
                </a:solidFill>
                <a:ea typeface="MS Gothic" pitchFamily="49" charset="-128"/>
                <a:cs typeface="MS Gothic" pitchFamily="49" charset="-128"/>
              </a:rPr>
              <a:t>　　圧迫</a:t>
            </a:r>
            <a:r>
              <a:rPr lang="en-US" altLang="ja-JP" sz="900" b="1" dirty="0">
                <a:solidFill>
                  <a:srgbClr val="FFFFFF"/>
                </a:solidFill>
                <a:ea typeface="MS Gothic" pitchFamily="49" charset="-128"/>
                <a:cs typeface="MS Gothic" pitchFamily="49" charset="-128"/>
              </a:rPr>
              <a:t>90</a:t>
            </a:r>
            <a:r>
              <a:rPr lang="ja-JP" altLang="en-US" sz="900" b="1" dirty="0">
                <a:solidFill>
                  <a:srgbClr val="FFFFFF"/>
                </a:solidFill>
                <a:ea typeface="MS Gothic" pitchFamily="49" charset="-128"/>
                <a:cs typeface="MS Gothic" pitchFamily="49" charset="-128"/>
              </a:rPr>
              <a:t>回となる。</a:t>
            </a:r>
          </a:p>
        </p:txBody>
      </p:sp>
      <p:sp>
        <p:nvSpPr>
          <p:cNvPr id="91184" name="テキスト ボックス 4"/>
          <p:cNvSpPr txBox="1">
            <a:spLocks noChangeArrowheads="1"/>
          </p:cNvSpPr>
          <p:nvPr/>
        </p:nvSpPr>
        <p:spPr bwMode="auto">
          <a:xfrm>
            <a:off x="131978" y="400050"/>
            <a:ext cx="571500" cy="230188"/>
          </a:xfrm>
          <a:prstGeom prst="rect">
            <a:avLst/>
          </a:prstGeom>
          <a:solidFill>
            <a:schemeClr val="bg1"/>
          </a:solidFill>
          <a:ln w="9525">
            <a:noFill/>
            <a:miter lim="800000"/>
            <a:headEnd/>
            <a:tailEnd/>
          </a:ln>
        </p:spPr>
        <p:txBody>
          <a:bodyPr>
            <a:prstTxWarp prst="textNoShape">
              <a:avLst/>
            </a:prstTxWarp>
            <a:spAutoFit/>
          </a:bodyPr>
          <a:lstStyle/>
          <a:p>
            <a:r>
              <a:rPr lang="ja-JP" altLang="en-US" sz="900" b="1">
                <a:solidFill>
                  <a:srgbClr val="FF0000"/>
                </a:solidFill>
                <a:latin typeface="Calibri" pitchFamily="-112" charset="0"/>
              </a:rPr>
              <a:t>出生</a:t>
            </a:r>
          </a:p>
        </p:txBody>
      </p:sp>
      <p:sp>
        <p:nvSpPr>
          <p:cNvPr id="91185" name="テキスト ボックス 6"/>
          <p:cNvSpPr txBox="1">
            <a:spLocks noChangeArrowheads="1"/>
          </p:cNvSpPr>
          <p:nvPr/>
        </p:nvSpPr>
        <p:spPr bwMode="auto">
          <a:xfrm>
            <a:off x="169686" y="3729900"/>
            <a:ext cx="812800" cy="246063"/>
          </a:xfrm>
          <a:prstGeom prst="rect">
            <a:avLst/>
          </a:prstGeom>
          <a:noFill/>
          <a:ln w="9525">
            <a:noFill/>
            <a:miter lim="800000"/>
            <a:headEnd/>
            <a:tailEnd/>
          </a:ln>
        </p:spPr>
        <p:txBody>
          <a:bodyPr>
            <a:prstTxWarp prst="textNoShape">
              <a:avLst/>
            </a:prstTxWarp>
            <a:spAutoFit/>
          </a:bodyPr>
          <a:lstStyle/>
          <a:p>
            <a:r>
              <a:rPr lang="en-US" altLang="ja-JP" sz="1000" b="1">
                <a:solidFill>
                  <a:srgbClr val="FF0000"/>
                </a:solidFill>
                <a:latin typeface="Tahoma" pitchFamily="-112" charset="0"/>
              </a:rPr>
              <a:t>60</a:t>
            </a:r>
            <a:r>
              <a:rPr lang="ja-JP" altLang="en-US" sz="900" b="1">
                <a:solidFill>
                  <a:srgbClr val="FF0000"/>
                </a:solidFill>
                <a:latin typeface="Calibri" pitchFamily="-112" charset="0"/>
              </a:rPr>
              <a:t>秒</a:t>
            </a:r>
          </a:p>
        </p:txBody>
      </p:sp>
      <p:sp>
        <p:nvSpPr>
          <p:cNvPr id="4392" name="Rectangle 296"/>
          <p:cNvSpPr>
            <a:spLocks noChangeArrowheads="1"/>
          </p:cNvSpPr>
          <p:nvPr/>
        </p:nvSpPr>
        <p:spPr bwMode="auto">
          <a:xfrm>
            <a:off x="5041900" y="3412125"/>
            <a:ext cx="2705100" cy="393517"/>
          </a:xfrm>
          <a:prstGeom prst="rect">
            <a:avLst/>
          </a:prstGeom>
          <a:solidFill>
            <a:srgbClr val="00FFFF"/>
          </a:solidFill>
          <a:ln w="9525">
            <a:solidFill>
              <a:schemeClr val="tx1"/>
            </a:solidFill>
            <a:miter lim="800000"/>
            <a:headEnd/>
            <a:tailEnd/>
          </a:ln>
          <a:effectLst>
            <a:outerShdw dist="63500" dir="3187806" algn="ctr" rotWithShape="0">
              <a:schemeClr val="tx1"/>
            </a:outerShdw>
          </a:effectLst>
        </p:spPr>
        <p:txBody>
          <a:bodyPr wrap="none" anchor="ctr"/>
          <a:lstStyle/>
          <a:p>
            <a:pPr algn="ctr">
              <a:defRPr/>
            </a:pPr>
            <a:r>
              <a:rPr lang="en-US" altLang="ja-JP" sz="1000" b="1" dirty="0">
                <a:latin typeface="Times New Roman" pitchFamily="-109" charset="0"/>
                <a:ea typeface="MS Gothic" pitchFamily="49" charset="-128"/>
              </a:rPr>
              <a:t>SpO</a:t>
            </a:r>
            <a:r>
              <a:rPr lang="en-US" altLang="ja-JP" sz="1000" b="1" baseline="-25000" dirty="0">
                <a:latin typeface="Times New Roman" pitchFamily="-109" charset="0"/>
                <a:ea typeface="MS Gothic" pitchFamily="49" charset="-128"/>
              </a:rPr>
              <a:t>2</a:t>
            </a:r>
            <a:r>
              <a:rPr lang="ja-JP" altLang="en-US" sz="1000" b="1" dirty="0">
                <a:latin typeface="Times New Roman" pitchFamily="-109" charset="0"/>
                <a:ea typeface="MS Gothic" pitchFamily="49" charset="-128"/>
              </a:rPr>
              <a:t>モニタ</a:t>
            </a:r>
          </a:p>
          <a:p>
            <a:pPr algn="ctr">
              <a:defRPr/>
            </a:pPr>
            <a:r>
              <a:rPr lang="en-US" altLang="ja-JP" sz="1000" b="1" dirty="0">
                <a:latin typeface="Times New Roman" pitchFamily="-109" charset="0"/>
                <a:ea typeface="MS Gothic" pitchFamily="49" charset="-128"/>
              </a:rPr>
              <a:t>CPAP</a:t>
            </a:r>
            <a:r>
              <a:rPr lang="ja-JP" altLang="en-US" sz="1000" b="1" dirty="0">
                <a:latin typeface="Times New Roman" pitchFamily="-109" charset="0"/>
                <a:ea typeface="MS Gothic" pitchFamily="49" charset="-128"/>
              </a:rPr>
              <a:t>または酸素投与を検討</a:t>
            </a:r>
            <a:endParaRPr lang="en-US" altLang="ja-JP" sz="1000" b="1" dirty="0">
              <a:latin typeface="Times New Roman" pitchFamily="-109" charset="0"/>
              <a:ea typeface="MS Gothic" pitchFamily="49" charset="-128"/>
            </a:endParaRPr>
          </a:p>
        </p:txBody>
      </p:sp>
      <p:sp>
        <p:nvSpPr>
          <p:cNvPr id="91187" name="Line 300"/>
          <p:cNvSpPr>
            <a:spLocks noChangeShapeType="1"/>
          </p:cNvSpPr>
          <p:nvPr/>
        </p:nvSpPr>
        <p:spPr bwMode="auto">
          <a:xfrm flipV="1">
            <a:off x="398678" y="628650"/>
            <a:ext cx="0" cy="1485900"/>
          </a:xfrm>
          <a:prstGeom prst="line">
            <a:avLst/>
          </a:prstGeom>
          <a:noFill/>
          <a:ln w="19050">
            <a:solidFill>
              <a:srgbClr val="FFFF00"/>
            </a:solidFill>
            <a:prstDash val="sysDot"/>
            <a:round/>
            <a:headEnd/>
            <a:tailEnd/>
          </a:ln>
        </p:spPr>
        <p:txBody>
          <a:bodyPr wrap="none" anchor="ctr">
            <a:prstTxWarp prst="textNoShape">
              <a:avLst/>
            </a:prstTxWarp>
          </a:bodyPr>
          <a:lstStyle/>
          <a:p>
            <a:endParaRPr lang="ja-JP" altLang="en-US"/>
          </a:p>
        </p:txBody>
      </p:sp>
      <p:sp>
        <p:nvSpPr>
          <p:cNvPr id="91188" name="テキスト ボックス 6"/>
          <p:cNvSpPr txBox="1">
            <a:spLocks noChangeArrowheads="1"/>
          </p:cNvSpPr>
          <p:nvPr/>
        </p:nvSpPr>
        <p:spPr bwMode="auto">
          <a:xfrm>
            <a:off x="131978" y="2228850"/>
            <a:ext cx="812800" cy="246063"/>
          </a:xfrm>
          <a:prstGeom prst="rect">
            <a:avLst/>
          </a:prstGeom>
          <a:noFill/>
          <a:ln w="9525">
            <a:noFill/>
            <a:miter lim="800000"/>
            <a:headEnd/>
            <a:tailEnd/>
          </a:ln>
        </p:spPr>
        <p:txBody>
          <a:bodyPr>
            <a:prstTxWarp prst="textNoShape">
              <a:avLst/>
            </a:prstTxWarp>
            <a:spAutoFit/>
          </a:bodyPr>
          <a:lstStyle/>
          <a:p>
            <a:r>
              <a:rPr lang="en-US" altLang="ja-JP" sz="1000" b="1" dirty="0">
                <a:solidFill>
                  <a:srgbClr val="FF0000"/>
                </a:solidFill>
                <a:latin typeface="Tahoma" pitchFamily="-112" charset="0"/>
              </a:rPr>
              <a:t>30</a:t>
            </a:r>
            <a:r>
              <a:rPr lang="ja-JP" altLang="en-US" sz="900" b="1" dirty="0">
                <a:solidFill>
                  <a:srgbClr val="FF0000"/>
                </a:solidFill>
                <a:latin typeface="Calibri" pitchFamily="-112" charset="0"/>
              </a:rPr>
              <a:t>秒</a:t>
            </a:r>
          </a:p>
        </p:txBody>
      </p:sp>
      <p:sp>
        <p:nvSpPr>
          <p:cNvPr id="91189" name="Line 302"/>
          <p:cNvSpPr>
            <a:spLocks noChangeShapeType="1"/>
          </p:cNvSpPr>
          <p:nvPr/>
        </p:nvSpPr>
        <p:spPr bwMode="auto">
          <a:xfrm flipV="1">
            <a:off x="398678" y="2457450"/>
            <a:ext cx="0" cy="1257281"/>
          </a:xfrm>
          <a:prstGeom prst="line">
            <a:avLst/>
          </a:prstGeom>
          <a:noFill/>
          <a:ln w="19050">
            <a:solidFill>
              <a:srgbClr val="FFFF00"/>
            </a:solidFill>
            <a:prstDash val="sysDot"/>
            <a:round/>
            <a:headEnd/>
            <a:tailEnd/>
          </a:ln>
        </p:spPr>
        <p:txBody>
          <a:bodyPr wrap="none" anchor="ctr">
            <a:prstTxWarp prst="textNoShape">
              <a:avLst/>
            </a:prstTxWarp>
          </a:bodyPr>
          <a:lstStyle/>
          <a:p>
            <a:endParaRPr lang="ja-JP" altLang="en-US"/>
          </a:p>
        </p:txBody>
      </p:sp>
      <p:sp>
        <p:nvSpPr>
          <p:cNvPr id="91190" name="Line 289"/>
          <p:cNvSpPr>
            <a:spLocks noChangeShapeType="1"/>
          </p:cNvSpPr>
          <p:nvPr/>
        </p:nvSpPr>
        <p:spPr bwMode="auto">
          <a:xfrm>
            <a:off x="820738" y="2998768"/>
            <a:ext cx="885825" cy="0"/>
          </a:xfrm>
          <a:prstGeom prst="line">
            <a:avLst/>
          </a:prstGeom>
          <a:noFill/>
          <a:ln w="19050">
            <a:solidFill>
              <a:srgbClr val="FFFF00"/>
            </a:solidFill>
            <a:round/>
            <a:headEnd/>
            <a:tailEnd type="triangle" w="med" len="med"/>
          </a:ln>
        </p:spPr>
        <p:txBody>
          <a:bodyPr wrap="none" anchor="ctr">
            <a:prstTxWarp prst="textNoShape">
              <a:avLst/>
            </a:prstTxWarp>
          </a:bodyPr>
          <a:lstStyle/>
          <a:p>
            <a:endParaRPr lang="ja-JP" altLang="en-US"/>
          </a:p>
        </p:txBody>
      </p:sp>
      <p:sp>
        <p:nvSpPr>
          <p:cNvPr id="91191" name="Line 288"/>
          <p:cNvSpPr>
            <a:spLocks noChangeShapeType="1"/>
          </p:cNvSpPr>
          <p:nvPr/>
        </p:nvSpPr>
        <p:spPr bwMode="auto">
          <a:xfrm flipH="1">
            <a:off x="820738" y="3886181"/>
            <a:ext cx="1185862" cy="0"/>
          </a:xfrm>
          <a:prstGeom prst="line">
            <a:avLst/>
          </a:prstGeom>
          <a:noFill/>
          <a:ln w="19050">
            <a:solidFill>
              <a:srgbClr val="FFFF00"/>
            </a:solidFill>
            <a:round/>
            <a:headEnd/>
            <a:tailEnd/>
          </a:ln>
        </p:spPr>
        <p:txBody>
          <a:bodyPr wrap="none" anchor="ctr">
            <a:prstTxWarp prst="textNoShape">
              <a:avLst/>
            </a:prstTxWarp>
          </a:bodyPr>
          <a:lstStyle/>
          <a:p>
            <a:endParaRPr lang="ja-JP" altLang="en-US"/>
          </a:p>
        </p:txBody>
      </p:sp>
      <p:sp>
        <p:nvSpPr>
          <p:cNvPr id="91192" name="正方形/長方形 65"/>
          <p:cNvSpPr>
            <a:spLocks noChangeArrowheads="1"/>
          </p:cNvSpPr>
          <p:nvPr/>
        </p:nvSpPr>
        <p:spPr bwMode="auto">
          <a:xfrm>
            <a:off x="6216650" y="6385494"/>
            <a:ext cx="2062163" cy="246062"/>
          </a:xfrm>
          <a:prstGeom prst="rect">
            <a:avLst/>
          </a:prstGeom>
          <a:noFill/>
          <a:ln w="9525">
            <a:noFill/>
            <a:miter lim="800000"/>
            <a:headEnd/>
            <a:tailEnd/>
          </a:ln>
        </p:spPr>
        <p:txBody>
          <a:bodyPr wrap="none">
            <a:prstTxWarp prst="textNoShape">
              <a:avLst/>
            </a:prstTxWarp>
            <a:spAutoFit/>
          </a:bodyPr>
          <a:lstStyle/>
          <a:p>
            <a:r>
              <a:rPr lang="en-US" altLang="ja-JP" sz="1000" b="1">
                <a:latin typeface="Calibri" pitchFamily="-112" charset="0"/>
              </a:rPr>
              <a:t>© </a:t>
            </a:r>
            <a:r>
              <a:rPr lang="en-US" altLang="ja-JP" sz="1000" b="1">
                <a:solidFill>
                  <a:srgbClr val="FF0000"/>
                </a:solidFill>
                <a:latin typeface="Calibri" pitchFamily="-112" charset="0"/>
              </a:rPr>
              <a:t>2010 JRC</a:t>
            </a:r>
            <a:r>
              <a:rPr lang="ja-JP" altLang="en-US" sz="1000" b="1">
                <a:solidFill>
                  <a:srgbClr val="FF0000"/>
                </a:solidFill>
                <a:latin typeface="Calibri" pitchFamily="-112" charset="0"/>
              </a:rPr>
              <a:t>新生児アルゴリズム図</a:t>
            </a:r>
          </a:p>
        </p:txBody>
      </p:sp>
      <p:sp>
        <p:nvSpPr>
          <p:cNvPr id="67" name="Rectangle 108"/>
          <p:cNvSpPr>
            <a:spLocks noChangeArrowheads="1"/>
          </p:cNvSpPr>
          <p:nvPr/>
        </p:nvSpPr>
        <p:spPr bwMode="auto">
          <a:xfrm>
            <a:off x="7694613" y="4939933"/>
            <a:ext cx="1246187" cy="228600"/>
          </a:xfrm>
          <a:prstGeom prst="rect">
            <a:avLst/>
          </a:prstGeom>
          <a:solidFill>
            <a:srgbClr val="AAF4B5"/>
          </a:solidFill>
          <a:ln w="9525">
            <a:solidFill>
              <a:schemeClr val="tx1"/>
            </a:solidFill>
            <a:miter lim="800000"/>
            <a:headEnd/>
            <a:tailEnd/>
          </a:ln>
          <a:effectLst>
            <a:outerShdw dist="63500" dir="3187806" algn="ctr" rotWithShape="0">
              <a:schemeClr val="tx1"/>
            </a:outerShdw>
          </a:effectLst>
        </p:spPr>
        <p:txBody>
          <a:bodyPr wrap="none" anchor="ctr"/>
          <a:lstStyle/>
          <a:p>
            <a:pPr algn="ctr">
              <a:defRPr/>
            </a:pPr>
            <a:r>
              <a:rPr lang="ja-JP" altLang="en-US" sz="1000" b="1" dirty="0">
                <a:latin typeface="Times New Roman" pitchFamily="-109" charset="0"/>
                <a:ea typeface="MS Gothic" pitchFamily="49" charset="-128"/>
              </a:rPr>
              <a:t>蘇生後のケア</a:t>
            </a:r>
            <a:endParaRPr lang="ja-JP" altLang="en-US" sz="800" dirty="0">
              <a:latin typeface="Times New Roman" pitchFamily="-109" charset="0"/>
              <a:ea typeface="MS Gothic" pitchFamily="49" charset="-128"/>
            </a:endParaRPr>
          </a:p>
        </p:txBody>
      </p:sp>
      <p:sp>
        <p:nvSpPr>
          <p:cNvPr id="91194" name="正方形/長方形 65"/>
          <p:cNvSpPr>
            <a:spLocks noChangeArrowheads="1"/>
          </p:cNvSpPr>
          <p:nvPr/>
        </p:nvSpPr>
        <p:spPr bwMode="auto">
          <a:xfrm>
            <a:off x="992188" y="4121150"/>
            <a:ext cx="1612900" cy="400050"/>
          </a:xfrm>
          <a:prstGeom prst="rect">
            <a:avLst/>
          </a:prstGeom>
          <a:noFill/>
          <a:ln w="9525">
            <a:noFill/>
            <a:miter lim="800000"/>
            <a:headEnd/>
            <a:tailEnd/>
          </a:ln>
        </p:spPr>
        <p:txBody>
          <a:bodyPr>
            <a:prstTxWarp prst="textNoShape">
              <a:avLst/>
            </a:prstTxWarp>
            <a:spAutoFit/>
          </a:bodyPr>
          <a:lstStyle/>
          <a:p>
            <a:r>
              <a:rPr lang="ja-JP" altLang="en-US" sz="1000" b="1">
                <a:solidFill>
                  <a:srgbClr val="FFFFFF"/>
                </a:solidFill>
                <a:latin typeface="ＭＳ Ｐゴシック" pitchFamily="-112" charset="-128"/>
              </a:rPr>
              <a:t>換気が適切か確認</a:t>
            </a:r>
            <a:endParaRPr lang="en-US" altLang="ja-JP" sz="1000" b="1">
              <a:solidFill>
                <a:srgbClr val="FFFFFF"/>
              </a:solidFill>
              <a:latin typeface="ＭＳ Ｐゴシック" pitchFamily="-112" charset="-128"/>
            </a:endParaRPr>
          </a:p>
          <a:p>
            <a:r>
              <a:rPr lang="ja-JP" altLang="en-US" sz="1000" b="1">
                <a:solidFill>
                  <a:srgbClr val="FFFFFF"/>
                </a:solidFill>
                <a:latin typeface="ＭＳ Ｐゴシック" pitchFamily="-112" charset="-128"/>
              </a:rPr>
              <a:t>気管挿管を検討</a:t>
            </a:r>
          </a:p>
        </p:txBody>
      </p:sp>
      <p:sp>
        <p:nvSpPr>
          <p:cNvPr id="91195" name="Text Box 259"/>
          <p:cNvSpPr txBox="1">
            <a:spLocks noChangeArrowheads="1"/>
          </p:cNvSpPr>
          <p:nvPr/>
        </p:nvSpPr>
        <p:spPr bwMode="auto">
          <a:xfrm>
            <a:off x="1714500" y="1787702"/>
            <a:ext cx="1587500" cy="554037"/>
          </a:xfrm>
          <a:prstGeom prst="rect">
            <a:avLst/>
          </a:prstGeom>
          <a:noFill/>
          <a:ln w="9525">
            <a:noFill/>
            <a:miter lim="800000"/>
            <a:headEnd/>
            <a:tailEnd/>
          </a:ln>
        </p:spPr>
        <p:txBody>
          <a:bodyPr>
            <a:prstTxWarp prst="textNoShape">
              <a:avLst/>
            </a:prstTxWarp>
            <a:spAutoFit/>
          </a:bodyPr>
          <a:lstStyle/>
          <a:p>
            <a:pPr algn="ctr"/>
            <a:r>
              <a:rPr lang="ja-JP" altLang="en-US" sz="1000" b="1" dirty="0">
                <a:solidFill>
                  <a:srgbClr val="FFFFFF"/>
                </a:solidFill>
              </a:rPr>
              <a:t>自発呼吸なし</a:t>
            </a:r>
            <a:endParaRPr lang="en-US" altLang="ja-JP" sz="1000" b="1" dirty="0">
              <a:solidFill>
                <a:srgbClr val="FFFFFF"/>
              </a:solidFill>
            </a:endParaRPr>
          </a:p>
          <a:p>
            <a:pPr algn="ctr"/>
            <a:r>
              <a:rPr lang="ja-JP" altLang="en-US" sz="1000" b="1" dirty="0">
                <a:solidFill>
                  <a:srgbClr val="FFFFFF"/>
                </a:solidFill>
              </a:rPr>
              <a:t>あるいは</a:t>
            </a:r>
          </a:p>
          <a:p>
            <a:pPr algn="ctr"/>
            <a:r>
              <a:rPr lang="ja-JP" altLang="en-US" sz="1000" b="1" dirty="0">
                <a:solidFill>
                  <a:srgbClr val="FFFFFF"/>
                </a:solidFill>
              </a:rPr>
              <a:t>心拍  </a:t>
            </a:r>
            <a:r>
              <a:rPr lang="en-US" altLang="ja-JP" sz="1000" b="1" dirty="0">
                <a:solidFill>
                  <a:srgbClr val="FFFFFF"/>
                </a:solidFill>
              </a:rPr>
              <a:t>100 /</a:t>
            </a:r>
            <a:r>
              <a:rPr lang="ja-JP" altLang="en-US" sz="1000" b="1" dirty="0">
                <a:solidFill>
                  <a:srgbClr val="FFFFFF"/>
                </a:solidFill>
              </a:rPr>
              <a:t>分未満</a:t>
            </a:r>
          </a:p>
        </p:txBody>
      </p:sp>
      <p:sp>
        <p:nvSpPr>
          <p:cNvPr id="91196" name="Line 213"/>
          <p:cNvSpPr>
            <a:spLocks noChangeShapeType="1"/>
          </p:cNvSpPr>
          <p:nvPr/>
        </p:nvSpPr>
        <p:spPr bwMode="auto">
          <a:xfrm flipH="1" flipV="1">
            <a:off x="3713163" y="3886181"/>
            <a:ext cx="885825" cy="0"/>
          </a:xfrm>
          <a:prstGeom prst="line">
            <a:avLst/>
          </a:prstGeom>
          <a:noFill/>
          <a:ln w="19050">
            <a:solidFill>
              <a:srgbClr val="FFFF00"/>
            </a:solidFill>
            <a:round/>
            <a:headEnd/>
            <a:tailEnd/>
          </a:ln>
        </p:spPr>
        <p:txBody>
          <a:bodyPr wrap="none" anchor="ctr">
            <a:prstTxWarp prst="textNoShape">
              <a:avLst/>
            </a:prstTxWarp>
          </a:bodyPr>
          <a:lstStyle/>
          <a:p>
            <a:endParaRPr lang="ja-JP" altLang="en-US"/>
          </a:p>
        </p:txBody>
      </p:sp>
      <p:sp>
        <p:nvSpPr>
          <p:cNvPr id="91197" name="Line 278"/>
          <p:cNvSpPr>
            <a:spLocks noChangeShapeType="1"/>
          </p:cNvSpPr>
          <p:nvPr/>
        </p:nvSpPr>
        <p:spPr bwMode="auto">
          <a:xfrm flipV="1">
            <a:off x="4603750" y="2743199"/>
            <a:ext cx="0" cy="1135043"/>
          </a:xfrm>
          <a:prstGeom prst="line">
            <a:avLst/>
          </a:prstGeom>
          <a:noFill/>
          <a:ln w="19050">
            <a:solidFill>
              <a:srgbClr val="FFFF00"/>
            </a:solidFill>
            <a:round/>
            <a:headEnd/>
            <a:tailEnd type="triangle" w="med" len="med"/>
          </a:ln>
        </p:spPr>
        <p:txBody>
          <a:bodyPr wrap="none" anchor="ctr">
            <a:prstTxWarp prst="textNoShape">
              <a:avLst/>
            </a:prstTxWarp>
          </a:bodyPr>
          <a:lstStyle/>
          <a:p>
            <a:endParaRPr lang="ja-JP" altLang="en-US"/>
          </a:p>
        </p:txBody>
      </p:sp>
      <p:sp>
        <p:nvSpPr>
          <p:cNvPr id="91198" name="Line 213"/>
          <p:cNvSpPr>
            <a:spLocks noChangeShapeType="1"/>
          </p:cNvSpPr>
          <p:nvPr/>
        </p:nvSpPr>
        <p:spPr bwMode="auto">
          <a:xfrm flipH="1" flipV="1">
            <a:off x="7636849" y="4253010"/>
            <a:ext cx="733425" cy="0"/>
          </a:xfrm>
          <a:prstGeom prst="line">
            <a:avLst/>
          </a:prstGeom>
          <a:noFill/>
          <a:ln w="19050">
            <a:solidFill>
              <a:srgbClr val="FFFF00"/>
            </a:solidFill>
            <a:round/>
            <a:headEnd/>
            <a:tailEnd/>
          </a:ln>
        </p:spPr>
        <p:txBody>
          <a:bodyPr wrap="none" anchor="ctr">
            <a:prstTxWarp prst="textNoShape">
              <a:avLst/>
            </a:prstTxWarp>
          </a:bodyPr>
          <a:lstStyle/>
          <a:p>
            <a:endParaRPr lang="ja-JP" altLang="en-US"/>
          </a:p>
        </p:txBody>
      </p:sp>
      <p:sp>
        <p:nvSpPr>
          <p:cNvPr id="91200" name="テキスト ボックス 63"/>
          <p:cNvSpPr txBox="1">
            <a:spLocks noChangeArrowheads="1"/>
          </p:cNvSpPr>
          <p:nvPr/>
        </p:nvSpPr>
        <p:spPr bwMode="auto">
          <a:xfrm>
            <a:off x="942975" y="228600"/>
            <a:ext cx="1724025" cy="461963"/>
          </a:xfrm>
          <a:prstGeom prst="rect">
            <a:avLst/>
          </a:prstGeom>
          <a:noFill/>
          <a:ln w="9525">
            <a:noFill/>
            <a:miter lim="800000"/>
            <a:headEnd/>
            <a:tailEnd/>
          </a:ln>
        </p:spPr>
        <p:txBody>
          <a:bodyPr wrap="none">
            <a:prstTxWarp prst="textNoShape">
              <a:avLst/>
            </a:prstTxWarp>
            <a:spAutoFit/>
          </a:bodyPr>
          <a:lstStyle/>
          <a:p>
            <a:r>
              <a:rPr kumimoji="1" lang="en-US" altLang="ja-JP" sz="2400">
                <a:solidFill>
                  <a:srgbClr val="FFFFFF"/>
                </a:solidFill>
                <a:latin typeface="ＭＳ Ｐゴシック" pitchFamily="-112" charset="-128"/>
                <a:ea typeface="ＭＳ Ｐゴシック" pitchFamily="-112" charset="-128"/>
                <a:cs typeface="ＭＳ Ｐゴシック" pitchFamily="-112" charset="-128"/>
              </a:rPr>
              <a:t>2010</a:t>
            </a:r>
            <a:r>
              <a:rPr kumimoji="1" lang="ja-JP" altLang="en-US" sz="2400">
                <a:solidFill>
                  <a:srgbClr val="FFFFFF"/>
                </a:solidFill>
                <a:latin typeface="ＭＳ Ｐゴシック" pitchFamily="-112" charset="-128"/>
                <a:ea typeface="ＭＳ Ｐゴシック" pitchFamily="-112" charset="-128"/>
                <a:cs typeface="ＭＳ Ｐゴシック" pitchFamily="-112" charset="-128"/>
              </a:rPr>
              <a:t>日本版</a:t>
            </a:r>
          </a:p>
        </p:txBody>
      </p:sp>
      <p:sp>
        <p:nvSpPr>
          <p:cNvPr id="66" name="Text Box 182"/>
          <p:cNvSpPr txBox="1">
            <a:spLocks noChangeArrowheads="1"/>
          </p:cNvSpPr>
          <p:nvPr/>
        </p:nvSpPr>
        <p:spPr bwMode="auto">
          <a:xfrm>
            <a:off x="6363112" y="3023498"/>
            <a:ext cx="1765300" cy="400110"/>
          </a:xfrm>
          <a:prstGeom prst="rect">
            <a:avLst/>
          </a:prstGeom>
          <a:noFill/>
          <a:ln w="9525">
            <a:noFill/>
            <a:miter lim="800000"/>
            <a:headEnd/>
            <a:tailEnd/>
          </a:ln>
        </p:spPr>
        <p:txBody>
          <a:bodyPr wrap="square">
            <a:prstTxWarp prst="textNoShape">
              <a:avLst/>
            </a:prstTxWarp>
            <a:spAutoFit/>
          </a:bodyPr>
          <a:lstStyle/>
          <a:p>
            <a:r>
              <a:rPr lang="ja-JP" altLang="en-US" sz="1000" b="1" dirty="0" smtClean="0">
                <a:solidFill>
                  <a:srgbClr val="FFFFFF"/>
                </a:solidFill>
              </a:rPr>
              <a:t>努力呼吸・中心性チアノーゼ</a:t>
            </a:r>
          </a:p>
          <a:p>
            <a:r>
              <a:rPr lang="ja-JP" altLang="en-US" sz="1000" b="1" dirty="0" smtClean="0">
                <a:solidFill>
                  <a:srgbClr val="FFFFFF"/>
                </a:solidFill>
              </a:rPr>
              <a:t>あり</a:t>
            </a:r>
            <a:endParaRPr lang="ja-JP" altLang="en-US" sz="1000" b="1" dirty="0">
              <a:solidFill>
                <a:srgbClr val="FFFFFF"/>
              </a:solidFill>
            </a:endParaRPr>
          </a:p>
        </p:txBody>
      </p:sp>
      <p:sp>
        <p:nvSpPr>
          <p:cNvPr id="68" name="Text Box 270"/>
          <p:cNvSpPr txBox="1">
            <a:spLocks noChangeArrowheads="1"/>
          </p:cNvSpPr>
          <p:nvPr/>
        </p:nvSpPr>
        <p:spPr bwMode="auto">
          <a:xfrm>
            <a:off x="7804756" y="3995461"/>
            <a:ext cx="863600" cy="246063"/>
          </a:xfrm>
          <a:prstGeom prst="rect">
            <a:avLst/>
          </a:prstGeom>
          <a:noFill/>
          <a:ln w="9525">
            <a:noFill/>
            <a:miter lim="800000"/>
            <a:headEnd/>
            <a:tailEnd/>
          </a:ln>
        </p:spPr>
        <p:txBody>
          <a:bodyPr>
            <a:prstTxWarp prst="textNoShape">
              <a:avLst/>
            </a:prstTxWarp>
            <a:spAutoFit/>
          </a:bodyPr>
          <a:lstStyle/>
          <a:p>
            <a:r>
              <a:rPr lang="ja-JP" altLang="en-US" sz="1000" b="1" dirty="0" smtClean="0">
                <a:solidFill>
                  <a:srgbClr val="FFFFFF"/>
                </a:solidFill>
              </a:rPr>
              <a:t>なし</a:t>
            </a:r>
            <a:endParaRPr lang="ja-JP" altLang="en-US" sz="1000" b="1" dirty="0">
              <a:solidFill>
                <a:srgbClr val="FFFFFF"/>
              </a:solidFill>
            </a:endParaRPr>
          </a:p>
        </p:txBody>
      </p:sp>
      <p:sp>
        <p:nvSpPr>
          <p:cNvPr id="69" name="Text Box 182"/>
          <p:cNvSpPr txBox="1">
            <a:spLocks noChangeArrowheads="1"/>
          </p:cNvSpPr>
          <p:nvPr/>
        </p:nvSpPr>
        <p:spPr bwMode="auto">
          <a:xfrm>
            <a:off x="6397528" y="4473722"/>
            <a:ext cx="1765300" cy="400110"/>
          </a:xfrm>
          <a:prstGeom prst="rect">
            <a:avLst/>
          </a:prstGeom>
          <a:noFill/>
          <a:ln w="9525">
            <a:noFill/>
            <a:miter lim="800000"/>
            <a:headEnd/>
            <a:tailEnd/>
          </a:ln>
        </p:spPr>
        <p:txBody>
          <a:bodyPr wrap="square">
            <a:prstTxWarp prst="textNoShape">
              <a:avLst/>
            </a:prstTxWarp>
            <a:spAutoFit/>
          </a:bodyPr>
          <a:lstStyle/>
          <a:p>
            <a:r>
              <a:rPr lang="ja-JP" altLang="en-US" sz="1000" b="1" dirty="0" smtClean="0">
                <a:solidFill>
                  <a:srgbClr val="FFFFFF"/>
                </a:solidFill>
              </a:rPr>
              <a:t>努力呼吸・中心性チアノーゼ</a:t>
            </a:r>
          </a:p>
          <a:p>
            <a:r>
              <a:rPr lang="ja-JP" altLang="en-US" sz="1000" b="1" dirty="0" smtClean="0">
                <a:solidFill>
                  <a:srgbClr val="FFFFFF"/>
                </a:solidFill>
              </a:rPr>
              <a:t>あり</a:t>
            </a:r>
            <a:endParaRPr lang="ja-JP" altLang="en-US" sz="1000" b="1" dirty="0">
              <a:solidFill>
                <a:srgbClr val="FFFFFF"/>
              </a:solidFill>
            </a:endParaRPr>
          </a:p>
        </p:txBody>
      </p:sp>
      <p:cxnSp>
        <p:nvCxnSpPr>
          <p:cNvPr id="70" name="直線コネクタ 69"/>
          <p:cNvCxnSpPr/>
          <p:nvPr/>
        </p:nvCxnSpPr>
        <p:spPr>
          <a:xfrm>
            <a:off x="990600" y="3581400"/>
            <a:ext cx="3811588" cy="0"/>
          </a:xfrm>
          <a:prstGeom prst="line">
            <a:avLst/>
          </a:prstGeom>
          <a:ln w="38100" cap="flat" cmpd="sng" algn="ctr">
            <a:solidFill>
              <a:srgbClr val="FF0000"/>
            </a:solidFill>
            <a:prstDash val="sysDash"/>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71" name="直線コネクタ 70"/>
          <p:cNvCxnSpPr/>
          <p:nvPr/>
        </p:nvCxnSpPr>
        <p:spPr>
          <a:xfrm rot="5400000">
            <a:off x="228601" y="4343400"/>
            <a:ext cx="1524000" cy="3175"/>
          </a:xfrm>
          <a:prstGeom prst="line">
            <a:avLst/>
          </a:prstGeom>
          <a:ln w="38100" cap="flat" cmpd="sng" algn="ctr">
            <a:solidFill>
              <a:srgbClr val="FF0000"/>
            </a:solidFill>
            <a:prstDash val="sysDash"/>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76" name="直線コネクタ 75"/>
          <p:cNvCxnSpPr/>
          <p:nvPr/>
        </p:nvCxnSpPr>
        <p:spPr>
          <a:xfrm>
            <a:off x="990600" y="5105400"/>
            <a:ext cx="3811588" cy="0"/>
          </a:xfrm>
          <a:prstGeom prst="line">
            <a:avLst/>
          </a:prstGeom>
          <a:ln w="38100" cap="flat" cmpd="sng" algn="ctr">
            <a:solidFill>
              <a:srgbClr val="FF0000"/>
            </a:solidFill>
            <a:prstDash val="sysDash"/>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77" name="直線コネクタ 76"/>
          <p:cNvCxnSpPr/>
          <p:nvPr/>
        </p:nvCxnSpPr>
        <p:spPr>
          <a:xfrm rot="5400000">
            <a:off x="4039394" y="4342606"/>
            <a:ext cx="1524000" cy="1588"/>
          </a:xfrm>
          <a:prstGeom prst="line">
            <a:avLst/>
          </a:prstGeom>
          <a:ln w="38100" cap="flat" cmpd="sng" algn="ctr">
            <a:solidFill>
              <a:srgbClr val="FF0000"/>
            </a:solidFill>
            <a:prstDash val="sysDash"/>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72" name="テキスト ボックス 71"/>
          <p:cNvSpPr txBox="1"/>
          <p:nvPr/>
        </p:nvSpPr>
        <p:spPr>
          <a:xfrm>
            <a:off x="7804757" y="1635743"/>
            <a:ext cx="1054086" cy="769441"/>
          </a:xfrm>
          <a:prstGeom prst="rect">
            <a:avLst/>
          </a:prstGeom>
          <a:solidFill>
            <a:schemeClr val="bg1">
              <a:lumMod val="95000"/>
            </a:schemeClr>
          </a:solidFill>
        </p:spPr>
        <p:txBody>
          <a:bodyPr wrap="square" rtlCol="0">
            <a:spAutoFit/>
          </a:bodyPr>
          <a:lstStyle/>
          <a:p>
            <a:pPr algn="ctr"/>
            <a:r>
              <a:rPr kumimoji="1" lang="ja-JP" altLang="en-US" sz="800" dirty="0" smtClean="0"/>
              <a:t>目標</a:t>
            </a:r>
            <a:r>
              <a:rPr kumimoji="1" lang="en-US" altLang="ja-JP" sz="800" dirty="0" smtClean="0"/>
              <a:t>SpO</a:t>
            </a:r>
            <a:r>
              <a:rPr kumimoji="1" lang="en-US" altLang="ja-JP" sz="600" dirty="0" smtClean="0"/>
              <a:t>2</a:t>
            </a:r>
            <a:endParaRPr kumimoji="1" lang="ja-JP" altLang="en-US" sz="600" dirty="0" smtClean="0"/>
          </a:p>
          <a:p>
            <a:r>
              <a:rPr lang="ja-JP" altLang="en-US" sz="600" dirty="0" smtClean="0"/>
              <a:t>　　経過時間　　</a:t>
            </a:r>
            <a:r>
              <a:rPr lang="en-US" altLang="ja-JP" sz="600" dirty="0" smtClean="0"/>
              <a:t>SpO2</a:t>
            </a:r>
            <a:r>
              <a:rPr lang="ja-JP" altLang="en-US" sz="600" dirty="0" smtClean="0"/>
              <a:t>値</a:t>
            </a:r>
            <a:endParaRPr lang="en-US" altLang="ja-JP" sz="600" dirty="0" smtClean="0"/>
          </a:p>
          <a:p>
            <a:r>
              <a:rPr lang="ja-JP" altLang="en-US" sz="600" dirty="0" smtClean="0"/>
              <a:t> </a:t>
            </a:r>
            <a:r>
              <a:rPr lang="ja-JP" altLang="en-US" sz="600" dirty="0" smtClean="0"/>
              <a:t>　　　　</a:t>
            </a:r>
            <a:r>
              <a:rPr lang="en-US" altLang="ja-JP" sz="600" dirty="0" smtClean="0"/>
              <a:t>1</a:t>
            </a:r>
            <a:r>
              <a:rPr lang="ja-JP" altLang="en-US" sz="600" dirty="0" smtClean="0"/>
              <a:t>分　　　　　</a:t>
            </a:r>
            <a:r>
              <a:rPr lang="en-US" altLang="ja-JP" sz="600" dirty="0" smtClean="0"/>
              <a:t>60 %</a:t>
            </a:r>
            <a:endParaRPr lang="ja-JP" altLang="en-US" sz="600" dirty="0" smtClean="0"/>
          </a:p>
          <a:p>
            <a:r>
              <a:rPr lang="ja-JP" altLang="en-US" sz="600" dirty="0" smtClean="0"/>
              <a:t> </a:t>
            </a:r>
            <a:r>
              <a:rPr lang="ja-JP" altLang="en-US" sz="600" dirty="0" smtClean="0"/>
              <a:t>　　　　</a:t>
            </a:r>
            <a:r>
              <a:rPr lang="en-US" altLang="ja-JP" sz="600" dirty="0" smtClean="0"/>
              <a:t>3</a:t>
            </a:r>
            <a:r>
              <a:rPr lang="ja-JP" altLang="en-US" sz="600" dirty="0" smtClean="0"/>
              <a:t>分　　　　　</a:t>
            </a:r>
            <a:r>
              <a:rPr lang="en-US" altLang="ja-JP" sz="600" dirty="0" smtClean="0"/>
              <a:t>70 % </a:t>
            </a:r>
            <a:r>
              <a:rPr lang="ja-JP" altLang="en-US" sz="600" dirty="0" smtClean="0"/>
              <a:t>　</a:t>
            </a:r>
            <a:endParaRPr lang="en-US" altLang="ja-JP" sz="600" dirty="0" smtClean="0"/>
          </a:p>
          <a:p>
            <a:r>
              <a:rPr lang="ja-JP" altLang="en-US" sz="600" dirty="0" smtClean="0"/>
              <a:t> </a:t>
            </a:r>
            <a:r>
              <a:rPr lang="ja-JP" altLang="en-US" sz="600" dirty="0" smtClean="0"/>
              <a:t>　　　　</a:t>
            </a:r>
            <a:r>
              <a:rPr lang="en-US" altLang="ja-JP" sz="600" dirty="0" smtClean="0"/>
              <a:t>5</a:t>
            </a:r>
            <a:r>
              <a:rPr lang="ja-JP" altLang="en-US" sz="600" dirty="0" smtClean="0"/>
              <a:t>分　　　　　</a:t>
            </a:r>
            <a:r>
              <a:rPr lang="en-US" altLang="ja-JP" sz="600" dirty="0" smtClean="0"/>
              <a:t>80 %</a:t>
            </a:r>
          </a:p>
          <a:p>
            <a:r>
              <a:rPr lang="ja-JP" altLang="en-US" sz="600" dirty="0" smtClean="0"/>
              <a:t>　　  　</a:t>
            </a:r>
            <a:r>
              <a:rPr lang="en-US" altLang="ja-JP" sz="600" dirty="0" smtClean="0"/>
              <a:t>10</a:t>
            </a:r>
            <a:r>
              <a:rPr lang="ja-JP" altLang="en-US" sz="600" dirty="0" smtClean="0"/>
              <a:t>分　　　　　</a:t>
            </a:r>
            <a:r>
              <a:rPr lang="en-US" altLang="ja-JP" sz="600" dirty="0" smtClean="0"/>
              <a:t>90 %</a:t>
            </a:r>
          </a:p>
          <a:p>
            <a:r>
              <a:rPr lang="en-US" altLang="ja-JP" sz="600" dirty="0" smtClean="0"/>
              <a:t>95 5 </a:t>
            </a:r>
            <a:r>
              <a:rPr lang="ja-JP" altLang="en-US" sz="600" dirty="0" smtClean="0"/>
              <a:t>以上は超えないように。　</a:t>
            </a:r>
            <a:endParaRPr kumimoji="1" lang="ja-JP" altLang="en-US" sz="600"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9" name="Rectangle 2"/>
          <p:cNvSpPr>
            <a:spLocks noGrp="1" noChangeArrowheads="1"/>
          </p:cNvSpPr>
          <p:nvPr>
            <p:ph type="title"/>
          </p:nvPr>
        </p:nvSpPr>
        <p:spPr>
          <a:xfrm>
            <a:off x="209860" y="332280"/>
            <a:ext cx="8721725" cy="762000"/>
          </a:xfrm>
        </p:spPr>
        <p:txBody>
          <a:bodyPr rIns="132080" anchor="b"/>
          <a:lstStyle/>
          <a:p>
            <a:pPr marL="65088" eaLnBrk="1" hangingPunct="1">
              <a:lnSpc>
                <a:spcPts val="3800"/>
              </a:lnSpc>
              <a:tabLst>
                <a:tab pos="38100" algn="l"/>
                <a:tab pos="63500" algn="l"/>
                <a:tab pos="952500" algn="l"/>
                <a:tab pos="1866900" algn="l"/>
                <a:tab pos="2781300" algn="l"/>
                <a:tab pos="3695700" algn="l"/>
                <a:tab pos="4610100" algn="l"/>
                <a:tab pos="5524500" algn="l"/>
                <a:tab pos="6438900" algn="l"/>
                <a:tab pos="7353300" algn="l"/>
                <a:tab pos="8267700" algn="l"/>
                <a:tab pos="9182100" algn="l"/>
                <a:tab pos="10096500" algn="l"/>
                <a:tab pos="11010900" algn="l"/>
              </a:tabLst>
            </a:pPr>
            <a:r>
              <a:rPr lang="en-US" altLang="ja-JP" sz="3600" dirty="0">
                <a:solidFill>
                  <a:srgbClr val="000000"/>
                </a:solidFill>
                <a:latin typeface="ＭＳ Ｐゴシック" charset="-128"/>
                <a:ea typeface="ＭＳ Ｐゴシック" charset="-128"/>
                <a:cs typeface="ＭＳ Ｐゴシック" charset="-128"/>
                <a:sym typeface="ＤＦＰ太丸ゴシック体" charset="-128"/>
              </a:rPr>
              <a:t> </a:t>
            </a:r>
            <a:r>
              <a:rPr lang="ja-JP" altLang="en-US" sz="4000" b="1" dirty="0">
                <a:solidFill>
                  <a:srgbClr val="FBF938"/>
                </a:solidFill>
                <a:latin typeface="ＭＳ Ｐゴシック" charset="-128"/>
                <a:ea typeface="ＭＳ Ｐゴシック" charset="-128"/>
                <a:cs typeface="ＭＳ Ｐゴシック" charset="-128"/>
                <a:sym typeface="ＤＦＰ太丸ゴシック体" charset="-128"/>
              </a:rPr>
              <a:t>胸骨圧迫の適応</a:t>
            </a:r>
          </a:p>
        </p:txBody>
      </p:sp>
      <p:pic>
        <p:nvPicPr>
          <p:cNvPr id="267266" name="Picture 2"/>
          <p:cNvPicPr>
            <a:picLocks noChangeAspect="1" noChangeArrowheads="1"/>
          </p:cNvPicPr>
          <p:nvPr/>
        </p:nvPicPr>
        <p:blipFill>
          <a:blip r:embed="rId3"/>
          <a:srcRect/>
          <a:stretch>
            <a:fillRect/>
          </a:stretch>
        </p:blipFill>
        <p:spPr bwMode="auto">
          <a:xfrm>
            <a:off x="209860" y="1396633"/>
            <a:ext cx="5657850" cy="4591050"/>
          </a:xfrm>
          <a:prstGeom prst="rect">
            <a:avLst/>
          </a:prstGeom>
          <a:noFill/>
          <a:ln w="9525">
            <a:noFill/>
            <a:miter lim="800000"/>
            <a:headEnd/>
            <a:tailEnd/>
          </a:ln>
        </p:spPr>
      </p:pic>
      <p:pic>
        <p:nvPicPr>
          <p:cNvPr id="142341" name="Picture 1"/>
          <p:cNvPicPr>
            <a:picLocks noChangeArrowheads="1"/>
          </p:cNvPicPr>
          <p:nvPr/>
        </p:nvPicPr>
        <p:blipFill>
          <a:blip r:embed="rId4"/>
          <a:srcRect/>
          <a:stretch>
            <a:fillRect/>
          </a:stretch>
        </p:blipFill>
        <p:spPr bwMode="auto">
          <a:xfrm>
            <a:off x="5531369" y="3957403"/>
            <a:ext cx="3384031" cy="2518347"/>
          </a:xfrm>
          <a:prstGeom prst="rect">
            <a:avLst/>
          </a:prstGeom>
          <a:noFill/>
          <a:ln w="12700">
            <a:noFill/>
            <a:miter lim="800000"/>
            <a:headEnd/>
            <a:tailEnd/>
          </a:ln>
        </p:spPr>
      </p:pic>
      <p:sp>
        <p:nvSpPr>
          <p:cNvPr id="142340" name="Rectangle 3"/>
          <p:cNvSpPr>
            <a:spLocks/>
          </p:cNvSpPr>
          <p:nvPr/>
        </p:nvSpPr>
        <p:spPr bwMode="auto">
          <a:xfrm>
            <a:off x="5531369" y="1930400"/>
            <a:ext cx="3384030" cy="1097613"/>
          </a:xfrm>
          <a:prstGeom prst="rect">
            <a:avLst/>
          </a:prstGeom>
          <a:solidFill>
            <a:srgbClr val="FF6464"/>
          </a:solidFill>
          <a:ln w="12700">
            <a:noFill/>
            <a:miter lim="800000"/>
            <a:headEnd/>
            <a:tailEnd/>
          </a:ln>
        </p:spPr>
        <p:txBody>
          <a:bodyPr lIns="0" tIns="0" rIns="0" bIns="0">
            <a:prstTxWarp prst="textNoShape">
              <a:avLst/>
            </a:prstTxWarp>
          </a:bodyPr>
          <a:lstStyle/>
          <a:p>
            <a:pPr marL="222250" indent="-222250">
              <a:spcBef>
                <a:spcPts val="1400"/>
              </a:spcBef>
              <a:tabLst>
                <a:tab pos="228600" algn="l"/>
                <a:tab pos="355600" algn="l"/>
                <a:tab pos="711200" algn="l"/>
                <a:tab pos="1066800" algn="l"/>
                <a:tab pos="1422400" algn="l"/>
                <a:tab pos="1778000" algn="l"/>
                <a:tab pos="2133600" algn="l"/>
                <a:tab pos="2489200" algn="l"/>
                <a:tab pos="2844800" algn="l"/>
                <a:tab pos="3200400" algn="l"/>
                <a:tab pos="3556000" algn="l"/>
                <a:tab pos="3911600" algn="l"/>
                <a:tab pos="4267200" algn="l"/>
                <a:tab pos="4572000" algn="l"/>
                <a:tab pos="5486400" algn="l"/>
                <a:tab pos="6400800" algn="l"/>
                <a:tab pos="7315200" algn="l"/>
                <a:tab pos="8229600" algn="l"/>
                <a:tab pos="9144000" algn="l"/>
                <a:tab pos="10058400" algn="l"/>
                <a:tab pos="10972800" algn="l"/>
              </a:tabLst>
            </a:pPr>
            <a:r>
              <a:rPr kumimoji="0" lang="en-US" altLang="ja-JP" sz="2400" dirty="0">
                <a:latin typeface="ＭＳ Ｐゴシック" charset="-128"/>
                <a:sym typeface="ヒラギノ丸ゴ Pro W4" charset="-128"/>
              </a:rPr>
              <a:t>  </a:t>
            </a:r>
            <a:r>
              <a:rPr kumimoji="0" lang="en-US" altLang="ja-JP" sz="2000" b="1" dirty="0" smtClean="0">
                <a:latin typeface="ＭＳ Ｐゴシック" charset="-128"/>
                <a:sym typeface="ヒラギノ丸ゴ Pro W4" charset="-128"/>
              </a:rPr>
              <a:t>30</a:t>
            </a:r>
            <a:r>
              <a:rPr kumimoji="0" lang="ja-JP" altLang="en-US" sz="2000" b="1" dirty="0">
                <a:latin typeface="ＭＳ Ｐゴシック" charset="-128"/>
                <a:sym typeface="ヒラギノ丸ゴ Pro W4" charset="-128"/>
              </a:rPr>
              <a:t>秒間効果的な人工呼吸</a:t>
            </a:r>
            <a:r>
              <a:rPr kumimoji="0" lang="ja-JP" altLang="en-US" sz="2000" b="1" dirty="0" smtClean="0">
                <a:latin typeface="ＭＳ Ｐゴシック" charset="-128"/>
                <a:sym typeface="ヒラギノ丸ゴ Pro W4" charset="-128"/>
              </a:rPr>
              <a:t>をしても、心拍</a:t>
            </a:r>
            <a:r>
              <a:rPr kumimoji="0" lang="ja-JP" altLang="en-US" sz="2000" b="1" dirty="0">
                <a:latin typeface="ＭＳ Ｐゴシック" charset="-128"/>
                <a:sym typeface="ヒラギノ丸ゴ Pro W4" charset="-128"/>
              </a:rPr>
              <a:t>が</a:t>
            </a:r>
            <a:r>
              <a:rPr kumimoji="0" lang="en-US" altLang="ja-JP" sz="2000" b="1" dirty="0">
                <a:latin typeface="ＭＳ Ｐゴシック" charset="-128"/>
                <a:sym typeface="ヒラギノ丸ゴ Pro W4" charset="-128"/>
              </a:rPr>
              <a:t>60</a:t>
            </a:r>
            <a:r>
              <a:rPr kumimoji="0" lang="ja-JP" altLang="en-US" sz="2000" b="1" dirty="0">
                <a:latin typeface="ＭＳ Ｐゴシック" charset="-128"/>
                <a:sym typeface="ヒラギノ丸ゴ Pro W4" charset="-128"/>
              </a:rPr>
              <a:t>以上</a:t>
            </a:r>
            <a:r>
              <a:rPr kumimoji="0" lang="en-US" altLang="ja-JP" sz="2000" b="1" dirty="0">
                <a:latin typeface="ＭＳ Ｐゴシック" charset="-128"/>
                <a:sym typeface="ヒラギノ丸ゴ Pro W4" charset="-128"/>
              </a:rPr>
              <a:t>/</a:t>
            </a:r>
            <a:r>
              <a:rPr kumimoji="0" lang="ja-JP" altLang="en-US" sz="2000" b="1" dirty="0">
                <a:latin typeface="ＭＳ Ｐゴシック" charset="-128"/>
                <a:sym typeface="ヒラギノ丸ゴ Pro W4" charset="-128"/>
              </a:rPr>
              <a:t>分にならないとき</a:t>
            </a:r>
          </a:p>
        </p:txBody>
      </p:sp>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1"/>
          <p:cNvSpPr>
            <a:spLocks/>
          </p:cNvSpPr>
          <p:nvPr/>
        </p:nvSpPr>
        <p:spPr bwMode="auto">
          <a:xfrm>
            <a:off x="457200" y="652695"/>
            <a:ext cx="8229600" cy="892552"/>
          </a:xfrm>
          <a:prstGeom prst="rect">
            <a:avLst/>
          </a:prstGeom>
          <a:noFill/>
          <a:ln w="12700">
            <a:noFill/>
            <a:miter lim="800000"/>
            <a:headEnd/>
            <a:tailEnd/>
          </a:ln>
        </p:spPr>
        <p:txBody>
          <a:bodyPr lIns="0" tIns="0" rIns="40639" bIns="0" anchor="ctr">
            <a:prstTxWarp prst="textNoShape">
              <a:avLst/>
            </a:prstTxWarp>
            <a:spAutoFit/>
          </a:bodyPr>
          <a:lstStyle/>
          <a:p>
            <a:pPr marL="39688" algn="ctr"/>
            <a:endParaRPr lang="en-US" altLang="ja-JP" dirty="0">
              <a:latin typeface="ＭＳ Ｐゴシック" pitchFamily="-112" charset="-128"/>
            </a:endParaRPr>
          </a:p>
          <a:p>
            <a:pPr marL="39688" algn="ctr"/>
            <a:r>
              <a:rPr lang="ja-JP" altLang="en-US" sz="3600" dirty="0">
                <a:solidFill>
                  <a:srgbClr val="E6FF66"/>
                </a:solidFill>
                <a:latin typeface="ＭＳ Ｐゴシック" pitchFamily="-112" charset="-128"/>
                <a:sym typeface="ＤＦＰ太丸ゴシック体" pitchFamily="-112" charset="-128"/>
              </a:rPr>
              <a:t>　</a:t>
            </a:r>
            <a:r>
              <a:rPr lang="ja-JP" altLang="en-US" sz="4000" b="1" dirty="0">
                <a:solidFill>
                  <a:srgbClr val="FFFF00"/>
                </a:solidFill>
                <a:latin typeface="ＭＳ Ｐゴシック" pitchFamily="-112" charset="-128"/>
                <a:sym typeface="ＤＦＰ太丸ゴシック体" pitchFamily="-112" charset="-128"/>
              </a:rPr>
              <a:t>胸骨圧迫</a:t>
            </a:r>
          </a:p>
        </p:txBody>
      </p:sp>
      <p:sp>
        <p:nvSpPr>
          <p:cNvPr id="70659" name="Rectangle 3"/>
          <p:cNvSpPr>
            <a:spLocks/>
          </p:cNvSpPr>
          <p:nvPr/>
        </p:nvSpPr>
        <p:spPr bwMode="auto">
          <a:xfrm>
            <a:off x="1294150" y="3772520"/>
            <a:ext cx="7087850" cy="1519003"/>
          </a:xfrm>
          <a:prstGeom prst="rect">
            <a:avLst/>
          </a:prstGeom>
          <a:noFill/>
          <a:ln w="50800">
            <a:noFill/>
            <a:miter lim="800000"/>
            <a:headEnd/>
            <a:tailEnd/>
          </a:ln>
        </p:spPr>
        <p:txBody>
          <a:bodyPr lIns="0" tIns="0" rIns="40639" bIns="0" anchor="ctr">
            <a:prstTxWarp prst="textNoShape">
              <a:avLst/>
            </a:prstTxWarp>
          </a:bodyPr>
          <a:lstStyle/>
          <a:p>
            <a:pPr marL="39688">
              <a:spcBef>
                <a:spcPts val="838"/>
              </a:spcBef>
            </a:pPr>
            <a:r>
              <a:rPr lang="ja-JP" altLang="en-US" sz="2800" dirty="0">
                <a:solidFill>
                  <a:schemeClr val="accent2">
                    <a:lumMod val="40000"/>
                    <a:lumOff val="60000"/>
                  </a:schemeClr>
                </a:solidFill>
              </a:rPr>
              <a:t>心停止が心原性であることがわかって場合は、胸骨圧迫と人工呼吸の比率をより高くする</a:t>
            </a:r>
            <a:r>
              <a:rPr lang="ja-JP" altLang="en-US" sz="2800" dirty="0" smtClean="0">
                <a:solidFill>
                  <a:schemeClr val="accent2">
                    <a:lumMod val="40000"/>
                    <a:lumOff val="60000"/>
                  </a:schemeClr>
                </a:solidFill>
              </a:rPr>
              <a:t>ことを</a:t>
            </a:r>
            <a:r>
              <a:rPr lang="ja-JP" altLang="en-US" sz="2800" dirty="0">
                <a:solidFill>
                  <a:schemeClr val="accent2">
                    <a:lumMod val="40000"/>
                    <a:lumOff val="60000"/>
                  </a:schemeClr>
                </a:solidFill>
              </a:rPr>
              <a:t>考慮してもよい（例</a:t>
            </a:r>
            <a:r>
              <a:rPr lang="en-US" altLang="ja-JP" sz="2800" dirty="0">
                <a:solidFill>
                  <a:schemeClr val="accent2">
                    <a:lumMod val="40000"/>
                    <a:lumOff val="60000"/>
                  </a:schemeClr>
                </a:solidFill>
              </a:rPr>
              <a:t> 15</a:t>
            </a:r>
            <a:r>
              <a:rPr lang="ja-JP" altLang="en-US" sz="2800" dirty="0">
                <a:solidFill>
                  <a:schemeClr val="accent2">
                    <a:lumMod val="40000"/>
                    <a:lumOff val="60000"/>
                  </a:schemeClr>
                </a:solidFill>
              </a:rPr>
              <a:t>：</a:t>
            </a:r>
            <a:r>
              <a:rPr lang="en-US" altLang="ja-JP" sz="2800" dirty="0">
                <a:solidFill>
                  <a:schemeClr val="accent2">
                    <a:lumMod val="40000"/>
                    <a:lumOff val="60000"/>
                  </a:schemeClr>
                </a:solidFill>
              </a:rPr>
              <a:t>2</a:t>
            </a:r>
            <a:r>
              <a:rPr lang="ja-JP" altLang="en-US" sz="2800" dirty="0" smtClean="0">
                <a:solidFill>
                  <a:schemeClr val="accent2">
                    <a:lumMod val="40000"/>
                    <a:lumOff val="60000"/>
                  </a:schemeClr>
                </a:solidFill>
              </a:rPr>
              <a:t>）</a:t>
            </a:r>
            <a:endParaRPr lang="ja-JP" altLang="en-US" sz="2800" dirty="0">
              <a:solidFill>
                <a:schemeClr val="accent2">
                  <a:lumMod val="40000"/>
                  <a:lumOff val="60000"/>
                </a:schemeClr>
              </a:solidFill>
              <a:latin typeface="ＭＳ Ｐゴシック" pitchFamily="-112" charset="-128"/>
              <a:sym typeface="ヒラギノ丸ゴ Pro W4" pitchFamily="-112" charset="-128"/>
            </a:endParaRPr>
          </a:p>
        </p:txBody>
      </p:sp>
      <p:sp>
        <p:nvSpPr>
          <p:cNvPr id="72709" name="テキスト ボックス 4"/>
          <p:cNvSpPr txBox="1">
            <a:spLocks noChangeArrowheads="1"/>
          </p:cNvSpPr>
          <p:nvPr/>
        </p:nvSpPr>
        <p:spPr bwMode="auto">
          <a:xfrm>
            <a:off x="1219200" y="2293938"/>
            <a:ext cx="7162800" cy="1261884"/>
          </a:xfrm>
          <a:prstGeom prst="rect">
            <a:avLst/>
          </a:prstGeom>
          <a:noFill/>
          <a:ln w="9525">
            <a:noFill/>
            <a:miter lim="800000"/>
            <a:headEnd/>
            <a:tailEnd/>
          </a:ln>
        </p:spPr>
        <p:txBody>
          <a:bodyPr wrap="square">
            <a:prstTxWarp prst="textNoShape">
              <a:avLst/>
            </a:prstTxWarp>
            <a:spAutoFit/>
          </a:bodyPr>
          <a:lstStyle/>
          <a:p>
            <a:r>
              <a:rPr kumimoji="1" lang="ja-JP" altLang="en-US" sz="3600" b="1" dirty="0" smtClean="0">
                <a:solidFill>
                  <a:srgbClr val="FFFFFF"/>
                </a:solidFill>
              </a:rPr>
              <a:t>人工換気と</a:t>
            </a:r>
            <a:r>
              <a:rPr kumimoji="1" lang="ja-JP" altLang="en-US" sz="3600" b="1" dirty="0">
                <a:solidFill>
                  <a:srgbClr val="FFFFFF"/>
                </a:solidFill>
              </a:rPr>
              <a:t>の比</a:t>
            </a:r>
            <a:r>
              <a:rPr kumimoji="1" lang="ja-JP" altLang="en-US" sz="3600" b="1" dirty="0" smtClean="0">
                <a:solidFill>
                  <a:srgbClr val="FFFFFF"/>
                </a:solidFill>
              </a:rPr>
              <a:t>は</a:t>
            </a:r>
            <a:r>
              <a:rPr lang="ja-JP" altLang="en-US" sz="3600" b="1" dirty="0" smtClean="0">
                <a:solidFill>
                  <a:srgbClr val="FFFFFF"/>
                </a:solidFill>
              </a:rPr>
              <a:t>、</a:t>
            </a:r>
          </a:p>
          <a:p>
            <a:r>
              <a:rPr kumimoji="1" lang="ja-JP" altLang="en-US" sz="3600" b="1" dirty="0" smtClean="0">
                <a:solidFill>
                  <a:srgbClr val="FFFFFF"/>
                </a:solidFill>
              </a:rPr>
              <a:t>基本的</a:t>
            </a:r>
            <a:r>
              <a:rPr kumimoji="1" lang="ja-JP" altLang="en-US" sz="3600" b="1" dirty="0">
                <a:solidFill>
                  <a:srgbClr val="FFFFFF"/>
                </a:solidFill>
              </a:rPr>
              <a:t>に</a:t>
            </a:r>
            <a:r>
              <a:rPr kumimoji="1" lang="ja-JP" altLang="en-US" sz="3600" b="1" dirty="0" smtClean="0">
                <a:solidFill>
                  <a:srgbClr val="FFFFFF"/>
                </a:solidFill>
              </a:rPr>
              <a:t>は</a:t>
            </a:r>
            <a:r>
              <a:rPr kumimoji="1" lang="en-US" altLang="ja-JP" sz="3600" b="1" dirty="0" smtClean="0">
                <a:solidFill>
                  <a:srgbClr val="FFFFFF"/>
                </a:solidFill>
              </a:rPr>
              <a:t>  </a:t>
            </a:r>
            <a:r>
              <a:rPr kumimoji="1" lang="en-US" altLang="ja-JP" sz="4000" b="1" dirty="0" smtClean="0">
                <a:solidFill>
                  <a:srgbClr val="FFFFFF"/>
                </a:solidFill>
              </a:rPr>
              <a:t>3</a:t>
            </a:r>
            <a:r>
              <a:rPr kumimoji="1" lang="ja-JP" altLang="en-US" sz="4000" b="1" dirty="0" smtClean="0">
                <a:solidFill>
                  <a:srgbClr val="FFFFFF"/>
                </a:solidFill>
              </a:rPr>
              <a:t>：</a:t>
            </a:r>
            <a:r>
              <a:rPr kumimoji="1" lang="en-US" altLang="ja-JP" sz="4000" b="1" dirty="0" smtClean="0">
                <a:solidFill>
                  <a:srgbClr val="FFFFFF"/>
                </a:solidFill>
              </a:rPr>
              <a:t>1 </a:t>
            </a:r>
            <a:r>
              <a:rPr kumimoji="1" lang="ja-JP" altLang="en-US" sz="3600" b="1" dirty="0" smtClean="0">
                <a:solidFill>
                  <a:srgbClr val="FFFFFF"/>
                </a:solidFill>
              </a:rPr>
              <a:t>で</a:t>
            </a:r>
            <a:r>
              <a:rPr lang="ja-JP" altLang="en-US" sz="3600" b="1" dirty="0" smtClean="0">
                <a:solidFill>
                  <a:srgbClr val="FFFFFF"/>
                </a:solidFill>
              </a:rPr>
              <a:t>連動させる。</a:t>
            </a:r>
            <a:endParaRPr kumimoji="1" lang="ja-JP" altLang="en-US" sz="3600" b="1" dirty="0">
              <a:solidFill>
                <a:srgbClr val="FFFFFF"/>
              </a:solidFill>
            </a:endParaRPr>
          </a:p>
        </p:txBody>
      </p:sp>
      <p:sp>
        <p:nvSpPr>
          <p:cNvPr id="6" name="テキスト ボックス 3"/>
          <p:cNvSpPr txBox="1">
            <a:spLocks noChangeArrowheads="1"/>
          </p:cNvSpPr>
          <p:nvPr/>
        </p:nvSpPr>
        <p:spPr bwMode="auto">
          <a:xfrm>
            <a:off x="1900238" y="152400"/>
            <a:ext cx="5262562" cy="461963"/>
          </a:xfrm>
          <a:prstGeom prst="rect">
            <a:avLst/>
          </a:prstGeom>
          <a:noFill/>
          <a:ln w="9525">
            <a:noFill/>
            <a:miter lim="800000"/>
            <a:headEnd/>
            <a:tailEnd/>
          </a:ln>
        </p:spPr>
        <p:txBody>
          <a:bodyPr wrap="square">
            <a:prstTxWarp prst="textNoShape">
              <a:avLst/>
            </a:prstTxWarp>
            <a:spAutoFit/>
          </a:bodyPr>
          <a:lstStyle/>
          <a:p>
            <a:r>
              <a:rPr lang="ja-JP" altLang="en-US" sz="2400" b="1" dirty="0">
                <a:solidFill>
                  <a:srgbClr val="FF6FCF"/>
                </a:solidFill>
              </a:rPr>
              <a:t>新生児心肺蘇生法で何が変わったか</a:t>
            </a:r>
            <a:r>
              <a:rPr lang="en-US" altLang="ja-JP" sz="2400" b="1" dirty="0">
                <a:solidFill>
                  <a:srgbClr val="FF6FCF"/>
                </a:solidFill>
              </a:rPr>
              <a:t>?</a:t>
            </a:r>
            <a:endParaRPr kumimoji="1" lang="ja-JP" altLang="en-US" sz="2400" b="1" dirty="0">
              <a:solidFill>
                <a:srgbClr val="FF6FCF"/>
              </a:solidFill>
            </a:endParaRP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タイトル 1"/>
          <p:cNvSpPr>
            <a:spLocks noGrp="1"/>
          </p:cNvSpPr>
          <p:nvPr>
            <p:ph type="title"/>
          </p:nvPr>
        </p:nvSpPr>
        <p:spPr>
          <a:xfrm>
            <a:off x="457200" y="76200"/>
            <a:ext cx="8229600" cy="1143000"/>
          </a:xfrm>
        </p:spPr>
        <p:txBody>
          <a:bodyPr>
            <a:normAutofit/>
          </a:bodyPr>
          <a:lstStyle/>
          <a:p>
            <a:pPr eaLnBrk="1" hangingPunct="1"/>
            <a:r>
              <a:rPr lang="ja-JP" altLang="en-US" sz="4000" b="1" dirty="0">
                <a:solidFill>
                  <a:srgbClr val="FFFF00"/>
                </a:solidFill>
                <a:latin typeface="ＭＳ Ｐゴシック" charset="-128"/>
                <a:ea typeface="ＭＳ Ｐゴシック" charset="-128"/>
                <a:cs typeface="ＭＳ Ｐゴシック" charset="-128"/>
              </a:rPr>
              <a:t>除外項目</a:t>
            </a:r>
          </a:p>
        </p:txBody>
      </p:sp>
      <p:sp>
        <p:nvSpPr>
          <p:cNvPr id="50179" name="コンテンツ プレースホルダ 2"/>
          <p:cNvSpPr>
            <a:spLocks noGrp="1"/>
          </p:cNvSpPr>
          <p:nvPr>
            <p:ph idx="1"/>
          </p:nvPr>
        </p:nvSpPr>
        <p:spPr>
          <a:xfrm>
            <a:off x="457200" y="1143000"/>
            <a:ext cx="8229600" cy="5105400"/>
          </a:xfrm>
        </p:spPr>
        <p:txBody>
          <a:bodyPr>
            <a:normAutofit/>
          </a:bodyPr>
          <a:lstStyle/>
          <a:p>
            <a:pPr eaLnBrk="1" hangingPunct="1">
              <a:buFont typeface="Wingdings" charset="2"/>
              <a:buChar char="u"/>
            </a:pPr>
            <a:r>
              <a:rPr lang="en-US" altLang="ja-JP" sz="2800" b="1" dirty="0">
                <a:solidFill>
                  <a:schemeClr val="bg1"/>
                </a:solidFill>
                <a:latin typeface="ＭＳ Ｐゴシック" charset="-128"/>
                <a:ea typeface="ＭＳ Ｐゴシック" charset="-128"/>
                <a:cs typeface="ＭＳ Ｐゴシック" charset="-128"/>
              </a:rPr>
              <a:t>AHA 2000 </a:t>
            </a:r>
            <a:r>
              <a:rPr lang="ja-JP" altLang="en-US" sz="2800" b="1" dirty="0">
                <a:solidFill>
                  <a:schemeClr val="bg1"/>
                </a:solidFill>
                <a:latin typeface="ＭＳ Ｐゴシック" charset="-128"/>
                <a:ea typeface="ＭＳ Ｐゴシック" charset="-128"/>
                <a:cs typeface="ＭＳ Ｐゴシック" charset="-128"/>
              </a:rPr>
              <a:t>に入っていた</a:t>
            </a:r>
            <a:r>
              <a:rPr lang="ja-JP" altLang="en-US" sz="2800" b="1" u="sng" dirty="0">
                <a:solidFill>
                  <a:srgbClr val="F1B5F5"/>
                </a:solidFill>
                <a:latin typeface="ＭＳ Ｐゴシック" charset="-128"/>
                <a:ea typeface="ＭＳ Ｐゴシック" charset="-128"/>
                <a:cs typeface="ＭＳ Ｐゴシック" charset="-128"/>
              </a:rPr>
              <a:t>出生時の皮膚色</a:t>
            </a:r>
            <a:r>
              <a:rPr lang="ja-JP" altLang="en-US" sz="2800" b="1" u="sng" dirty="0" smtClean="0">
                <a:solidFill>
                  <a:srgbClr val="F1B5F5"/>
                </a:solidFill>
                <a:latin typeface="ＭＳ Ｐゴシック" charset="-128"/>
                <a:ea typeface="ＭＳ Ｐゴシック" charset="-128"/>
                <a:cs typeface="ＭＳ Ｐゴシック" charset="-128"/>
              </a:rPr>
              <a:t>のチェック</a:t>
            </a:r>
          </a:p>
          <a:p>
            <a:pPr eaLnBrk="1" hangingPunct="1">
              <a:buNone/>
            </a:pPr>
            <a:r>
              <a:rPr lang="ja-JP" altLang="en-US" sz="2800" b="1" dirty="0" smtClean="0">
                <a:solidFill>
                  <a:srgbClr val="F1B5F5"/>
                </a:solidFill>
                <a:latin typeface="ＭＳ Ｐゴシック" charset="-128"/>
                <a:ea typeface="ＭＳ Ｐゴシック" charset="-128"/>
                <a:cs typeface="ＭＳ Ｐゴシック" charset="-128"/>
              </a:rPr>
              <a:t>　 </a:t>
            </a:r>
            <a:r>
              <a:rPr lang="ja-JP" altLang="en-US" sz="2800" b="1" dirty="0" smtClean="0">
                <a:solidFill>
                  <a:srgbClr val="FFFFFF"/>
                </a:solidFill>
                <a:latin typeface="ＭＳ Ｐゴシック" charset="-128"/>
                <a:ea typeface="ＭＳ Ｐゴシック" charset="-128"/>
                <a:cs typeface="ＭＳ Ｐゴシック" charset="-128"/>
              </a:rPr>
              <a:t>は</a:t>
            </a:r>
            <a:r>
              <a:rPr lang="ja-JP" altLang="en-US" sz="2800" b="1" dirty="0">
                <a:solidFill>
                  <a:srgbClr val="FFFFFF"/>
                </a:solidFill>
                <a:latin typeface="ＭＳ Ｐゴシック" charset="-128"/>
                <a:ea typeface="ＭＳ Ｐゴシック" charset="-128"/>
                <a:cs typeface="ＭＳ Ｐゴシック" charset="-128"/>
              </a:rPr>
              <a:t>、</a:t>
            </a:r>
            <a:r>
              <a:rPr lang="en-US" altLang="ja-JP" sz="2800" b="1" dirty="0">
                <a:solidFill>
                  <a:srgbClr val="FFFFFF"/>
                </a:solidFill>
                <a:latin typeface="ＭＳ Ｐゴシック" charset="-128"/>
                <a:ea typeface="ＭＳ Ｐゴシック" charset="-128"/>
                <a:cs typeface="ＭＳ Ｐゴシック" charset="-128"/>
              </a:rPr>
              <a:t>Consensus 2005</a:t>
            </a:r>
            <a:r>
              <a:rPr lang="ja-JP" altLang="en-US" sz="2800" b="1" dirty="0">
                <a:solidFill>
                  <a:srgbClr val="FFFFFF"/>
                </a:solidFill>
                <a:latin typeface="ＭＳ Ｐゴシック" charset="-128"/>
                <a:ea typeface="ＭＳ Ｐゴシック" charset="-128"/>
                <a:cs typeface="ＭＳ Ｐゴシック" charset="-128"/>
              </a:rPr>
              <a:t>より削除された。</a:t>
            </a:r>
            <a:endParaRPr lang="en-US" altLang="ja-JP" sz="2800" b="1" dirty="0">
              <a:solidFill>
                <a:srgbClr val="FFFFFF"/>
              </a:solidFill>
              <a:latin typeface="ＭＳ Ｐゴシック" charset="-128"/>
              <a:ea typeface="ＭＳ Ｐゴシック" charset="-128"/>
              <a:cs typeface="ＭＳ Ｐゴシック" charset="-128"/>
            </a:endParaRPr>
          </a:p>
          <a:p>
            <a:pPr eaLnBrk="1" hangingPunct="1">
              <a:buFont typeface="Arial" charset="0"/>
              <a:buNone/>
            </a:pPr>
            <a:r>
              <a:rPr lang="ja-JP" altLang="en-US" dirty="0">
                <a:latin typeface="ＭＳ Ｐゴシック" charset="-128"/>
                <a:ea typeface="ＭＳ Ｐゴシック" charset="-128"/>
                <a:cs typeface="ＭＳ Ｐゴシック" charset="-128"/>
              </a:rPr>
              <a:t>　　</a:t>
            </a:r>
            <a:r>
              <a:rPr lang="en-US" altLang="ja-JP" sz="2400" b="1" dirty="0">
                <a:solidFill>
                  <a:srgbClr val="CCFFCC"/>
                </a:solidFill>
                <a:latin typeface="ＭＳ Ｐゴシック" charset="-128"/>
                <a:ea typeface="ＭＳ Ｐゴシック" charset="-128"/>
                <a:cs typeface="ＭＳ Ｐゴシック" charset="-128"/>
              </a:rPr>
              <a:t>※</a:t>
            </a:r>
            <a:r>
              <a:rPr lang="ja-JP" altLang="en-US" sz="2400" b="1" dirty="0">
                <a:solidFill>
                  <a:srgbClr val="CCFFCC"/>
                </a:solidFill>
                <a:latin typeface="ＭＳ Ｐゴシック" charset="-128"/>
                <a:ea typeface="ＭＳ Ｐゴシック" charset="-128"/>
                <a:cs typeface="ＭＳ Ｐゴシック" charset="-128"/>
              </a:rPr>
              <a:t>正常の正期産児</a:t>
            </a:r>
            <a:r>
              <a:rPr lang="ja-JP" altLang="en-US" sz="2400" b="1" dirty="0" smtClean="0">
                <a:solidFill>
                  <a:srgbClr val="CCFFCC"/>
                </a:solidFill>
                <a:latin typeface="ＭＳ Ｐゴシック" charset="-128"/>
                <a:ea typeface="ＭＳ Ｐゴシック" charset="-128"/>
                <a:cs typeface="ＭＳ Ｐゴシック" charset="-128"/>
              </a:rPr>
              <a:t>でも </a:t>
            </a:r>
            <a:r>
              <a:rPr lang="en-US" altLang="ja-JP" sz="2400" b="1" dirty="0" err="1" smtClean="0">
                <a:solidFill>
                  <a:srgbClr val="CCFFCC"/>
                </a:solidFill>
                <a:latin typeface="ＭＳ Ｐゴシック" charset="-128"/>
                <a:ea typeface="ＭＳ Ｐゴシック" charset="-128"/>
                <a:cs typeface="ＭＳ Ｐゴシック" charset="-128"/>
              </a:rPr>
              <a:t>preductal</a:t>
            </a:r>
            <a:r>
              <a:rPr lang="en-US" altLang="ja-JP" sz="2400" b="1" dirty="0" smtClean="0">
                <a:solidFill>
                  <a:srgbClr val="CCFFCC"/>
                </a:solidFill>
                <a:latin typeface="ＭＳ Ｐゴシック" charset="-128"/>
                <a:ea typeface="ＭＳ Ｐゴシック" charset="-128"/>
                <a:cs typeface="ＭＳ Ｐゴシック" charset="-128"/>
              </a:rPr>
              <a:t> </a:t>
            </a:r>
            <a:r>
              <a:rPr lang="en-US" altLang="ja-JP" sz="2400" b="1" dirty="0">
                <a:solidFill>
                  <a:srgbClr val="CCFFCC"/>
                </a:solidFill>
                <a:latin typeface="ＭＳ Ｐゴシック" charset="-128"/>
                <a:ea typeface="ＭＳ Ｐゴシック" charset="-128"/>
                <a:cs typeface="ＭＳ Ｐゴシック" charset="-128"/>
              </a:rPr>
              <a:t>SpO</a:t>
            </a:r>
            <a:r>
              <a:rPr lang="en-US" altLang="ja-JP" sz="1400" b="1" dirty="0">
                <a:solidFill>
                  <a:srgbClr val="CCFFCC"/>
                </a:solidFill>
                <a:latin typeface="ＭＳ Ｐゴシック" charset="-128"/>
                <a:ea typeface="ＭＳ Ｐゴシック" charset="-128"/>
                <a:cs typeface="ＭＳ Ｐゴシック" charset="-128"/>
              </a:rPr>
              <a:t>2</a:t>
            </a:r>
            <a:r>
              <a:rPr lang="en-US" altLang="ja-JP" sz="2400" b="1" dirty="0">
                <a:solidFill>
                  <a:srgbClr val="CCFFCC"/>
                </a:solidFill>
                <a:latin typeface="ＭＳ Ｐゴシック" charset="-128"/>
                <a:ea typeface="ＭＳ Ｐゴシック" charset="-128"/>
                <a:cs typeface="ＭＳ Ｐゴシック" charset="-128"/>
              </a:rPr>
              <a:t>&gt;95</a:t>
            </a:r>
            <a:r>
              <a:rPr lang="en-US" altLang="ja-JP" sz="2400" b="1" dirty="0" smtClean="0">
                <a:solidFill>
                  <a:srgbClr val="CCFFCC"/>
                </a:solidFill>
                <a:latin typeface="ＭＳ Ｐゴシック" charset="-128"/>
                <a:ea typeface="ＭＳ Ｐゴシック" charset="-128"/>
                <a:cs typeface="ＭＳ Ｐゴシック" charset="-128"/>
              </a:rPr>
              <a:t>% </a:t>
            </a:r>
            <a:r>
              <a:rPr lang="ja-JP" altLang="en-US" sz="2400" b="1" dirty="0" smtClean="0">
                <a:solidFill>
                  <a:srgbClr val="CCFFCC"/>
                </a:solidFill>
                <a:latin typeface="ＭＳ Ｐゴシック" charset="-128"/>
                <a:ea typeface="ＭＳ Ｐゴシック" charset="-128"/>
                <a:cs typeface="ＭＳ Ｐゴシック" charset="-128"/>
              </a:rPr>
              <a:t>に</a:t>
            </a:r>
            <a:r>
              <a:rPr lang="ja-JP" altLang="en-US" sz="2400" b="1" dirty="0">
                <a:solidFill>
                  <a:srgbClr val="CCFFCC"/>
                </a:solidFill>
                <a:latin typeface="ＭＳ Ｐゴシック" charset="-128"/>
                <a:ea typeface="ＭＳ Ｐゴシック" charset="-128"/>
                <a:cs typeface="ＭＳ Ｐゴシック" charset="-128"/>
              </a:rPr>
              <a:t>達する</a:t>
            </a:r>
            <a:r>
              <a:rPr lang="ja-JP" altLang="en-US" sz="2400" b="1" dirty="0" smtClean="0">
                <a:solidFill>
                  <a:srgbClr val="CCFFCC"/>
                </a:solidFill>
                <a:latin typeface="ＭＳ Ｐゴシック" charset="-128"/>
                <a:ea typeface="ＭＳ Ｐゴシック" charset="-128"/>
                <a:cs typeface="ＭＳ Ｐゴシック" charset="-128"/>
              </a:rPr>
              <a:t>のに</a:t>
            </a:r>
            <a:endParaRPr lang="en-US" altLang="ja-JP" sz="2400" b="1" dirty="0" smtClean="0">
              <a:solidFill>
                <a:srgbClr val="CCFFCC"/>
              </a:solidFill>
              <a:latin typeface="ＭＳ Ｐゴシック" charset="-128"/>
              <a:ea typeface="ＭＳ Ｐゴシック" charset="-128"/>
              <a:cs typeface="ＭＳ Ｐゴシック" charset="-128"/>
            </a:endParaRPr>
          </a:p>
          <a:p>
            <a:pPr eaLnBrk="1" hangingPunct="1">
              <a:buFont typeface="Arial" charset="0"/>
              <a:buNone/>
            </a:pPr>
            <a:r>
              <a:rPr lang="ja-JP" altLang="en-US" sz="2400" b="1" dirty="0" smtClean="0">
                <a:solidFill>
                  <a:srgbClr val="CCFFCC"/>
                </a:solidFill>
                <a:latin typeface="ＭＳ Ｐゴシック" charset="-128"/>
                <a:ea typeface="ＭＳ Ｐゴシック" charset="-128"/>
                <a:cs typeface="ＭＳ Ｐゴシック" charset="-128"/>
              </a:rPr>
              <a:t>　　　　</a:t>
            </a:r>
            <a:r>
              <a:rPr lang="en-US" altLang="ja-JP" sz="2400" b="1" dirty="0" smtClean="0">
                <a:solidFill>
                  <a:srgbClr val="CCFFCC"/>
                </a:solidFill>
                <a:latin typeface="ＭＳ Ｐゴシック" charset="-128"/>
                <a:ea typeface="ＭＳ Ｐゴシック" charset="-128"/>
                <a:cs typeface="ＭＳ Ｐゴシック" charset="-128"/>
              </a:rPr>
              <a:t>10</a:t>
            </a:r>
            <a:r>
              <a:rPr lang="ja-JP" altLang="en-US" sz="2400" b="1" dirty="0" smtClean="0">
                <a:solidFill>
                  <a:srgbClr val="CCFFCC"/>
                </a:solidFill>
                <a:latin typeface="ＭＳ Ｐゴシック" charset="-128"/>
                <a:ea typeface="ＭＳ Ｐゴシック" charset="-128"/>
                <a:cs typeface="ＭＳ Ｐゴシック" charset="-128"/>
              </a:rPr>
              <a:t>分、</a:t>
            </a:r>
            <a:r>
              <a:rPr lang="en-US" altLang="ja-JP" sz="2400" b="1" dirty="0" err="1" smtClean="0">
                <a:solidFill>
                  <a:srgbClr val="CCFFCC"/>
                </a:solidFill>
                <a:latin typeface="ＭＳ Ｐゴシック" charset="-128"/>
                <a:ea typeface="ＭＳ Ｐゴシック" charset="-128"/>
                <a:cs typeface="ＭＳ Ｐゴシック" charset="-128"/>
              </a:rPr>
              <a:t>postductal</a:t>
            </a:r>
            <a:r>
              <a:rPr lang="en-US" altLang="ja-JP" sz="2400" b="1" dirty="0" smtClean="0">
                <a:solidFill>
                  <a:srgbClr val="CCFFCC"/>
                </a:solidFill>
                <a:latin typeface="ＭＳ Ｐゴシック" charset="-128"/>
                <a:ea typeface="ＭＳ Ｐゴシック" charset="-128"/>
                <a:cs typeface="ＭＳ Ｐゴシック" charset="-128"/>
              </a:rPr>
              <a:t>  SpO</a:t>
            </a:r>
            <a:r>
              <a:rPr lang="en-US" altLang="ja-JP" sz="1200" b="1" dirty="0" smtClean="0">
                <a:solidFill>
                  <a:srgbClr val="CCFFCC"/>
                </a:solidFill>
                <a:latin typeface="ＭＳ Ｐゴシック" charset="-128"/>
                <a:ea typeface="ＭＳ Ｐゴシック" charset="-128"/>
                <a:cs typeface="ＭＳ Ｐゴシック" charset="-128"/>
              </a:rPr>
              <a:t>2</a:t>
            </a:r>
            <a:r>
              <a:rPr lang="en-US" altLang="ja-JP" sz="2400" b="1" dirty="0" smtClean="0">
                <a:solidFill>
                  <a:srgbClr val="CCFFCC"/>
                </a:solidFill>
                <a:latin typeface="ＭＳ Ｐゴシック" charset="-128"/>
                <a:ea typeface="ＭＳ Ｐゴシック" charset="-128"/>
                <a:cs typeface="ＭＳ Ｐゴシック" charset="-128"/>
              </a:rPr>
              <a:t>&gt;95% </a:t>
            </a:r>
            <a:r>
              <a:rPr lang="ja-JP" altLang="en-US" sz="2400" b="1" dirty="0" smtClean="0">
                <a:solidFill>
                  <a:srgbClr val="CCFFCC"/>
                </a:solidFill>
                <a:latin typeface="ＭＳ Ｐゴシック" charset="-128"/>
                <a:ea typeface="ＭＳ Ｐゴシック" charset="-128"/>
                <a:cs typeface="ＭＳ Ｐゴシック" charset="-128"/>
              </a:rPr>
              <a:t>に</a:t>
            </a:r>
            <a:r>
              <a:rPr lang="en-US" altLang="ja-JP" sz="2400" b="1" dirty="0" smtClean="0">
                <a:solidFill>
                  <a:srgbClr val="CCFFCC"/>
                </a:solidFill>
                <a:latin typeface="ＭＳ Ｐゴシック" charset="-128"/>
                <a:ea typeface="ＭＳ Ｐゴシック" charset="-128"/>
                <a:cs typeface="ＭＳ Ｐゴシック" charset="-128"/>
              </a:rPr>
              <a:t>1</a:t>
            </a:r>
            <a:r>
              <a:rPr lang="ja-JP" altLang="en-US" sz="2400" b="1" dirty="0" smtClean="0">
                <a:solidFill>
                  <a:srgbClr val="CCFFCC"/>
                </a:solidFill>
                <a:latin typeface="ＭＳ Ｐゴシック" charset="-128"/>
                <a:ea typeface="ＭＳ Ｐゴシック" charset="-128"/>
                <a:cs typeface="ＭＳ Ｐゴシック" charset="-128"/>
              </a:rPr>
              <a:t>時間以上かかるとも</a:t>
            </a:r>
            <a:endParaRPr lang="en-US" altLang="ja-JP" sz="2400" b="1" dirty="0" smtClean="0">
              <a:solidFill>
                <a:srgbClr val="CCFFCC"/>
              </a:solidFill>
              <a:latin typeface="ＭＳ Ｐゴシック" charset="-128"/>
              <a:ea typeface="ＭＳ Ｐゴシック" charset="-128"/>
              <a:cs typeface="ＭＳ Ｐゴシック" charset="-128"/>
            </a:endParaRPr>
          </a:p>
          <a:p>
            <a:pPr eaLnBrk="1" hangingPunct="1">
              <a:buFont typeface="Arial" charset="0"/>
              <a:buNone/>
            </a:pPr>
            <a:r>
              <a:rPr lang="ja-JP" altLang="en-US" sz="2400" b="1" dirty="0" smtClean="0">
                <a:solidFill>
                  <a:srgbClr val="CCFFCC"/>
                </a:solidFill>
                <a:latin typeface="ＭＳ Ｐゴシック" charset="-128"/>
                <a:ea typeface="ＭＳ Ｐゴシック" charset="-128"/>
                <a:cs typeface="ＭＳ Ｐゴシック" charset="-128"/>
              </a:rPr>
              <a:t>　　　　言われている。</a:t>
            </a:r>
          </a:p>
          <a:p>
            <a:pPr eaLnBrk="1" hangingPunct="1">
              <a:lnSpc>
                <a:spcPct val="60000"/>
              </a:lnSpc>
              <a:buFont typeface="Arial" charset="0"/>
              <a:buNone/>
            </a:pPr>
            <a:endParaRPr lang="en-US" altLang="ja-JP" sz="2400" b="1" dirty="0" smtClean="0">
              <a:solidFill>
                <a:srgbClr val="CCFFCC"/>
              </a:solidFill>
              <a:latin typeface="ＭＳ Ｐゴシック" charset="-128"/>
              <a:ea typeface="ＭＳ Ｐゴシック" charset="-128"/>
              <a:cs typeface="ＭＳ Ｐゴシック" charset="-128"/>
            </a:endParaRPr>
          </a:p>
          <a:p>
            <a:pPr eaLnBrk="1" hangingPunct="1">
              <a:buFont typeface="Arial" charset="0"/>
              <a:buNone/>
            </a:pPr>
            <a:r>
              <a:rPr lang="en-US" altLang="ja-JP" dirty="0" smtClean="0">
                <a:solidFill>
                  <a:srgbClr val="FFFFFF"/>
                </a:solidFill>
                <a:latin typeface="ＭＳ Ｐゴシック" charset="-128"/>
                <a:ea typeface="ＭＳ Ｐゴシック" charset="-128"/>
                <a:cs typeface="ＭＳ Ｐゴシック" charset="-128"/>
              </a:rPr>
              <a:t>◆</a:t>
            </a:r>
            <a:r>
              <a:rPr lang="en-US" altLang="ja-JP" sz="2800" b="1" dirty="0" smtClean="0">
                <a:solidFill>
                  <a:srgbClr val="FFFFFF"/>
                </a:solidFill>
                <a:latin typeface="ＭＳ Ｐゴシック" charset="-128"/>
                <a:ea typeface="ＭＳ Ｐゴシック" charset="-128"/>
                <a:cs typeface="ＭＳ Ｐゴシック" charset="-128"/>
              </a:rPr>
              <a:t>Consensus2005</a:t>
            </a:r>
            <a:r>
              <a:rPr lang="ja-JP" altLang="en-US" sz="2800" b="1" dirty="0">
                <a:solidFill>
                  <a:srgbClr val="FFFFFF"/>
                </a:solidFill>
                <a:latin typeface="ＭＳ Ｐゴシック" charset="-128"/>
                <a:ea typeface="ＭＳ Ｐゴシック" charset="-128"/>
                <a:cs typeface="ＭＳ Ｐゴシック" charset="-128"/>
              </a:rPr>
              <a:t>に入っていた</a:t>
            </a:r>
            <a:r>
              <a:rPr lang="ja-JP" altLang="en-US" sz="2800" b="1" dirty="0">
                <a:solidFill>
                  <a:srgbClr val="F1B5F5"/>
                </a:solidFill>
                <a:latin typeface="ＭＳ Ｐゴシック" charset="-128"/>
                <a:ea typeface="ＭＳ Ｐゴシック" charset="-128"/>
                <a:cs typeface="ＭＳ Ｐゴシック" charset="-128"/>
              </a:rPr>
              <a:t>羊水混濁の有無</a:t>
            </a:r>
            <a:r>
              <a:rPr lang="ja-JP" altLang="en-US" sz="2800" b="1" dirty="0" smtClean="0">
                <a:solidFill>
                  <a:srgbClr val="F1B5F5"/>
                </a:solidFill>
                <a:latin typeface="ＭＳ Ｐゴシック" charset="-128"/>
                <a:ea typeface="ＭＳ Ｐゴシック" charset="-128"/>
                <a:cs typeface="ＭＳ Ｐゴシック" charset="-128"/>
              </a:rPr>
              <a:t>の </a:t>
            </a:r>
            <a:endParaRPr lang="en-US" altLang="ja-JP" sz="2800" b="1" dirty="0" smtClean="0">
              <a:solidFill>
                <a:srgbClr val="F1B5F5"/>
              </a:solidFill>
              <a:latin typeface="ＭＳ Ｐゴシック" charset="-128"/>
              <a:ea typeface="ＭＳ Ｐゴシック" charset="-128"/>
              <a:cs typeface="ＭＳ Ｐゴシック" charset="-128"/>
            </a:endParaRPr>
          </a:p>
          <a:p>
            <a:pPr eaLnBrk="1" hangingPunct="1">
              <a:buFont typeface="Arial" charset="0"/>
              <a:buNone/>
            </a:pPr>
            <a:r>
              <a:rPr lang="en-US" altLang="ja-JP" sz="2800" b="1" dirty="0" smtClean="0">
                <a:solidFill>
                  <a:srgbClr val="F1B5F5"/>
                </a:solidFill>
                <a:latin typeface="ＭＳ Ｐゴシック" charset="-128"/>
                <a:ea typeface="ＭＳ Ｐゴシック" charset="-128"/>
                <a:cs typeface="ＭＳ Ｐゴシック" charset="-128"/>
              </a:rPr>
              <a:t>    </a:t>
            </a:r>
            <a:r>
              <a:rPr lang="ja-JP" altLang="en-US" sz="2800" b="1" dirty="0" smtClean="0">
                <a:solidFill>
                  <a:srgbClr val="F1B5F5"/>
                </a:solidFill>
                <a:latin typeface="ＭＳ Ｐゴシック" charset="-128"/>
                <a:ea typeface="ＭＳ Ｐゴシック" charset="-128"/>
                <a:cs typeface="ＭＳ Ｐゴシック" charset="-128"/>
              </a:rPr>
              <a:t>チェック</a:t>
            </a:r>
            <a:r>
              <a:rPr lang="ja-JP" altLang="en-US" sz="2800" b="1" dirty="0">
                <a:solidFill>
                  <a:srgbClr val="FFFFFF"/>
                </a:solidFill>
                <a:latin typeface="ＭＳ Ｐゴシック" charset="-128"/>
                <a:ea typeface="ＭＳ Ｐゴシック" charset="-128"/>
                <a:cs typeface="ＭＳ Ｐゴシック" charset="-128"/>
              </a:rPr>
              <a:t>も</a:t>
            </a:r>
            <a:r>
              <a:rPr lang="en-US" altLang="ja-JP" sz="2800" b="1" dirty="0" smtClean="0">
                <a:solidFill>
                  <a:srgbClr val="FFFFFF"/>
                </a:solidFill>
                <a:latin typeface="ＭＳ Ｐゴシック" charset="-128"/>
                <a:ea typeface="ＭＳ Ｐゴシック" charset="-128"/>
                <a:cs typeface="ＭＳ Ｐゴシック" charset="-128"/>
              </a:rPr>
              <a:t>Consensus 2010</a:t>
            </a:r>
            <a:r>
              <a:rPr lang="ja-JP" altLang="en-US" sz="2800" b="1" dirty="0">
                <a:solidFill>
                  <a:srgbClr val="FFFFFF"/>
                </a:solidFill>
                <a:latin typeface="ＭＳ Ｐゴシック" charset="-128"/>
                <a:ea typeface="ＭＳ Ｐゴシック" charset="-128"/>
                <a:cs typeface="ＭＳ Ｐゴシック" charset="-128"/>
              </a:rPr>
              <a:t>では削除された</a:t>
            </a:r>
            <a:r>
              <a:rPr lang="ja-JP" altLang="en-US" sz="2800" b="1" dirty="0" smtClean="0">
                <a:solidFill>
                  <a:srgbClr val="FFFFFF"/>
                </a:solidFill>
                <a:latin typeface="ＭＳ Ｐゴシック" charset="-128"/>
                <a:ea typeface="ＭＳ Ｐゴシック" charset="-128"/>
                <a:cs typeface="ＭＳ Ｐゴシック" charset="-128"/>
              </a:rPr>
              <a:t>。</a:t>
            </a:r>
            <a:endParaRPr lang="en-US" altLang="ja-JP" sz="2800" b="1" dirty="0" smtClean="0">
              <a:solidFill>
                <a:srgbClr val="FFFFFF"/>
              </a:solidFill>
              <a:latin typeface="ＭＳ Ｐゴシック" charset="-128"/>
              <a:ea typeface="ＭＳ Ｐゴシック" charset="-128"/>
              <a:cs typeface="ＭＳ Ｐゴシック" charset="-128"/>
            </a:endParaRPr>
          </a:p>
          <a:p>
            <a:pPr eaLnBrk="1" hangingPunct="1">
              <a:lnSpc>
                <a:spcPct val="15000"/>
              </a:lnSpc>
              <a:buFont typeface="Arial" charset="0"/>
              <a:buNone/>
            </a:pPr>
            <a:r>
              <a:rPr lang="ja-JP" altLang="en-US" sz="2400" dirty="0">
                <a:solidFill>
                  <a:srgbClr val="CCFFCC"/>
                </a:solidFill>
                <a:latin typeface="ＭＳ Ｐゴシック" charset="-128"/>
                <a:ea typeface="ＭＳ Ｐゴシック" charset="-128"/>
                <a:cs typeface="ＭＳ Ｐゴシック" charset="-128"/>
              </a:rPr>
              <a:t>　　</a:t>
            </a:r>
            <a:r>
              <a:rPr lang="ja-JP" altLang="en-US" sz="2400" dirty="0" smtClean="0">
                <a:solidFill>
                  <a:srgbClr val="CCFFCC"/>
                </a:solidFill>
                <a:latin typeface="ＭＳ Ｐゴシック" charset="-128"/>
                <a:ea typeface="ＭＳ Ｐゴシック" charset="-128"/>
                <a:cs typeface="ＭＳ Ｐゴシック" charset="-128"/>
              </a:rPr>
              <a:t>  </a:t>
            </a:r>
            <a:endParaRPr lang="en-US" altLang="ja-JP" sz="2400" dirty="0" smtClean="0">
              <a:solidFill>
                <a:srgbClr val="CCFFCC"/>
              </a:solidFill>
              <a:latin typeface="ＭＳ Ｐゴシック" charset="-128"/>
              <a:ea typeface="ＭＳ Ｐゴシック" charset="-128"/>
              <a:cs typeface="ＭＳ Ｐゴシック" charset="-128"/>
            </a:endParaRPr>
          </a:p>
          <a:p>
            <a:pPr eaLnBrk="1" hangingPunct="1">
              <a:buFont typeface="Arial" charset="0"/>
              <a:buNone/>
            </a:pPr>
            <a:r>
              <a:rPr lang="ja-JP" altLang="en-US" sz="2400" b="1" dirty="0" smtClean="0">
                <a:solidFill>
                  <a:srgbClr val="CCFFCC"/>
                </a:solidFill>
                <a:latin typeface="ＭＳ Ｐゴシック" charset="-128"/>
                <a:ea typeface="ＭＳ Ｐゴシック" charset="-128"/>
                <a:cs typeface="ＭＳ Ｐゴシック" charset="-128"/>
              </a:rPr>
              <a:t>　　　</a:t>
            </a:r>
            <a:r>
              <a:rPr lang="en-US" altLang="ja-JP" sz="2400" b="1" dirty="0" smtClean="0">
                <a:solidFill>
                  <a:srgbClr val="CCFFCC"/>
                </a:solidFill>
                <a:latin typeface="ＭＳ Ｐゴシック" charset="-128"/>
                <a:ea typeface="ＭＳ Ｐゴシック" charset="-128"/>
                <a:cs typeface="ＭＳ Ｐゴシック" charset="-128"/>
              </a:rPr>
              <a:t>※</a:t>
            </a:r>
            <a:r>
              <a:rPr lang="ja-JP" altLang="en-US" sz="2400" b="1" dirty="0" smtClean="0">
                <a:solidFill>
                  <a:srgbClr val="CCFFCC"/>
                </a:solidFill>
                <a:latin typeface="ＭＳ Ｐゴシック" charset="-128"/>
                <a:ea typeface="ＭＳ Ｐゴシック" charset="-128"/>
                <a:cs typeface="ＭＳ Ｐゴシック" charset="-128"/>
              </a:rPr>
              <a:t>ルーチン</a:t>
            </a:r>
            <a:r>
              <a:rPr lang="ja-JP" altLang="en-US" sz="2400" b="1" dirty="0">
                <a:solidFill>
                  <a:srgbClr val="CCFFCC"/>
                </a:solidFill>
                <a:latin typeface="ＭＳ Ｐゴシック" charset="-128"/>
                <a:ea typeface="ＭＳ Ｐゴシック" charset="-128"/>
                <a:cs typeface="ＭＳ Ｐゴシック" charset="-128"/>
              </a:rPr>
              <a:t>に気管内吸引しても胎便吸引症候群（</a:t>
            </a:r>
            <a:r>
              <a:rPr lang="en-US" altLang="ja-JP" sz="2400" b="1" dirty="0">
                <a:solidFill>
                  <a:srgbClr val="CCFFCC"/>
                </a:solidFill>
                <a:latin typeface="ＭＳ Ｐゴシック" charset="-128"/>
                <a:ea typeface="ＭＳ Ｐゴシック" charset="-128"/>
                <a:cs typeface="ＭＳ Ｐゴシック" charset="-128"/>
              </a:rPr>
              <a:t>MAS</a:t>
            </a:r>
            <a:r>
              <a:rPr lang="en-US" altLang="ja-JP" sz="2400" b="1" dirty="0" smtClean="0">
                <a:solidFill>
                  <a:srgbClr val="CCFFCC"/>
                </a:solidFill>
                <a:latin typeface="ＭＳ Ｐゴシック" charset="-128"/>
                <a:ea typeface="ＭＳ Ｐゴシック" charset="-128"/>
                <a:cs typeface="ＭＳ Ｐゴシック" charset="-128"/>
              </a:rPr>
              <a:t>)</a:t>
            </a:r>
            <a:endParaRPr lang="ja-JP" altLang="en-US" sz="2400" b="1" dirty="0" smtClean="0">
              <a:solidFill>
                <a:srgbClr val="CCFFCC"/>
              </a:solidFill>
              <a:latin typeface="ＭＳ Ｐゴシック" charset="-128"/>
              <a:ea typeface="ＭＳ Ｐゴシック" charset="-128"/>
              <a:cs typeface="ＭＳ Ｐゴシック" charset="-128"/>
            </a:endParaRPr>
          </a:p>
          <a:p>
            <a:pPr eaLnBrk="1" hangingPunct="1">
              <a:buFont typeface="Arial" charset="0"/>
              <a:buNone/>
            </a:pPr>
            <a:r>
              <a:rPr lang="ja-JP" altLang="en-US" sz="2400" b="1" dirty="0" smtClean="0">
                <a:solidFill>
                  <a:srgbClr val="CCFFCC"/>
                </a:solidFill>
                <a:latin typeface="ＭＳ Ｐゴシック" charset="-128"/>
                <a:ea typeface="ＭＳ Ｐゴシック" charset="-128"/>
                <a:cs typeface="ＭＳ Ｐゴシック" charset="-128"/>
              </a:rPr>
              <a:t>　　　　 の</a:t>
            </a:r>
            <a:r>
              <a:rPr lang="ja-JP" altLang="en-US" sz="2400" b="1" dirty="0">
                <a:solidFill>
                  <a:srgbClr val="CCFFCC"/>
                </a:solidFill>
                <a:latin typeface="ＭＳ Ｐゴシック" charset="-128"/>
                <a:ea typeface="ＭＳ Ｐゴシック" charset="-128"/>
                <a:cs typeface="ＭＳ Ｐゴシック" charset="-128"/>
              </a:rPr>
              <a:t>防止になるという証拠が無い</a:t>
            </a:r>
            <a:r>
              <a:rPr lang="ja-JP" altLang="en-US" sz="2400" b="1" dirty="0" smtClean="0">
                <a:solidFill>
                  <a:srgbClr val="CCFFCC"/>
                </a:solidFill>
                <a:latin typeface="ＭＳ Ｐゴシック" charset="-128"/>
                <a:ea typeface="ＭＳ Ｐゴシック" charset="-128"/>
                <a:cs typeface="ＭＳ Ｐゴシック" charset="-128"/>
              </a:rPr>
              <a:t>ため。</a:t>
            </a:r>
            <a:endParaRPr lang="en-US" altLang="ja-JP" sz="2400" b="1" dirty="0">
              <a:latin typeface="ＭＳ Ｐゴシック" charset="-128"/>
              <a:ea typeface="ＭＳ Ｐゴシック" charset="-128"/>
              <a:cs typeface="ＭＳ Ｐゴシック" charset="-128"/>
            </a:endParaRPr>
          </a:p>
          <a:p>
            <a:pPr eaLnBrk="1" hangingPunct="1">
              <a:buFont typeface="Wingdings" charset="2"/>
              <a:buChar char="u"/>
            </a:pPr>
            <a:endParaRPr lang="ja-JP" altLang="en-US" dirty="0">
              <a:latin typeface="ＭＳ Ｐゴシック" charset="-128"/>
              <a:ea typeface="ＭＳ Ｐゴシック" charset="-128"/>
              <a:cs typeface="ＭＳ Ｐゴシック" charset="-128"/>
            </a:endParaRPr>
          </a:p>
        </p:txBody>
      </p:sp>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Rectangle 1"/>
          <p:cNvSpPr>
            <a:spLocks noGrp="1" noChangeArrowheads="1"/>
          </p:cNvSpPr>
          <p:nvPr>
            <p:ph type="title"/>
          </p:nvPr>
        </p:nvSpPr>
        <p:spPr>
          <a:xfrm>
            <a:off x="0" y="434710"/>
            <a:ext cx="4419600" cy="1528997"/>
          </a:xfrm>
        </p:spPr>
        <p:txBody>
          <a:bodyPr rIns="132080"/>
          <a:lstStyle/>
          <a:p>
            <a:pPr marL="65088" eaLnBrk="1" hangingPunct="1">
              <a:lnSpc>
                <a:spcPts val="4500"/>
              </a:lnSpc>
            </a:pPr>
            <a:r>
              <a:rPr lang="ja-JP" altLang="en-US" sz="3600" dirty="0">
                <a:solidFill>
                  <a:schemeClr val="bg1"/>
                </a:solidFill>
                <a:latin typeface="ＭＳ Ｐゴシック" charset="-128"/>
                <a:ea typeface="ＭＳ Ｐゴシック" charset="-128"/>
                <a:cs typeface="ＭＳ Ｐゴシック" charset="-128"/>
              </a:rPr>
              <a:t>胸骨圧迫によっても</a:t>
            </a:r>
            <a:r>
              <a:rPr lang="en-US" altLang="ja-JP" sz="3600" dirty="0">
                <a:solidFill>
                  <a:schemeClr val="bg1"/>
                </a:solidFill>
                <a:latin typeface="ＭＳ Ｐゴシック" charset="-128"/>
                <a:ea typeface="ＭＳ Ｐゴシック" charset="-128"/>
                <a:cs typeface="ＭＳ Ｐゴシック" charset="-128"/>
                <a:sym typeface="ＤＦＰ太丸ゴシック体" charset="-128"/>
              </a:rPr>
              <a:t/>
            </a:r>
            <a:br>
              <a:rPr lang="en-US" altLang="ja-JP" sz="3600" dirty="0">
                <a:solidFill>
                  <a:schemeClr val="bg1"/>
                </a:solidFill>
                <a:latin typeface="ＭＳ Ｐゴシック" charset="-128"/>
                <a:ea typeface="ＭＳ Ｐゴシック" charset="-128"/>
                <a:cs typeface="ＭＳ Ｐゴシック" charset="-128"/>
                <a:sym typeface="ＤＦＰ太丸ゴシック体" charset="-128"/>
              </a:rPr>
            </a:br>
            <a:r>
              <a:rPr lang="ja-JP" altLang="en-US" sz="3600" dirty="0">
                <a:solidFill>
                  <a:schemeClr val="bg1"/>
                </a:solidFill>
                <a:latin typeface="ＭＳ Ｐゴシック" charset="-128"/>
                <a:ea typeface="ＭＳ Ｐゴシック" charset="-128"/>
                <a:cs typeface="ＭＳ Ｐゴシック" charset="-128"/>
              </a:rPr>
              <a:t>改善しない場合</a:t>
            </a:r>
          </a:p>
        </p:txBody>
      </p:sp>
      <p:sp>
        <p:nvSpPr>
          <p:cNvPr id="163843" name="Rectangle 2"/>
          <p:cNvSpPr>
            <a:spLocks noGrp="1" noChangeArrowheads="1"/>
          </p:cNvSpPr>
          <p:nvPr>
            <p:ph idx="1"/>
          </p:nvPr>
        </p:nvSpPr>
        <p:spPr>
          <a:xfrm>
            <a:off x="0" y="2304940"/>
            <a:ext cx="4470400" cy="3406307"/>
          </a:xfrm>
        </p:spPr>
        <p:txBody>
          <a:bodyPr rIns="132080">
            <a:normAutofit/>
          </a:bodyPr>
          <a:lstStyle/>
          <a:p>
            <a:pPr marL="407988" eaLnBrk="1" hangingPunct="1">
              <a:lnSpc>
                <a:spcPct val="125000"/>
              </a:lnSpc>
              <a:buFont typeface="Arial" charset="0"/>
              <a:buNone/>
              <a:tabLst>
                <a:tab pos="381000" algn="l"/>
                <a:tab pos="952500" algn="l"/>
                <a:tab pos="1866900" algn="l"/>
                <a:tab pos="2781300" algn="l"/>
                <a:tab pos="3695700" algn="l"/>
                <a:tab pos="4610100" algn="l"/>
                <a:tab pos="5524500" algn="l"/>
              </a:tabLst>
            </a:pPr>
            <a:r>
              <a:rPr lang="en-US" altLang="ja-JP" sz="3000" dirty="0">
                <a:latin typeface="ＭＳ Ｐゴシック" charset="-128"/>
                <a:ea typeface="ＭＳ Ｐゴシック" charset="-128"/>
                <a:cs typeface="ＭＳ Ｐゴシック" charset="-128"/>
                <a:sym typeface="ヒラギノ丸ゴ Pro W4" charset="-128"/>
              </a:rPr>
              <a:t>   </a:t>
            </a:r>
            <a:r>
              <a:rPr lang="ja-JP" altLang="en-US" sz="3000" dirty="0">
                <a:solidFill>
                  <a:srgbClr val="FFFF00"/>
                </a:solidFill>
                <a:latin typeface="ＭＳ Ｐゴシック" charset="-128"/>
                <a:ea typeface="ＭＳ Ｐゴシック" charset="-128"/>
                <a:cs typeface="ＭＳ Ｐゴシック" charset="-128"/>
                <a:sym typeface="ヒラギノ丸ゴ Pro W4" charset="-128"/>
              </a:rPr>
              <a:t>適切な換気や胸骨圧迫を</a:t>
            </a:r>
            <a:r>
              <a:rPr lang="en-US" altLang="ja-JP" sz="3000" dirty="0">
                <a:solidFill>
                  <a:srgbClr val="FFFF00"/>
                </a:solidFill>
                <a:latin typeface="ＭＳ Ｐゴシック" charset="-128"/>
                <a:ea typeface="ＭＳ Ｐゴシック" charset="-128"/>
                <a:cs typeface="ＭＳ Ｐゴシック" charset="-128"/>
                <a:sym typeface="ヒラギノ丸ゴ Pro W4" charset="-128"/>
              </a:rPr>
              <a:t>30</a:t>
            </a:r>
            <a:r>
              <a:rPr lang="ja-JP" altLang="en-US" sz="3000" dirty="0">
                <a:solidFill>
                  <a:srgbClr val="FFFF00"/>
                </a:solidFill>
                <a:latin typeface="ＭＳ Ｐゴシック" charset="-128"/>
                <a:ea typeface="ＭＳ Ｐゴシック" charset="-128"/>
                <a:cs typeface="ＭＳ Ｐゴシック" charset="-128"/>
                <a:sym typeface="ヒラギノ丸ゴ Pro W4" charset="-128"/>
              </a:rPr>
              <a:t>秒間続けても心拍数が</a:t>
            </a:r>
            <a:r>
              <a:rPr lang="en-US" altLang="ja-JP" sz="3000" dirty="0">
                <a:solidFill>
                  <a:srgbClr val="FFFF00"/>
                </a:solidFill>
                <a:latin typeface="ＭＳ Ｐゴシック" charset="-128"/>
                <a:ea typeface="ＭＳ Ｐゴシック" charset="-128"/>
                <a:cs typeface="ＭＳ Ｐゴシック" charset="-128"/>
                <a:sym typeface="ヒラギノ丸ゴ Pro W4" charset="-128"/>
              </a:rPr>
              <a:t>60</a:t>
            </a:r>
            <a:r>
              <a:rPr lang="ja-JP" altLang="en-US" sz="3000" dirty="0">
                <a:solidFill>
                  <a:srgbClr val="FFFF00"/>
                </a:solidFill>
                <a:latin typeface="ＭＳ Ｐゴシック" charset="-128"/>
                <a:ea typeface="ＭＳ Ｐゴシック" charset="-128"/>
                <a:cs typeface="ＭＳ Ｐゴシック" charset="-128"/>
                <a:sym typeface="ヒラギノ丸ゴ Pro W4" charset="-128"/>
              </a:rPr>
              <a:t>未満</a:t>
            </a:r>
            <a:r>
              <a:rPr lang="en-US" altLang="ja-JP" sz="3000" dirty="0">
                <a:solidFill>
                  <a:srgbClr val="FFFF00"/>
                </a:solidFill>
                <a:latin typeface="ＭＳ Ｐゴシック" charset="-128"/>
                <a:ea typeface="ＭＳ Ｐゴシック" charset="-128"/>
                <a:cs typeface="ＭＳ Ｐゴシック" charset="-128"/>
                <a:sym typeface="ヒラギノ丸ゴ Pro W4" charset="-128"/>
              </a:rPr>
              <a:t>/</a:t>
            </a:r>
            <a:r>
              <a:rPr lang="ja-JP" altLang="en-US" sz="3000" dirty="0">
                <a:solidFill>
                  <a:srgbClr val="FFFF00"/>
                </a:solidFill>
                <a:latin typeface="ＭＳ Ｐゴシック" charset="-128"/>
                <a:ea typeface="ＭＳ Ｐゴシック" charset="-128"/>
                <a:cs typeface="ＭＳ Ｐゴシック" charset="-128"/>
                <a:sym typeface="ヒラギノ丸ゴ Pro W4" charset="-128"/>
              </a:rPr>
              <a:t>分ならばアドレナリン（ボスミン</a:t>
            </a:r>
            <a:r>
              <a:rPr lang="ja-JP" altLang="en-US" sz="3000" baseline="30000" dirty="0">
                <a:solidFill>
                  <a:srgbClr val="FFFF00"/>
                </a:solidFill>
                <a:latin typeface="ＭＳ Ｐゴシック" charset="-128"/>
                <a:ea typeface="ＭＳ Ｐゴシック" charset="-128"/>
                <a:cs typeface="ＭＳ Ｐゴシック" charset="-128"/>
                <a:sym typeface="ヒラギノ丸ゴ Pro W4" charset="-128"/>
              </a:rPr>
              <a:t>®</a:t>
            </a:r>
            <a:r>
              <a:rPr lang="ja-JP" altLang="en-US" sz="3000" dirty="0">
                <a:solidFill>
                  <a:srgbClr val="FFFF00"/>
                </a:solidFill>
                <a:latin typeface="ＭＳ Ｐゴシック" charset="-128"/>
                <a:ea typeface="ＭＳ Ｐゴシック" charset="-128"/>
                <a:cs typeface="ＭＳ Ｐゴシック" charset="-128"/>
                <a:sym typeface="ヒラギノ丸ゴ Pro W4" charset="-128"/>
              </a:rPr>
              <a:t>）を投与する。</a:t>
            </a:r>
          </a:p>
        </p:txBody>
      </p:sp>
      <p:pic>
        <p:nvPicPr>
          <p:cNvPr id="1026" name="Picture 2"/>
          <p:cNvPicPr>
            <a:picLocks noChangeAspect="1" noChangeArrowheads="1"/>
          </p:cNvPicPr>
          <p:nvPr/>
        </p:nvPicPr>
        <p:blipFill>
          <a:blip r:embed="rId3"/>
          <a:srcRect/>
          <a:stretch>
            <a:fillRect/>
          </a:stretch>
        </p:blipFill>
        <p:spPr bwMode="auto">
          <a:xfrm>
            <a:off x="4825952" y="294750"/>
            <a:ext cx="3965332" cy="6321671"/>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Rectangle 2"/>
          <p:cNvSpPr>
            <a:spLocks noGrp="1" noChangeArrowheads="1"/>
          </p:cNvSpPr>
          <p:nvPr>
            <p:ph type="title"/>
          </p:nvPr>
        </p:nvSpPr>
        <p:spPr>
          <a:xfrm>
            <a:off x="609600" y="789480"/>
            <a:ext cx="7940675" cy="889416"/>
          </a:xfrm>
        </p:spPr>
        <p:txBody>
          <a:bodyPr>
            <a:normAutofit/>
          </a:bodyPr>
          <a:lstStyle/>
          <a:p>
            <a:pPr eaLnBrk="1" hangingPunct="1">
              <a:spcAft>
                <a:spcPts val="13"/>
              </a:spcAft>
              <a:defRPr/>
            </a:pPr>
            <a:r>
              <a:rPr lang="ja-JP" altLang="en-US" sz="4000" b="1" dirty="0" smtClean="0">
                <a:solidFill>
                  <a:srgbClr val="F0FF18"/>
                </a:solidFill>
                <a:latin typeface="ＭＳ Ｐゴシック" pitchFamily="-106" charset="-128"/>
              </a:rPr>
              <a:t>アドレナリン：投与経路と量</a:t>
            </a:r>
          </a:p>
        </p:txBody>
      </p:sp>
      <p:sp>
        <p:nvSpPr>
          <p:cNvPr id="5" name="テキスト ボックス 3"/>
          <p:cNvSpPr txBox="1">
            <a:spLocks noChangeArrowheads="1"/>
          </p:cNvSpPr>
          <p:nvPr/>
        </p:nvSpPr>
        <p:spPr bwMode="auto">
          <a:xfrm>
            <a:off x="1900238" y="152400"/>
            <a:ext cx="5262562" cy="461963"/>
          </a:xfrm>
          <a:prstGeom prst="rect">
            <a:avLst/>
          </a:prstGeom>
          <a:noFill/>
          <a:ln w="9525">
            <a:noFill/>
            <a:miter lim="800000"/>
            <a:headEnd/>
            <a:tailEnd/>
          </a:ln>
        </p:spPr>
        <p:txBody>
          <a:bodyPr wrap="square">
            <a:prstTxWarp prst="textNoShape">
              <a:avLst/>
            </a:prstTxWarp>
            <a:spAutoFit/>
          </a:bodyPr>
          <a:lstStyle/>
          <a:p>
            <a:r>
              <a:rPr lang="ja-JP" altLang="en-US" sz="2400" b="1" dirty="0">
                <a:solidFill>
                  <a:srgbClr val="FF6FCF"/>
                </a:solidFill>
              </a:rPr>
              <a:t>新生児心肺蘇生法で何が変わったか</a:t>
            </a:r>
            <a:r>
              <a:rPr lang="en-US" altLang="ja-JP" sz="2400" b="1" dirty="0">
                <a:solidFill>
                  <a:srgbClr val="FF6FCF"/>
                </a:solidFill>
              </a:rPr>
              <a:t>?</a:t>
            </a:r>
            <a:endParaRPr kumimoji="1" lang="ja-JP" altLang="en-US" sz="2400" b="1" dirty="0">
              <a:solidFill>
                <a:srgbClr val="FF6FCF"/>
              </a:solidFill>
            </a:endParaRPr>
          </a:p>
        </p:txBody>
      </p:sp>
      <p:sp>
        <p:nvSpPr>
          <p:cNvPr id="6" name="Rectangle 3"/>
          <p:cNvSpPr txBox="1">
            <a:spLocks noChangeArrowheads="1"/>
          </p:cNvSpPr>
          <p:nvPr/>
        </p:nvSpPr>
        <p:spPr>
          <a:xfrm>
            <a:off x="307911" y="2011180"/>
            <a:ext cx="8626227" cy="4158343"/>
          </a:xfrm>
          <a:prstGeom prst="rect">
            <a:avLst/>
          </a:prstGeom>
        </p:spPr>
        <p:txBody>
          <a:bodyPr vert="horz" lIns="91440" tIns="45720" rIns="91440" bIns="45720" rtlCol="0">
            <a:normAutofit/>
          </a:bodyPr>
          <a:lstStyle/>
          <a:p>
            <a:pPr marL="342900" marR="0" lvl="0" indent="-342900" algn="l" defTabSz="457200" rtl="0" eaLnBrk="1" fontAlgn="auto" latinLnBrk="0" hangingPunct="1">
              <a:lnSpc>
                <a:spcPct val="100000"/>
              </a:lnSpc>
              <a:spcBef>
                <a:spcPct val="20000"/>
              </a:spcBef>
              <a:spcAft>
                <a:spcPts val="13"/>
              </a:spcAft>
              <a:buClrTx/>
              <a:buSzTx/>
              <a:buFont typeface="Arial" charset="0"/>
              <a:buNone/>
              <a:tabLst/>
              <a:defRPr/>
            </a:pPr>
            <a:r>
              <a:rPr kumimoji="1" lang="ja-JP" altLang="en-US" sz="4800" b="0" i="0" u="none" strike="noStrike" kern="1200" cap="none" spc="0" normalizeH="0" baseline="0" noProof="0" dirty="0" smtClean="0">
                <a:ln>
                  <a:noFill/>
                </a:ln>
                <a:solidFill>
                  <a:srgbClr val="FFCCFF"/>
                </a:solidFill>
                <a:effectLst/>
                <a:uLnTx/>
                <a:uFillTx/>
                <a:latin typeface="ＭＳ Ｐゴシック" pitchFamily="-106" charset="-128"/>
                <a:ea typeface="+mn-ea"/>
                <a:cs typeface="+mn-cs"/>
              </a:rPr>
              <a:t>　臍静脈</a:t>
            </a:r>
            <a:r>
              <a:rPr kumimoji="1" lang="ja-JP" altLang="en-US" sz="3200" b="0" i="0" u="none" strike="noStrike" kern="1200" cap="none" spc="0" normalizeH="0" baseline="0" noProof="0" dirty="0" smtClean="0">
                <a:ln>
                  <a:noFill/>
                </a:ln>
                <a:solidFill>
                  <a:srgbClr val="FFCCFF"/>
                </a:solidFill>
                <a:effectLst/>
                <a:uLnTx/>
                <a:uFillTx/>
                <a:latin typeface="ＭＳ Ｐゴシック" pitchFamily="-106" charset="-128"/>
                <a:ea typeface="+mn-ea"/>
                <a:cs typeface="+mn-cs"/>
              </a:rPr>
              <a:t>ないし末梢静脈</a:t>
            </a:r>
            <a:endParaRPr kumimoji="1" lang="en-US" altLang="ja-JP" sz="3200" b="0" i="0" u="none" strike="noStrike" kern="1200" cap="none" spc="0" normalizeH="0" baseline="0" noProof="0" dirty="0" smtClean="0">
              <a:ln>
                <a:noFill/>
              </a:ln>
              <a:solidFill>
                <a:srgbClr val="FFCCFF"/>
              </a:solidFill>
              <a:effectLst/>
              <a:uLnTx/>
              <a:uFillTx/>
              <a:latin typeface="ＭＳ Ｐゴシック" pitchFamily="-106" charset="-128"/>
              <a:ea typeface="+mn-ea"/>
              <a:cs typeface="+mn-cs"/>
            </a:endParaRPr>
          </a:p>
          <a:p>
            <a:pPr marL="342900" marR="0" lvl="0" indent="-342900" algn="l" defTabSz="457200" rtl="0" eaLnBrk="1" fontAlgn="auto" latinLnBrk="0" hangingPunct="1">
              <a:lnSpc>
                <a:spcPct val="100000"/>
              </a:lnSpc>
              <a:spcBef>
                <a:spcPct val="20000"/>
              </a:spcBef>
              <a:spcAft>
                <a:spcPts val="0"/>
              </a:spcAft>
              <a:buClrTx/>
              <a:buSzTx/>
              <a:buFont typeface="Arial" charset="0"/>
              <a:buNone/>
              <a:tabLst/>
              <a:defRPr/>
            </a:pPr>
            <a:r>
              <a:rPr kumimoji="1" lang="ja-JP" altLang="en-US" sz="3200" b="0" i="0" u="none" strike="noStrike" kern="1200" cap="none" spc="0" normalizeH="0" baseline="0" noProof="0" dirty="0" smtClean="0">
                <a:ln>
                  <a:noFill/>
                </a:ln>
                <a:solidFill>
                  <a:srgbClr val="F0FF18"/>
                </a:solidFill>
                <a:effectLst/>
                <a:uLnTx/>
                <a:uFillTx/>
                <a:latin typeface="ＭＳ Ｐゴシック" pitchFamily="-106" charset="-128"/>
                <a:ea typeface="+mn-ea"/>
                <a:cs typeface="+mn-cs"/>
              </a:rPr>
              <a:t>　</a:t>
            </a:r>
            <a:r>
              <a:rPr kumimoji="1" lang="ja-JP" altLang="en-US" sz="3200" b="0" i="0" u="none" strike="noStrike" kern="1200" cap="none" spc="0" normalizeH="0" baseline="0" noProof="0" dirty="0" smtClean="0">
                <a:ln>
                  <a:noFill/>
                </a:ln>
                <a:solidFill>
                  <a:schemeClr val="tx1"/>
                </a:solidFill>
                <a:effectLst/>
                <a:uLnTx/>
                <a:uFillTx/>
                <a:latin typeface="ＭＳ Ｐゴシック" pitchFamily="-106" charset="-128"/>
                <a:ea typeface="+mn-ea"/>
                <a:cs typeface="+mn-cs"/>
              </a:rPr>
              <a:t>  </a:t>
            </a:r>
            <a:r>
              <a:rPr kumimoji="1" lang="en-US" altLang="ja-JP" sz="3200" b="0" i="0" u="none" strike="noStrike" kern="1200" cap="none" spc="0" normalizeH="0" baseline="0" noProof="0" dirty="0" smtClean="0">
                <a:ln>
                  <a:noFill/>
                </a:ln>
                <a:solidFill>
                  <a:schemeClr val="bg1"/>
                </a:solidFill>
                <a:effectLst/>
                <a:uLnTx/>
                <a:uFillTx/>
                <a:latin typeface="ＭＳ Ｐゴシック" pitchFamily="-106" charset="-128"/>
                <a:ea typeface="+mn-ea"/>
                <a:cs typeface="+mn-cs"/>
              </a:rPr>
              <a:t>10</a:t>
            </a:r>
            <a:r>
              <a:rPr kumimoji="1" lang="ja-JP" altLang="en-US" sz="3200" b="0" i="0" u="none" strike="noStrike" kern="1200" cap="none" spc="0" normalizeH="0" baseline="0" noProof="0" dirty="0" smtClean="0">
                <a:ln>
                  <a:noFill/>
                </a:ln>
                <a:solidFill>
                  <a:schemeClr val="bg1"/>
                </a:solidFill>
                <a:effectLst/>
                <a:uLnTx/>
                <a:uFillTx/>
                <a:latin typeface="ＭＳ Ｐゴシック" pitchFamily="-106" charset="-128"/>
                <a:ea typeface="+mn-ea"/>
                <a:cs typeface="+mn-cs"/>
              </a:rPr>
              <a:t>倍に希釈したボスミンを</a:t>
            </a:r>
            <a:r>
              <a:rPr kumimoji="1" lang="en-US" altLang="ja-JP" sz="3200" b="0" i="0" u="none" strike="noStrike" kern="1200" cap="none" spc="0" normalizeH="0" baseline="0" noProof="0" dirty="0" smtClean="0">
                <a:ln>
                  <a:noFill/>
                </a:ln>
                <a:solidFill>
                  <a:schemeClr val="bg1"/>
                </a:solidFill>
                <a:effectLst/>
                <a:uLnTx/>
                <a:uFillTx/>
                <a:latin typeface="ＭＳ Ｐゴシック" pitchFamily="-106" charset="-128"/>
                <a:ea typeface="+mn-ea"/>
                <a:cs typeface="+mn-cs"/>
              </a:rPr>
              <a:t> 0.1〜0.3ml/kg</a:t>
            </a:r>
            <a:endParaRPr kumimoji="1" lang="en-US" altLang="ja-JP" sz="1600" b="0" i="0" u="none" strike="noStrike" kern="1200" cap="none" spc="0" normalizeH="0" baseline="0" noProof="0" dirty="0" smtClean="0">
              <a:ln>
                <a:noFill/>
              </a:ln>
              <a:solidFill>
                <a:schemeClr val="bg1"/>
              </a:solidFill>
              <a:effectLst/>
              <a:uLnTx/>
              <a:uFillTx/>
              <a:latin typeface="ＭＳ Ｐゴシック" pitchFamily="-106" charset="-128"/>
              <a:ea typeface="+mn-ea"/>
              <a:cs typeface="+mn-cs"/>
            </a:endParaRPr>
          </a:p>
          <a:p>
            <a:pPr marL="342900" marR="0" lvl="0" indent="-342900" algn="l" defTabSz="457200" rtl="0" eaLnBrk="1" fontAlgn="auto" latinLnBrk="0" hangingPunct="1">
              <a:lnSpc>
                <a:spcPct val="100000"/>
              </a:lnSpc>
              <a:spcBef>
                <a:spcPct val="20000"/>
              </a:spcBef>
              <a:spcAft>
                <a:spcPts val="13"/>
              </a:spcAft>
              <a:buClrTx/>
              <a:buSzTx/>
              <a:buFont typeface="Arial"/>
              <a:buChar char="•"/>
              <a:tabLst/>
              <a:defRPr/>
            </a:pPr>
            <a:endParaRPr kumimoji="1" lang="en-US" altLang="ja-JP" sz="2800" b="0" i="0" u="none" strike="noStrike" kern="1200" cap="none" spc="0" normalizeH="0" baseline="0" noProof="0" dirty="0" smtClean="0">
              <a:ln>
                <a:noFill/>
              </a:ln>
              <a:solidFill>
                <a:schemeClr val="tx1"/>
              </a:solidFill>
              <a:effectLst/>
              <a:uLnTx/>
              <a:uFillTx/>
              <a:latin typeface="ＭＳ Ｐゴシック" pitchFamily="-106" charset="-128"/>
              <a:ea typeface="+mn-ea"/>
              <a:cs typeface="+mn-cs"/>
            </a:endParaRPr>
          </a:p>
          <a:p>
            <a:pPr marL="342900" marR="0" lvl="0" indent="-342900" algn="l" defTabSz="457200" rtl="0" eaLnBrk="1" fontAlgn="auto" latinLnBrk="0" hangingPunct="1">
              <a:lnSpc>
                <a:spcPct val="100000"/>
              </a:lnSpc>
              <a:spcBef>
                <a:spcPct val="20000"/>
              </a:spcBef>
              <a:spcAft>
                <a:spcPts val="0"/>
              </a:spcAft>
              <a:buClrTx/>
              <a:buSzTx/>
              <a:buFont typeface="Arial" charset="0"/>
              <a:buNone/>
              <a:tabLst/>
              <a:defRPr/>
            </a:pPr>
            <a:r>
              <a:rPr kumimoji="1" lang="ja-JP" altLang="en-US" sz="2800" b="0" i="0" u="none" strike="noStrike" kern="1200" cap="none" spc="0" normalizeH="0" baseline="0" noProof="0" dirty="0" smtClean="0">
                <a:ln>
                  <a:noFill/>
                </a:ln>
                <a:solidFill>
                  <a:schemeClr val="tx1"/>
                </a:solidFill>
                <a:effectLst/>
                <a:uLnTx/>
                <a:uFillTx/>
                <a:latin typeface="ＭＳ Ｐゴシック" pitchFamily="-106" charset="-128"/>
                <a:ea typeface="+mn-ea"/>
                <a:cs typeface="+mn-cs"/>
              </a:rPr>
              <a:t>　　</a:t>
            </a:r>
            <a:r>
              <a:rPr kumimoji="1" lang="ja-JP" altLang="en-US" sz="2800" b="0" i="0" u="none" strike="noStrike" kern="1200" cap="none" spc="0" normalizeH="0" baseline="0" noProof="0" dirty="0" smtClean="0">
                <a:ln>
                  <a:noFill/>
                </a:ln>
                <a:solidFill>
                  <a:srgbClr val="FDCFA2"/>
                </a:solidFill>
                <a:effectLst/>
                <a:uLnTx/>
                <a:uFillTx/>
                <a:latin typeface="ＭＳ Ｐゴシック" pitchFamily="-106" charset="-128"/>
                <a:ea typeface="+mn-ea"/>
                <a:cs typeface="+mn-cs"/>
              </a:rPr>
              <a:t>気管内チューブ</a:t>
            </a:r>
            <a:r>
              <a:rPr kumimoji="1" lang="ja-JP" altLang="en-US" sz="2800" b="0" i="0" u="none" strike="noStrike" kern="1200" cap="none" spc="0" normalizeH="0" baseline="0" noProof="0" dirty="0" smtClean="0">
                <a:ln>
                  <a:noFill/>
                </a:ln>
                <a:solidFill>
                  <a:schemeClr val="bg1"/>
                </a:solidFill>
                <a:effectLst/>
                <a:uLnTx/>
                <a:uFillTx/>
                <a:latin typeface="ＭＳ ゴシック" pitchFamily="-106" charset="-128"/>
                <a:ea typeface="ＭＳ ゴシック" pitchFamily="-106" charset="-128"/>
                <a:cs typeface="+mn-cs"/>
              </a:rPr>
              <a:t>：</a:t>
            </a:r>
            <a:r>
              <a:rPr kumimoji="1" lang="ja-JP" altLang="en-US" sz="2400" b="0" i="0" u="none" strike="noStrike" kern="1200" cap="none" spc="0" normalizeH="0" baseline="0" noProof="0" dirty="0" smtClean="0">
                <a:ln>
                  <a:noFill/>
                </a:ln>
                <a:solidFill>
                  <a:srgbClr val="CCFFCC"/>
                </a:solidFill>
                <a:effectLst/>
                <a:uLnTx/>
                <a:uFillTx/>
                <a:latin typeface="ＭＳ Ｐゴシック" pitchFamily="-106" charset="-128"/>
                <a:ea typeface="+mn-ea"/>
                <a:cs typeface="+mn-cs"/>
              </a:rPr>
              <a:t>静脈ルートを確保するまでのつなぎ</a:t>
            </a:r>
            <a:endParaRPr kumimoji="1" lang="en-US" altLang="ja-JP" sz="2400" b="0" i="0" u="none" strike="noStrike" kern="1200" cap="none" spc="0" normalizeH="0" baseline="0" noProof="0" dirty="0" smtClean="0">
              <a:ln>
                <a:noFill/>
              </a:ln>
              <a:solidFill>
                <a:srgbClr val="CCFFCC"/>
              </a:solidFill>
              <a:effectLst/>
              <a:uLnTx/>
              <a:uFillTx/>
              <a:latin typeface="ＭＳ Ｐゴシック" pitchFamily="-106" charset="-128"/>
              <a:ea typeface="+mn-ea"/>
              <a:cs typeface="+mn-cs"/>
            </a:endParaRPr>
          </a:p>
          <a:p>
            <a:pPr marL="342900" marR="0" lvl="0" indent="-342900" algn="l" defTabSz="457200" rtl="0" eaLnBrk="1" fontAlgn="auto" latinLnBrk="0" hangingPunct="1">
              <a:lnSpc>
                <a:spcPct val="100000"/>
              </a:lnSpc>
              <a:spcBef>
                <a:spcPct val="20000"/>
              </a:spcBef>
              <a:spcAft>
                <a:spcPts val="0"/>
              </a:spcAft>
              <a:buClrTx/>
              <a:buSzTx/>
              <a:buFont typeface="Arial" charset="0"/>
              <a:buNone/>
              <a:tabLst/>
              <a:defRPr/>
            </a:pPr>
            <a:r>
              <a:rPr kumimoji="1" lang="ja-JP" altLang="en-US" sz="2400" b="0" i="0" u="none" strike="noStrike" kern="1200" cap="none" spc="0" normalizeH="0" baseline="0" noProof="0" dirty="0" smtClean="0">
                <a:ln>
                  <a:noFill/>
                </a:ln>
                <a:solidFill>
                  <a:srgbClr val="CCFFCC"/>
                </a:solidFill>
                <a:effectLst/>
                <a:uLnTx/>
                <a:uFillTx/>
                <a:latin typeface="ＭＳ Ｐゴシック" pitchFamily="-106" charset="-128"/>
                <a:ea typeface="+mn-ea"/>
                <a:cs typeface="+mn-cs"/>
              </a:rPr>
              <a:t>　　　　　　　　　　　　　　　</a:t>
            </a:r>
            <a:r>
              <a:rPr kumimoji="1" lang="en-US" altLang="ja-JP" sz="2400" b="0" i="0" u="none" strike="noStrike" kern="1200" cap="none" spc="0" normalizeH="0" baseline="0" noProof="0" dirty="0" smtClean="0">
                <a:ln>
                  <a:noFill/>
                </a:ln>
                <a:solidFill>
                  <a:srgbClr val="CCFFCC"/>
                </a:solidFill>
                <a:effectLst/>
                <a:uLnTx/>
                <a:uFillTx/>
                <a:latin typeface="ＭＳ Ｐゴシック" pitchFamily="-106" charset="-128"/>
                <a:ea typeface="+mn-ea"/>
                <a:cs typeface="+mn-cs"/>
              </a:rPr>
              <a:t>  </a:t>
            </a:r>
            <a:r>
              <a:rPr kumimoji="1" lang="ja-JP" altLang="en-US" sz="2400" b="0" i="0" u="none" strike="noStrike" kern="1200" cap="none" spc="0" normalizeH="0" baseline="0" noProof="0" dirty="0" smtClean="0">
                <a:ln>
                  <a:noFill/>
                </a:ln>
                <a:solidFill>
                  <a:srgbClr val="CCFFCC"/>
                </a:solidFill>
                <a:effectLst/>
                <a:uLnTx/>
                <a:uFillTx/>
                <a:latin typeface="ＭＳ Ｐゴシック" pitchFamily="-106" charset="-128"/>
                <a:ea typeface="+mn-ea"/>
                <a:cs typeface="+mn-cs"/>
              </a:rPr>
              <a:t>この場合は高用量を注入</a:t>
            </a:r>
            <a:endParaRPr kumimoji="1" lang="en-US" altLang="ja-JP" sz="2400" b="0" i="0" u="none" strike="noStrike" kern="1200" cap="none" spc="0" normalizeH="0" baseline="0" noProof="0" dirty="0" smtClean="0">
              <a:ln>
                <a:noFill/>
              </a:ln>
              <a:solidFill>
                <a:srgbClr val="CCFFCC"/>
              </a:solidFill>
              <a:effectLst/>
              <a:uLnTx/>
              <a:uFillTx/>
              <a:latin typeface="ＭＳ Ｐゴシック" pitchFamily="-106" charset="-128"/>
              <a:ea typeface="+mn-ea"/>
              <a:cs typeface="+mn-cs"/>
            </a:endParaRPr>
          </a:p>
          <a:p>
            <a:pPr marL="342900" marR="0" lvl="0" indent="-342900" algn="l" defTabSz="457200" rtl="0" eaLnBrk="1" fontAlgn="auto" latinLnBrk="0" hangingPunct="1">
              <a:lnSpc>
                <a:spcPct val="100000"/>
              </a:lnSpc>
              <a:spcBef>
                <a:spcPct val="20000"/>
              </a:spcBef>
              <a:spcAft>
                <a:spcPts val="0"/>
              </a:spcAft>
              <a:buClrTx/>
              <a:buSzTx/>
              <a:buFont typeface="Arial" charset="0"/>
              <a:buNone/>
              <a:tabLst/>
              <a:defRPr/>
            </a:pPr>
            <a:r>
              <a:rPr kumimoji="1" lang="ja-JP" altLang="en-US" sz="2400" b="0" i="0" u="none" strike="noStrike" kern="1200" cap="none" spc="0" normalizeH="0" baseline="0" noProof="0" dirty="0" smtClean="0">
                <a:ln>
                  <a:noFill/>
                </a:ln>
                <a:solidFill>
                  <a:schemeClr val="tx1"/>
                </a:solidFill>
                <a:effectLst/>
                <a:uLnTx/>
                <a:uFillTx/>
                <a:latin typeface="ＭＳ Ｐゴシック" pitchFamily="-106" charset="-128"/>
                <a:ea typeface="+mn-ea"/>
                <a:cs typeface="+mn-cs"/>
              </a:rPr>
              <a:t>　　 </a:t>
            </a:r>
            <a:r>
              <a:rPr kumimoji="1" lang="en-US" altLang="ja-JP" sz="3200" b="0" i="0" u="none" strike="noStrike" kern="1200" cap="none" spc="0" normalizeH="0" baseline="0" noProof="0" dirty="0" smtClean="0">
                <a:ln>
                  <a:noFill/>
                </a:ln>
                <a:solidFill>
                  <a:srgbClr val="FFFFFF"/>
                </a:solidFill>
                <a:effectLst/>
                <a:uLnTx/>
                <a:uFillTx/>
                <a:latin typeface="ＭＳ Ｐゴシック" pitchFamily="-106" charset="-128"/>
                <a:ea typeface="+mn-ea"/>
                <a:cs typeface="+mn-cs"/>
              </a:rPr>
              <a:t>10</a:t>
            </a:r>
            <a:r>
              <a:rPr kumimoji="1" lang="ja-JP" altLang="en-US" sz="3200" b="0" i="0" u="none" strike="noStrike" kern="1200" cap="none" spc="0" normalizeH="0" baseline="0" noProof="0" dirty="0" smtClean="0">
                <a:ln>
                  <a:noFill/>
                </a:ln>
                <a:solidFill>
                  <a:srgbClr val="FFFFFF"/>
                </a:solidFill>
                <a:effectLst/>
                <a:uLnTx/>
                <a:uFillTx/>
                <a:latin typeface="ＭＳ Ｐゴシック" pitchFamily="-106" charset="-128"/>
                <a:ea typeface="+mn-ea"/>
                <a:cs typeface="+mn-cs"/>
              </a:rPr>
              <a:t>倍に希釈したボスミンを</a:t>
            </a:r>
            <a:r>
              <a:rPr kumimoji="1" lang="en-US" altLang="ja-JP" sz="3200" b="0" i="0" u="none" strike="noStrike" kern="1200" cap="none" spc="0" normalizeH="0" baseline="0" noProof="0" dirty="0" smtClean="0">
                <a:ln>
                  <a:noFill/>
                </a:ln>
                <a:solidFill>
                  <a:schemeClr val="tx1"/>
                </a:solidFill>
                <a:effectLst/>
                <a:uLnTx/>
                <a:uFillTx/>
                <a:latin typeface="ＭＳ Ｐゴシック" pitchFamily="-106" charset="-128"/>
                <a:ea typeface="+mn-ea"/>
                <a:cs typeface="+mn-cs"/>
              </a:rPr>
              <a:t> </a:t>
            </a:r>
            <a:r>
              <a:rPr kumimoji="1" lang="en-US" altLang="ja-JP" sz="3200" b="0" i="0" u="none" strike="noStrike" kern="1200" cap="none" spc="0" normalizeH="0" baseline="0" noProof="0" dirty="0" smtClean="0">
                <a:ln>
                  <a:noFill/>
                </a:ln>
                <a:solidFill>
                  <a:srgbClr val="FF6FCF"/>
                </a:solidFill>
                <a:effectLst/>
                <a:uLnTx/>
                <a:uFillTx/>
                <a:latin typeface="ＭＳ Ｐゴシック" pitchFamily="-106" charset="-128"/>
                <a:ea typeface="+mn-ea"/>
                <a:cs typeface="+mn-cs"/>
              </a:rPr>
              <a:t>0.5</a:t>
            </a:r>
            <a:r>
              <a:rPr kumimoji="1" lang="en-US" altLang="ja-JP" sz="3200" b="0" i="0" u="none" strike="noStrike" kern="1200" cap="none" spc="0" normalizeH="0" baseline="0" noProof="0" dirty="0" smtClean="0">
                <a:ln>
                  <a:noFill/>
                </a:ln>
                <a:solidFill>
                  <a:srgbClr val="FFFFFF"/>
                </a:solidFill>
                <a:effectLst/>
                <a:uLnTx/>
                <a:uFillTx/>
                <a:latin typeface="ＭＳ Ｐゴシック" pitchFamily="-106" charset="-128"/>
                <a:ea typeface="+mn-ea"/>
                <a:cs typeface="+mn-cs"/>
              </a:rPr>
              <a:t>〜1ml/kg</a:t>
            </a:r>
          </a:p>
          <a:p>
            <a:pPr marL="342900" marR="0" lvl="0" indent="-342900" algn="l" defTabSz="457200" rtl="0" eaLnBrk="1" fontAlgn="auto" latinLnBrk="0" hangingPunct="1">
              <a:lnSpc>
                <a:spcPct val="100000"/>
              </a:lnSpc>
              <a:spcBef>
                <a:spcPct val="20000"/>
              </a:spcBef>
              <a:spcAft>
                <a:spcPts val="0"/>
              </a:spcAft>
              <a:buClrTx/>
              <a:buSzTx/>
              <a:buFont typeface="Arial" charset="0"/>
              <a:buNone/>
              <a:tabLst/>
              <a:defRPr/>
            </a:pPr>
            <a:r>
              <a:rPr kumimoji="1" lang="en-US" altLang="ja-JP" sz="2800" b="0" i="0" u="none" strike="noStrike" kern="1200" cap="none" spc="0" normalizeH="0" baseline="0" noProof="0" dirty="0" smtClean="0">
                <a:ln>
                  <a:noFill/>
                </a:ln>
                <a:solidFill>
                  <a:srgbClr val="FFFFFF"/>
                </a:solidFill>
                <a:effectLst/>
                <a:uLnTx/>
                <a:uFillTx/>
                <a:latin typeface="ＭＳ Ｐゴシック" pitchFamily="-106" charset="-128"/>
                <a:ea typeface="+mn-ea"/>
                <a:cs typeface="+mn-cs"/>
              </a:rPr>
              <a:t>     </a:t>
            </a:r>
            <a:r>
              <a:rPr kumimoji="1" lang="ja-JP" altLang="en-US" sz="2800" b="0" i="0" u="none" strike="noStrike" kern="1200" cap="none" spc="0" normalizeH="0" baseline="0" noProof="0" dirty="0" smtClean="0">
                <a:ln>
                  <a:noFill/>
                </a:ln>
                <a:solidFill>
                  <a:srgbClr val="FFFFFF"/>
                </a:solidFill>
                <a:effectLst/>
                <a:uLnTx/>
                <a:uFillTx/>
                <a:latin typeface="ＭＳ Ｐゴシック" pitchFamily="-106" charset="-128"/>
                <a:ea typeface="+mn-ea"/>
                <a:cs typeface="+mn-cs"/>
              </a:rPr>
              <a:t>アドレナリンの気管内投与する量は、</a:t>
            </a:r>
            <a:r>
              <a:rPr kumimoji="1" lang="en-US" altLang="ja-JP" sz="2800" b="0" i="0" u="none" strike="noStrike" kern="1200" cap="none" spc="0" normalizeH="0" baseline="0" noProof="0" dirty="0" smtClean="0">
                <a:ln>
                  <a:noFill/>
                </a:ln>
                <a:solidFill>
                  <a:srgbClr val="FFFFFF"/>
                </a:solidFill>
                <a:effectLst/>
                <a:uLnTx/>
                <a:uFillTx/>
                <a:latin typeface="ＭＳ Ｐゴシック" pitchFamily="-106" charset="-128"/>
                <a:ea typeface="+mn-ea"/>
                <a:cs typeface="+mn-cs"/>
              </a:rPr>
              <a:t>0.05</a:t>
            </a:r>
            <a:r>
              <a:rPr kumimoji="1" lang="ja-JP" altLang="en-US" sz="2800" b="0" i="0" u="none" strike="noStrike" kern="1200" cap="none" spc="0" normalizeH="0" baseline="0" noProof="0" dirty="0" smtClean="0">
                <a:ln>
                  <a:noFill/>
                </a:ln>
                <a:solidFill>
                  <a:srgbClr val="FFFFFF"/>
                </a:solidFill>
                <a:effectLst/>
                <a:uLnTx/>
                <a:uFillTx/>
                <a:latin typeface="ＭＳ Ｐゴシック" pitchFamily="-106" charset="-128"/>
                <a:ea typeface="+mn-ea"/>
                <a:cs typeface="+mn-cs"/>
              </a:rPr>
              <a:t>～</a:t>
            </a:r>
            <a:r>
              <a:rPr kumimoji="1" lang="en-US" altLang="ja-JP" sz="2800" b="0" i="0" u="none" strike="noStrike" kern="1200" cap="none" spc="0" normalizeH="0" baseline="0" noProof="0" dirty="0" smtClean="0">
                <a:ln>
                  <a:noFill/>
                </a:ln>
                <a:solidFill>
                  <a:srgbClr val="FFFFFF"/>
                </a:solidFill>
                <a:effectLst/>
                <a:uLnTx/>
                <a:uFillTx/>
                <a:latin typeface="ＭＳ Ｐゴシック" pitchFamily="-106" charset="-128"/>
                <a:ea typeface="+mn-ea"/>
                <a:cs typeface="+mn-cs"/>
              </a:rPr>
              <a:t>0.1mg/kg</a:t>
            </a:r>
            <a:endParaRPr kumimoji="1" lang="ja-JP" altLang="en-US" sz="2800" b="0" i="0" u="none" strike="noStrike" kern="1200" cap="none" spc="0" normalizeH="0" baseline="0" noProof="0" dirty="0" smtClean="0">
              <a:ln>
                <a:noFill/>
              </a:ln>
              <a:solidFill>
                <a:schemeClr val="tx1"/>
              </a:solidFill>
              <a:effectLst/>
              <a:uLnTx/>
              <a:uFillTx/>
              <a:latin typeface="ＭＳ Ｐゴシック" pitchFamily="-106" charset="-128"/>
              <a:ea typeface="+mn-ea"/>
              <a:cs typeface="+mn-cs"/>
            </a:endParaRPr>
          </a:p>
        </p:txBody>
      </p:sp>
    </p:spTree>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1"/>
          <p:cNvSpPr>
            <a:spLocks/>
          </p:cNvSpPr>
          <p:nvPr/>
        </p:nvSpPr>
        <p:spPr bwMode="auto">
          <a:xfrm>
            <a:off x="1408922" y="833179"/>
            <a:ext cx="6326156" cy="892552"/>
          </a:xfrm>
          <a:prstGeom prst="rect">
            <a:avLst/>
          </a:prstGeom>
          <a:noFill/>
          <a:ln w="12700">
            <a:noFill/>
            <a:miter lim="800000"/>
            <a:headEnd/>
            <a:tailEnd/>
          </a:ln>
        </p:spPr>
        <p:txBody>
          <a:bodyPr wrap="square" lIns="0" tIns="0" rIns="40639" bIns="0" anchor="ctr">
            <a:prstTxWarp prst="textNoShape">
              <a:avLst/>
            </a:prstTxWarp>
            <a:spAutoFit/>
          </a:bodyPr>
          <a:lstStyle/>
          <a:p>
            <a:pPr marL="39688" algn="ctr"/>
            <a:endParaRPr lang="en-US" altLang="ja-JP" dirty="0">
              <a:latin typeface="ＭＳ Ｐゴシック" pitchFamily="-112" charset="-128"/>
            </a:endParaRPr>
          </a:p>
          <a:p>
            <a:pPr marL="39688" algn="ctr"/>
            <a:r>
              <a:rPr lang="ja-JP" altLang="en-US" sz="3600" dirty="0">
                <a:solidFill>
                  <a:srgbClr val="E6FF66"/>
                </a:solidFill>
                <a:latin typeface="ＭＳ Ｐゴシック" pitchFamily="-112" charset="-128"/>
                <a:sym typeface="ＤＦＰ太丸ゴシック体" pitchFamily="-112" charset="-128"/>
              </a:rPr>
              <a:t>　</a:t>
            </a:r>
            <a:r>
              <a:rPr lang="ja-JP" altLang="en-US" sz="4000" b="1" dirty="0">
                <a:solidFill>
                  <a:srgbClr val="FFFF00"/>
                </a:solidFill>
                <a:latin typeface="ＭＳ Ｐゴシック" pitchFamily="-112" charset="-128"/>
                <a:sym typeface="ＤＦＰ太丸ゴシック体" pitchFamily="-112" charset="-128"/>
              </a:rPr>
              <a:t>循環血液増加薬</a:t>
            </a:r>
          </a:p>
        </p:txBody>
      </p:sp>
      <p:sp>
        <p:nvSpPr>
          <p:cNvPr id="74755" name="Rectangle 3"/>
          <p:cNvSpPr>
            <a:spLocks/>
          </p:cNvSpPr>
          <p:nvPr/>
        </p:nvSpPr>
        <p:spPr bwMode="auto">
          <a:xfrm>
            <a:off x="1676400" y="3352800"/>
            <a:ext cx="5744547" cy="3009900"/>
          </a:xfrm>
          <a:prstGeom prst="rect">
            <a:avLst/>
          </a:prstGeom>
          <a:noFill/>
          <a:ln w="50800">
            <a:noFill/>
            <a:miter lim="800000"/>
            <a:headEnd/>
            <a:tailEnd/>
          </a:ln>
        </p:spPr>
        <p:txBody>
          <a:bodyPr lIns="0" tIns="0" rIns="40639" bIns="0" anchor="ctr">
            <a:prstTxWarp prst="textNoShape">
              <a:avLst/>
            </a:prstTxWarp>
          </a:bodyPr>
          <a:lstStyle/>
          <a:p>
            <a:pPr marL="39688">
              <a:spcBef>
                <a:spcPts val="838"/>
              </a:spcBef>
            </a:pPr>
            <a:r>
              <a:rPr lang="en-US" altLang="ja-JP" sz="2400" dirty="0">
                <a:solidFill>
                  <a:srgbClr val="FFFFFF"/>
                </a:solidFill>
                <a:latin typeface="ＭＳ Ｐゴシック" pitchFamily="-112" charset="-128"/>
                <a:sym typeface="ヒラギノ丸ゴ Pro W4" pitchFamily="-112" charset="-128"/>
              </a:rPr>
              <a:t>◆</a:t>
            </a:r>
            <a:r>
              <a:rPr lang="ja-JP" altLang="en-US" sz="2400" dirty="0">
                <a:solidFill>
                  <a:srgbClr val="FFFFFF"/>
                </a:solidFill>
                <a:latin typeface="ＭＳ Ｐゴシック" pitchFamily="-112" charset="-128"/>
                <a:sym typeface="ヒラギノ丸ゴ Pro W4" pitchFamily="-112" charset="-128"/>
              </a:rPr>
              <a:t>生理食塩水　　　</a:t>
            </a:r>
            <a:endParaRPr lang="en-US" altLang="ja-JP" sz="2400" dirty="0">
              <a:solidFill>
                <a:srgbClr val="FFFFFF"/>
              </a:solidFill>
              <a:latin typeface="ＭＳ Ｐゴシック" pitchFamily="-112" charset="-128"/>
              <a:sym typeface="ヒラギノ丸ゴ Pro W4" pitchFamily="-112" charset="-128"/>
            </a:endParaRPr>
          </a:p>
          <a:p>
            <a:pPr marL="39688">
              <a:spcBef>
                <a:spcPts val="838"/>
              </a:spcBef>
            </a:pPr>
            <a:r>
              <a:rPr lang="en-US" altLang="ja-JP" sz="2400" dirty="0">
                <a:solidFill>
                  <a:srgbClr val="FFFFFF"/>
                </a:solidFill>
                <a:latin typeface="ＭＳ Ｐゴシック" pitchFamily="-112" charset="-128"/>
                <a:sym typeface="ヒラギノ丸ゴ Pro W4" pitchFamily="-112" charset="-128"/>
              </a:rPr>
              <a:t>◆</a:t>
            </a:r>
            <a:r>
              <a:rPr lang="ja-JP" altLang="en-US" sz="2400" dirty="0">
                <a:solidFill>
                  <a:srgbClr val="FFFFFF"/>
                </a:solidFill>
                <a:latin typeface="ＭＳ Ｐゴシック" pitchFamily="-112" charset="-128"/>
                <a:sym typeface="ヒラギノ丸ゴ Pro W4" pitchFamily="-112" charset="-128"/>
              </a:rPr>
              <a:t>乳酸リンゲル液　</a:t>
            </a:r>
            <a:endParaRPr lang="en-US" altLang="ja-JP" sz="2400" dirty="0">
              <a:solidFill>
                <a:srgbClr val="FFFFFF"/>
              </a:solidFill>
              <a:latin typeface="ＭＳ Ｐゴシック" pitchFamily="-112" charset="-128"/>
              <a:sym typeface="ヒラギノ丸ゴ Pro W4" pitchFamily="-112" charset="-128"/>
            </a:endParaRPr>
          </a:p>
          <a:p>
            <a:pPr marL="39688">
              <a:spcBef>
                <a:spcPts val="838"/>
              </a:spcBef>
            </a:pPr>
            <a:r>
              <a:rPr lang="en-US" altLang="ja-JP" sz="2400" dirty="0">
                <a:solidFill>
                  <a:srgbClr val="FFFFFF"/>
                </a:solidFill>
                <a:latin typeface="ＭＳ Ｐゴシック" pitchFamily="-112" charset="-128"/>
                <a:sym typeface="ヒラギノ丸ゴ Pro W4" pitchFamily="-112" charset="-128"/>
              </a:rPr>
              <a:t>◆O</a:t>
            </a:r>
            <a:r>
              <a:rPr lang="ja-JP" altLang="en-US" sz="2400" dirty="0">
                <a:solidFill>
                  <a:srgbClr val="FFFFFF"/>
                </a:solidFill>
                <a:latin typeface="ＭＳ Ｐゴシック" pitchFamily="-112" charset="-128"/>
                <a:sym typeface="ヒラギノ丸ゴ Pro W4" pitchFamily="-112" charset="-128"/>
              </a:rPr>
              <a:t>型</a:t>
            </a:r>
            <a:r>
              <a:rPr lang="en-US" altLang="ja-JP" sz="2400" dirty="0">
                <a:solidFill>
                  <a:srgbClr val="FFFFFF"/>
                </a:solidFill>
                <a:latin typeface="ＭＳ Ｐゴシック" pitchFamily="-112" charset="-128"/>
                <a:sym typeface="ヒラギノ丸ゴ Pro W4" pitchFamily="-112" charset="-128"/>
              </a:rPr>
              <a:t>Rh (-) </a:t>
            </a:r>
            <a:r>
              <a:rPr lang="ja-JP" altLang="en-US" sz="2400" dirty="0">
                <a:solidFill>
                  <a:srgbClr val="FFFFFF"/>
                </a:solidFill>
                <a:latin typeface="ＭＳ Ｐゴシック" pitchFamily="-112" charset="-128"/>
                <a:sym typeface="ヒラギノ丸ゴ Pro W4" pitchFamily="-112" charset="-128"/>
              </a:rPr>
              <a:t>赤血球</a:t>
            </a:r>
            <a:endParaRPr lang="en-US" altLang="ja-JP" sz="2400" dirty="0">
              <a:solidFill>
                <a:srgbClr val="FFFFFF"/>
              </a:solidFill>
              <a:latin typeface="ＭＳ Ｐゴシック" pitchFamily="-112" charset="-128"/>
              <a:sym typeface="ヒラギノ丸ゴ Pro W4" pitchFamily="-112" charset="-128"/>
            </a:endParaRPr>
          </a:p>
          <a:p>
            <a:pPr marL="39688">
              <a:spcBef>
                <a:spcPts val="838"/>
              </a:spcBef>
            </a:pPr>
            <a:r>
              <a:rPr lang="en-US" altLang="ja-JP" sz="2400" dirty="0">
                <a:solidFill>
                  <a:srgbClr val="FFFFFF"/>
                </a:solidFill>
                <a:latin typeface="ＭＳ Ｐゴシック" pitchFamily="-112" charset="-128"/>
                <a:sym typeface="ヒラギノ丸ゴ Pro W4" pitchFamily="-112" charset="-128"/>
              </a:rPr>
              <a:t>◆10ml/kg</a:t>
            </a:r>
          </a:p>
          <a:p>
            <a:pPr marL="39688">
              <a:spcBef>
                <a:spcPts val="838"/>
              </a:spcBef>
            </a:pPr>
            <a:r>
              <a:rPr lang="en-US" altLang="ja-JP" sz="2400" dirty="0">
                <a:solidFill>
                  <a:srgbClr val="FFFFFF"/>
                </a:solidFill>
                <a:latin typeface="ＭＳ Ｐゴシック" pitchFamily="-112" charset="-128"/>
                <a:sym typeface="ヒラギノ丸ゴ Pro W4" pitchFamily="-112" charset="-128"/>
              </a:rPr>
              <a:t>◆5〜10</a:t>
            </a:r>
            <a:r>
              <a:rPr lang="ja-JP" altLang="en-US" sz="2400" dirty="0">
                <a:solidFill>
                  <a:srgbClr val="FFFFFF"/>
                </a:solidFill>
                <a:latin typeface="ＭＳ Ｐゴシック" pitchFamily="-112" charset="-128"/>
                <a:sym typeface="ヒラギノ丸ゴ Pro W4" pitchFamily="-112" charset="-128"/>
              </a:rPr>
              <a:t>分かけてゆっくり注入</a:t>
            </a:r>
            <a:endParaRPr lang="en-US" altLang="ja-JP" sz="2400" dirty="0">
              <a:solidFill>
                <a:srgbClr val="FFFFFF"/>
              </a:solidFill>
              <a:latin typeface="ＭＳ Ｐゴシック" pitchFamily="-112" charset="-128"/>
              <a:sym typeface="ヒラギノ丸ゴ Pro W4" pitchFamily="-112" charset="-128"/>
            </a:endParaRPr>
          </a:p>
          <a:p>
            <a:pPr marL="39688">
              <a:spcBef>
                <a:spcPts val="838"/>
              </a:spcBef>
            </a:pPr>
            <a:endParaRPr lang="en-US" altLang="ja-JP" sz="2400" dirty="0">
              <a:solidFill>
                <a:srgbClr val="06042D"/>
              </a:solidFill>
              <a:latin typeface="ＭＳ Ｐゴシック" pitchFamily="-112" charset="-128"/>
              <a:sym typeface="ヒラギノ丸ゴ Pro W4" pitchFamily="-112" charset="-128"/>
            </a:endParaRPr>
          </a:p>
          <a:p>
            <a:pPr marL="39688">
              <a:spcBef>
                <a:spcPts val="838"/>
              </a:spcBef>
            </a:pPr>
            <a:r>
              <a:rPr lang="ja-JP" altLang="en-US" sz="2400" dirty="0">
                <a:solidFill>
                  <a:srgbClr val="FFCCFF"/>
                </a:solidFill>
                <a:latin typeface="ＭＳ Ｐゴシック" pitchFamily="-112" charset="-128"/>
                <a:sym typeface="ヒラギノ丸ゴ Pro W4" pitchFamily="-112" charset="-128"/>
              </a:rPr>
              <a:t>アルブミンは感染の危険性から勧めない</a:t>
            </a:r>
          </a:p>
        </p:txBody>
      </p:sp>
      <p:sp>
        <p:nvSpPr>
          <p:cNvPr id="72709" name="テキスト ボックス 4"/>
          <p:cNvSpPr txBox="1">
            <a:spLocks noChangeArrowheads="1"/>
          </p:cNvSpPr>
          <p:nvPr/>
        </p:nvSpPr>
        <p:spPr bwMode="auto">
          <a:xfrm>
            <a:off x="1676400" y="2293938"/>
            <a:ext cx="5562600" cy="830262"/>
          </a:xfrm>
          <a:prstGeom prst="rect">
            <a:avLst/>
          </a:prstGeom>
          <a:noFill/>
          <a:ln w="9525">
            <a:noFill/>
            <a:miter lim="800000"/>
            <a:headEnd/>
            <a:tailEnd/>
          </a:ln>
        </p:spPr>
        <p:txBody>
          <a:bodyPr>
            <a:prstTxWarp prst="textNoShape">
              <a:avLst/>
            </a:prstTxWarp>
            <a:spAutoFit/>
          </a:bodyPr>
          <a:lstStyle/>
          <a:p>
            <a:r>
              <a:rPr kumimoji="1" lang="ja-JP" altLang="en-US" sz="2400" b="1" dirty="0" smtClean="0">
                <a:solidFill>
                  <a:srgbClr val="FF6FCF"/>
                </a:solidFill>
              </a:rPr>
              <a:t>適応：</a:t>
            </a:r>
            <a:r>
              <a:rPr lang="ja-JP" altLang="en-US" sz="2400" b="1" dirty="0" smtClean="0">
                <a:solidFill>
                  <a:srgbClr val="FF6FCF"/>
                </a:solidFill>
              </a:rPr>
              <a:t>失血</a:t>
            </a:r>
            <a:r>
              <a:rPr lang="ja-JP" altLang="en-US" sz="2400" b="1" dirty="0">
                <a:solidFill>
                  <a:srgbClr val="FF6FCF"/>
                </a:solidFill>
              </a:rPr>
              <a:t>が疑われる場合</a:t>
            </a:r>
            <a:endParaRPr lang="en-US" altLang="ja-JP" sz="2400" b="1" dirty="0">
              <a:solidFill>
                <a:srgbClr val="FF6FCF"/>
              </a:solidFill>
            </a:endParaRPr>
          </a:p>
          <a:p>
            <a:r>
              <a:rPr lang="ja-JP" altLang="en-US" sz="2400" b="1" dirty="0">
                <a:solidFill>
                  <a:srgbClr val="FF6FCF"/>
                </a:solidFill>
              </a:rPr>
              <a:t>　　　</a:t>
            </a:r>
            <a:r>
              <a:rPr lang="ja-JP" altLang="en-US" sz="2400" b="1" dirty="0" smtClean="0">
                <a:solidFill>
                  <a:srgbClr val="FF6FCF"/>
                </a:solidFill>
              </a:rPr>
              <a:t>　出血</a:t>
            </a:r>
            <a:r>
              <a:rPr lang="ja-JP" altLang="en-US" sz="2400" b="1" dirty="0">
                <a:solidFill>
                  <a:srgbClr val="FF6FCF"/>
                </a:solidFill>
              </a:rPr>
              <a:t>が潜在的に存在する場合</a:t>
            </a:r>
            <a:endParaRPr kumimoji="1" lang="ja-JP" altLang="en-US" sz="2400" b="1" dirty="0">
              <a:solidFill>
                <a:srgbClr val="FF6FCF"/>
              </a:solidFill>
            </a:endParaRPr>
          </a:p>
        </p:txBody>
      </p:sp>
      <p:sp>
        <p:nvSpPr>
          <p:cNvPr id="6" name="テキスト ボックス 7"/>
          <p:cNvSpPr txBox="1">
            <a:spLocks noChangeArrowheads="1"/>
          </p:cNvSpPr>
          <p:nvPr/>
        </p:nvSpPr>
        <p:spPr bwMode="auto">
          <a:xfrm>
            <a:off x="1900238" y="152400"/>
            <a:ext cx="5262562" cy="461963"/>
          </a:xfrm>
          <a:prstGeom prst="rect">
            <a:avLst/>
          </a:prstGeom>
          <a:noFill/>
          <a:ln w="9525">
            <a:noFill/>
            <a:miter lim="800000"/>
            <a:headEnd/>
            <a:tailEnd/>
          </a:ln>
        </p:spPr>
        <p:txBody>
          <a:bodyPr wrap="square">
            <a:prstTxWarp prst="textNoShape">
              <a:avLst/>
            </a:prstTxWarp>
            <a:spAutoFit/>
          </a:bodyPr>
          <a:lstStyle/>
          <a:p>
            <a:r>
              <a:rPr lang="ja-JP" altLang="en-US" sz="2400" b="1" dirty="0">
                <a:solidFill>
                  <a:srgbClr val="FF6FCF"/>
                </a:solidFill>
              </a:rPr>
              <a:t>新生児心肺蘇生法で何が変わったか</a:t>
            </a:r>
            <a:r>
              <a:rPr lang="en-US" altLang="ja-JP" sz="2400" b="1" dirty="0">
                <a:solidFill>
                  <a:srgbClr val="FF6FCF"/>
                </a:solidFill>
              </a:rPr>
              <a:t>?</a:t>
            </a:r>
            <a:endParaRPr kumimoji="1" lang="ja-JP" altLang="en-US" sz="2400" b="1" dirty="0">
              <a:solidFill>
                <a:srgbClr val="FF6FCF"/>
              </a:solidFill>
            </a:endParaRPr>
          </a:p>
        </p:txBody>
      </p:sp>
    </p:spTree>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1"/>
          <p:cNvSpPr>
            <a:spLocks/>
          </p:cNvSpPr>
          <p:nvPr/>
        </p:nvSpPr>
        <p:spPr bwMode="auto">
          <a:xfrm>
            <a:off x="457200" y="585141"/>
            <a:ext cx="8229600" cy="892552"/>
          </a:xfrm>
          <a:prstGeom prst="rect">
            <a:avLst/>
          </a:prstGeom>
          <a:noFill/>
          <a:ln w="12700">
            <a:noFill/>
            <a:miter lim="800000"/>
            <a:headEnd/>
            <a:tailEnd/>
          </a:ln>
        </p:spPr>
        <p:txBody>
          <a:bodyPr lIns="0" tIns="0" rIns="40639" bIns="0" anchor="ctr">
            <a:prstTxWarp prst="textNoShape">
              <a:avLst/>
            </a:prstTxWarp>
            <a:spAutoFit/>
          </a:bodyPr>
          <a:lstStyle/>
          <a:p>
            <a:pPr marL="39688" algn="ctr"/>
            <a:endParaRPr lang="en-US" altLang="ja-JP" dirty="0">
              <a:latin typeface="ＭＳ Ｐゴシック" pitchFamily="-112" charset="-128"/>
            </a:endParaRPr>
          </a:p>
          <a:p>
            <a:pPr marL="39688" algn="ctr"/>
            <a:r>
              <a:rPr lang="ja-JP" altLang="en-US" sz="3600" dirty="0">
                <a:solidFill>
                  <a:srgbClr val="E6FF66"/>
                </a:solidFill>
                <a:latin typeface="ＭＳ Ｐゴシック" pitchFamily="-112" charset="-128"/>
                <a:sym typeface="ＤＦＰ太丸ゴシック体" pitchFamily="-112" charset="-128"/>
              </a:rPr>
              <a:t>　</a:t>
            </a:r>
            <a:r>
              <a:rPr lang="ja-JP" altLang="en-US" sz="4000" b="1" dirty="0">
                <a:solidFill>
                  <a:srgbClr val="FFFF00"/>
                </a:solidFill>
                <a:latin typeface="ＭＳ Ｐゴシック" pitchFamily="-112" charset="-128"/>
                <a:sym typeface="ＤＦＰ太丸ゴシック体" pitchFamily="-112" charset="-128"/>
              </a:rPr>
              <a:t>新しいテクニック</a:t>
            </a:r>
          </a:p>
        </p:txBody>
      </p:sp>
      <p:sp>
        <p:nvSpPr>
          <p:cNvPr id="76803" name="Rectangle 3"/>
          <p:cNvSpPr>
            <a:spLocks/>
          </p:cNvSpPr>
          <p:nvPr/>
        </p:nvSpPr>
        <p:spPr bwMode="auto">
          <a:xfrm>
            <a:off x="1066800" y="5029200"/>
            <a:ext cx="6858000" cy="1333500"/>
          </a:xfrm>
          <a:prstGeom prst="rect">
            <a:avLst/>
          </a:prstGeom>
          <a:noFill/>
          <a:ln w="50800">
            <a:noFill/>
            <a:miter lim="800000"/>
            <a:headEnd/>
            <a:tailEnd/>
          </a:ln>
        </p:spPr>
        <p:txBody>
          <a:bodyPr lIns="0" tIns="0" rIns="40639" bIns="0" anchor="ctr">
            <a:prstTxWarp prst="textNoShape">
              <a:avLst/>
            </a:prstTxWarp>
          </a:bodyPr>
          <a:lstStyle/>
          <a:p>
            <a:pPr marL="39688">
              <a:spcBef>
                <a:spcPts val="838"/>
              </a:spcBef>
            </a:pPr>
            <a:endParaRPr lang="ja-JP" altLang="en-US" sz="1800">
              <a:solidFill>
                <a:srgbClr val="FFCCFF"/>
              </a:solidFill>
              <a:latin typeface="ＭＳ Ｐゴシック" pitchFamily="-112" charset="-128"/>
              <a:sym typeface="ヒラギノ丸ゴ Pro W4" pitchFamily="-112" charset="-128"/>
            </a:endParaRPr>
          </a:p>
        </p:txBody>
      </p:sp>
      <p:sp>
        <p:nvSpPr>
          <p:cNvPr id="76805" name="テキスト ボックス 4"/>
          <p:cNvSpPr txBox="1">
            <a:spLocks noChangeArrowheads="1"/>
          </p:cNvSpPr>
          <p:nvPr/>
        </p:nvSpPr>
        <p:spPr bwMode="auto">
          <a:xfrm>
            <a:off x="1524000" y="1600200"/>
            <a:ext cx="6934200" cy="830263"/>
          </a:xfrm>
          <a:prstGeom prst="rect">
            <a:avLst/>
          </a:prstGeom>
          <a:noFill/>
          <a:ln w="9525">
            <a:noFill/>
            <a:miter lim="800000"/>
            <a:headEnd/>
            <a:tailEnd/>
          </a:ln>
        </p:spPr>
        <p:txBody>
          <a:bodyPr>
            <a:prstTxWarp prst="textNoShape">
              <a:avLst/>
            </a:prstTxWarp>
            <a:spAutoFit/>
          </a:bodyPr>
          <a:lstStyle/>
          <a:p>
            <a:r>
              <a:rPr lang="ja-JP" altLang="en-US" sz="2400" b="1" dirty="0">
                <a:solidFill>
                  <a:srgbClr val="FF6FCF"/>
                </a:solidFill>
              </a:rPr>
              <a:t>ラリンゲアルマスクエアウエイ</a:t>
            </a:r>
            <a:r>
              <a:rPr lang="en-US" altLang="ja-JP" sz="2400" b="1" dirty="0">
                <a:solidFill>
                  <a:schemeClr val="bg1"/>
                </a:solidFill>
              </a:rPr>
              <a:t>(LMA)</a:t>
            </a:r>
            <a:r>
              <a:rPr lang="ja-JP" altLang="en-US" sz="2400" b="1" dirty="0">
                <a:solidFill>
                  <a:schemeClr val="bg1"/>
                </a:solidFill>
              </a:rPr>
              <a:t> ；</a:t>
            </a:r>
            <a:endParaRPr lang="en-US" altLang="ja-JP" sz="2400" b="1" dirty="0">
              <a:solidFill>
                <a:schemeClr val="bg1"/>
              </a:solidFill>
            </a:endParaRPr>
          </a:p>
          <a:p>
            <a:r>
              <a:rPr lang="ja-JP" altLang="en-US" sz="2400" b="1" dirty="0">
                <a:solidFill>
                  <a:schemeClr val="bg1"/>
                </a:solidFill>
              </a:rPr>
              <a:t>出生体重</a:t>
            </a:r>
            <a:r>
              <a:rPr lang="en-US" altLang="ja-JP" sz="2400" b="1" dirty="0">
                <a:solidFill>
                  <a:schemeClr val="bg1"/>
                </a:solidFill>
              </a:rPr>
              <a:t>2000g</a:t>
            </a:r>
            <a:r>
              <a:rPr lang="ja-JP" altLang="en-US" sz="2400" b="1" dirty="0">
                <a:solidFill>
                  <a:schemeClr val="bg1"/>
                </a:solidFill>
              </a:rPr>
              <a:t>以上、在胎</a:t>
            </a:r>
            <a:r>
              <a:rPr lang="en-US" altLang="ja-JP" sz="2400" b="1" dirty="0">
                <a:solidFill>
                  <a:schemeClr val="bg1"/>
                </a:solidFill>
              </a:rPr>
              <a:t>34</a:t>
            </a:r>
            <a:r>
              <a:rPr lang="ja-JP" altLang="en-US" sz="2400" b="1" dirty="0">
                <a:solidFill>
                  <a:schemeClr val="bg1"/>
                </a:solidFill>
              </a:rPr>
              <a:t>週以上の新生児</a:t>
            </a:r>
            <a:r>
              <a:rPr lang="ja-JP" sz="2400" b="1" dirty="0">
                <a:solidFill>
                  <a:schemeClr val="bg1"/>
                </a:solidFill>
              </a:rPr>
              <a:t> </a:t>
            </a:r>
            <a:endParaRPr kumimoji="1" lang="ja-JP" altLang="en-US" sz="2400" b="1" dirty="0">
              <a:solidFill>
                <a:schemeClr val="bg1"/>
              </a:solidFill>
            </a:endParaRPr>
          </a:p>
        </p:txBody>
      </p:sp>
      <p:sp>
        <p:nvSpPr>
          <p:cNvPr id="76806" name="テキスト ボックス 5"/>
          <p:cNvSpPr txBox="1">
            <a:spLocks noChangeArrowheads="1"/>
          </p:cNvSpPr>
          <p:nvPr/>
        </p:nvSpPr>
        <p:spPr bwMode="auto">
          <a:xfrm>
            <a:off x="1524000" y="4191000"/>
            <a:ext cx="4633913" cy="461963"/>
          </a:xfrm>
          <a:prstGeom prst="rect">
            <a:avLst/>
          </a:prstGeom>
          <a:noFill/>
          <a:ln w="9525">
            <a:noFill/>
            <a:miter lim="800000"/>
            <a:headEnd/>
            <a:tailEnd/>
          </a:ln>
        </p:spPr>
        <p:txBody>
          <a:bodyPr wrap="square">
            <a:prstTxWarp prst="textNoShape">
              <a:avLst/>
            </a:prstTxWarp>
            <a:spAutoFit/>
          </a:bodyPr>
          <a:lstStyle/>
          <a:p>
            <a:r>
              <a:rPr lang="ja-JP" altLang="en-US" sz="2400" b="1" dirty="0">
                <a:solidFill>
                  <a:srgbClr val="FF6FCF"/>
                </a:solidFill>
              </a:rPr>
              <a:t>骨髄針</a:t>
            </a:r>
            <a:r>
              <a:rPr lang="ja-JP" altLang="en-US" sz="2400" b="1" dirty="0">
                <a:solidFill>
                  <a:srgbClr val="FFFFFF"/>
                </a:solidFill>
              </a:rPr>
              <a:t>使用による経骨髄投与</a:t>
            </a:r>
            <a:r>
              <a:rPr lang="ja-JP" sz="2400" b="1" dirty="0">
                <a:solidFill>
                  <a:srgbClr val="FFFFFF"/>
                </a:solidFill>
              </a:rPr>
              <a:t> </a:t>
            </a:r>
            <a:endParaRPr kumimoji="1" lang="ja-JP" altLang="en-US" sz="2400" b="1" dirty="0">
              <a:solidFill>
                <a:srgbClr val="FFFFFF"/>
              </a:solidFill>
            </a:endParaRPr>
          </a:p>
        </p:txBody>
      </p:sp>
      <p:sp>
        <p:nvSpPr>
          <p:cNvPr id="76807" name="テキスト ボックス 6"/>
          <p:cNvSpPr txBox="1">
            <a:spLocks noChangeArrowheads="1"/>
          </p:cNvSpPr>
          <p:nvPr/>
        </p:nvSpPr>
        <p:spPr bwMode="auto">
          <a:xfrm>
            <a:off x="1524000" y="6226528"/>
            <a:ext cx="5638800" cy="461962"/>
          </a:xfrm>
          <a:prstGeom prst="rect">
            <a:avLst/>
          </a:prstGeom>
          <a:noFill/>
          <a:ln w="9525">
            <a:noFill/>
            <a:miter lim="800000"/>
            <a:headEnd/>
            <a:tailEnd/>
          </a:ln>
        </p:spPr>
        <p:txBody>
          <a:bodyPr wrap="square">
            <a:prstTxWarp prst="textNoShape">
              <a:avLst/>
            </a:prstTxWarp>
            <a:spAutoFit/>
          </a:bodyPr>
          <a:lstStyle/>
          <a:p>
            <a:r>
              <a:rPr lang="en-US" altLang="ja-JP" sz="2400" b="1" dirty="0">
                <a:solidFill>
                  <a:srgbClr val="FFFFFF"/>
                </a:solidFill>
              </a:rPr>
              <a:t>T-piece </a:t>
            </a:r>
            <a:r>
              <a:rPr lang="ja-JP" altLang="en-US" sz="2400" b="1" dirty="0">
                <a:solidFill>
                  <a:srgbClr val="FFFFFF"/>
                </a:solidFill>
              </a:rPr>
              <a:t>蘇生装置（</a:t>
            </a:r>
            <a:r>
              <a:rPr lang="en-US" altLang="ja-JP" sz="2400" b="1" dirty="0">
                <a:solidFill>
                  <a:srgbClr val="FFFFFF"/>
                </a:solidFill>
              </a:rPr>
              <a:t>T piece resuscitator</a:t>
            </a:r>
            <a:r>
              <a:rPr lang="ja-JP" altLang="en-US" sz="2400" b="1" dirty="0">
                <a:solidFill>
                  <a:srgbClr val="FFFFFF"/>
                </a:solidFill>
              </a:rPr>
              <a:t>）</a:t>
            </a:r>
            <a:r>
              <a:rPr lang="ja-JP" sz="2400" b="1" dirty="0">
                <a:solidFill>
                  <a:srgbClr val="FFFFFF"/>
                </a:solidFill>
              </a:rPr>
              <a:t> </a:t>
            </a:r>
            <a:endParaRPr kumimoji="1" lang="ja-JP" altLang="en-US" sz="2400" b="1" dirty="0">
              <a:solidFill>
                <a:srgbClr val="FFFFFF"/>
              </a:solidFill>
            </a:endParaRPr>
          </a:p>
        </p:txBody>
      </p:sp>
      <p:pic>
        <p:nvPicPr>
          <p:cNvPr id="76808" name="図 7"/>
          <p:cNvPicPr>
            <a:picLocks noChangeAspect="1"/>
          </p:cNvPicPr>
          <p:nvPr/>
        </p:nvPicPr>
        <p:blipFill>
          <a:blip r:embed="rId3"/>
          <a:srcRect/>
          <a:stretch>
            <a:fillRect/>
          </a:stretch>
        </p:blipFill>
        <p:spPr bwMode="auto">
          <a:xfrm>
            <a:off x="3035300" y="2438400"/>
            <a:ext cx="3073400" cy="1714500"/>
          </a:xfrm>
          <a:prstGeom prst="rect">
            <a:avLst/>
          </a:prstGeom>
          <a:noFill/>
          <a:ln w="9525">
            <a:noFill/>
            <a:miter lim="800000"/>
            <a:headEnd/>
            <a:tailEnd/>
          </a:ln>
        </p:spPr>
      </p:pic>
      <p:pic>
        <p:nvPicPr>
          <p:cNvPr id="76809" name="図 8"/>
          <p:cNvPicPr>
            <a:picLocks noChangeAspect="1"/>
          </p:cNvPicPr>
          <p:nvPr/>
        </p:nvPicPr>
        <p:blipFill>
          <a:blip r:embed="rId4"/>
          <a:srcRect/>
          <a:stretch>
            <a:fillRect/>
          </a:stretch>
        </p:blipFill>
        <p:spPr bwMode="auto">
          <a:xfrm>
            <a:off x="1873250" y="4705738"/>
            <a:ext cx="5397500" cy="1447800"/>
          </a:xfrm>
          <a:prstGeom prst="rect">
            <a:avLst/>
          </a:prstGeom>
          <a:noFill/>
          <a:ln w="9525">
            <a:noFill/>
            <a:miter lim="800000"/>
            <a:headEnd/>
            <a:tailEnd/>
          </a:ln>
        </p:spPr>
      </p:pic>
      <p:sp>
        <p:nvSpPr>
          <p:cNvPr id="10" name="テキスト ボックス 7"/>
          <p:cNvSpPr txBox="1">
            <a:spLocks noChangeArrowheads="1"/>
          </p:cNvSpPr>
          <p:nvPr/>
        </p:nvSpPr>
        <p:spPr bwMode="auto">
          <a:xfrm>
            <a:off x="1900238" y="152400"/>
            <a:ext cx="5262562" cy="461963"/>
          </a:xfrm>
          <a:prstGeom prst="rect">
            <a:avLst/>
          </a:prstGeom>
          <a:noFill/>
          <a:ln w="9525">
            <a:noFill/>
            <a:miter lim="800000"/>
            <a:headEnd/>
            <a:tailEnd/>
          </a:ln>
        </p:spPr>
        <p:txBody>
          <a:bodyPr wrap="square">
            <a:prstTxWarp prst="textNoShape">
              <a:avLst/>
            </a:prstTxWarp>
            <a:spAutoFit/>
          </a:bodyPr>
          <a:lstStyle/>
          <a:p>
            <a:r>
              <a:rPr lang="ja-JP" altLang="en-US" sz="2400" b="1" dirty="0">
                <a:solidFill>
                  <a:srgbClr val="FF6FCF"/>
                </a:solidFill>
              </a:rPr>
              <a:t>新生児心肺蘇生法で何が変わったか</a:t>
            </a:r>
            <a:r>
              <a:rPr lang="en-US" altLang="ja-JP" sz="2400" b="1" dirty="0">
                <a:solidFill>
                  <a:srgbClr val="FF6FCF"/>
                </a:solidFill>
              </a:rPr>
              <a:t>?</a:t>
            </a:r>
            <a:endParaRPr kumimoji="1" lang="ja-JP" altLang="en-US" sz="2400" b="1" dirty="0">
              <a:solidFill>
                <a:srgbClr val="FF6FCF"/>
              </a:solidFill>
            </a:endParaRPr>
          </a:p>
        </p:txBody>
      </p:sp>
    </p:spTree>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タイトル 1"/>
          <p:cNvSpPr>
            <a:spLocks noGrp="1"/>
          </p:cNvSpPr>
          <p:nvPr>
            <p:ph type="title"/>
          </p:nvPr>
        </p:nvSpPr>
        <p:spPr>
          <a:xfrm>
            <a:off x="289249" y="363899"/>
            <a:ext cx="8612156" cy="690465"/>
          </a:xfrm>
        </p:spPr>
        <p:txBody>
          <a:bodyPr>
            <a:normAutofit fontScale="90000"/>
          </a:bodyPr>
          <a:lstStyle/>
          <a:p>
            <a:r>
              <a:rPr lang="en-US" altLang="ja-JP" b="1" dirty="0" smtClean="0">
                <a:solidFill>
                  <a:srgbClr val="FFFF00"/>
                </a:solidFill>
                <a:latin typeface="ＭＳ Ｐゴシック" charset="-128"/>
                <a:ea typeface="ＭＳ Ｐゴシック" charset="-128"/>
              </a:rPr>
              <a:t>T </a:t>
            </a:r>
            <a:r>
              <a:rPr lang="ja-JP" altLang="en-US" b="1" dirty="0" smtClean="0">
                <a:solidFill>
                  <a:srgbClr val="FFFF00"/>
                </a:solidFill>
                <a:latin typeface="ＭＳ Ｐゴシック" charset="-128"/>
                <a:ea typeface="ＭＳ Ｐゴシック" charset="-128"/>
              </a:rPr>
              <a:t>ピース蘇生器による人工呼吸</a:t>
            </a:r>
          </a:p>
        </p:txBody>
      </p:sp>
      <p:sp>
        <p:nvSpPr>
          <p:cNvPr id="17411" name="テキスト ボックス 7"/>
          <p:cNvSpPr txBox="1">
            <a:spLocks noChangeArrowheads="1"/>
          </p:cNvSpPr>
          <p:nvPr/>
        </p:nvSpPr>
        <p:spPr bwMode="auto">
          <a:xfrm>
            <a:off x="487369" y="4714884"/>
            <a:ext cx="8414036" cy="1800493"/>
          </a:xfrm>
          <a:prstGeom prst="rect">
            <a:avLst/>
          </a:prstGeom>
          <a:noFill/>
          <a:ln w="9525">
            <a:noFill/>
            <a:miter lim="800000"/>
            <a:headEnd/>
            <a:tailEnd/>
          </a:ln>
        </p:spPr>
        <p:txBody>
          <a:bodyPr wrap="square">
            <a:spAutoFit/>
          </a:bodyPr>
          <a:lstStyle/>
          <a:p>
            <a:pPr>
              <a:spcAft>
                <a:spcPts val="600"/>
              </a:spcAft>
            </a:pPr>
            <a:r>
              <a:rPr lang="ja-JP" altLang="en-US" sz="2400" dirty="0" smtClean="0">
                <a:solidFill>
                  <a:schemeClr val="bg1"/>
                </a:solidFill>
                <a:latin typeface="ＭＳ Ｐゴシック" charset="-128"/>
              </a:rPr>
              <a:t>●　</a:t>
            </a:r>
            <a:r>
              <a:rPr lang="ja-JP" altLang="en-US" sz="2400" b="1" dirty="0" smtClean="0">
                <a:solidFill>
                  <a:schemeClr val="bg1"/>
                </a:solidFill>
                <a:latin typeface="ＭＳ Ｐゴシック" charset="-128"/>
              </a:rPr>
              <a:t>酸素源</a:t>
            </a:r>
            <a:r>
              <a:rPr lang="ja-JP" altLang="en-US" sz="2400" b="1" dirty="0">
                <a:solidFill>
                  <a:schemeClr val="bg1"/>
                </a:solidFill>
                <a:latin typeface="ＭＳ Ｐゴシック" charset="-128"/>
              </a:rPr>
              <a:t>に接続し、あらかじめ設定された最大吸気圧（</a:t>
            </a:r>
            <a:r>
              <a:rPr lang="en-US" altLang="ja-JP" sz="2400" b="1" dirty="0">
                <a:solidFill>
                  <a:schemeClr val="bg1"/>
                </a:solidFill>
                <a:latin typeface="ＭＳ Ｐゴシック" charset="-128"/>
              </a:rPr>
              <a:t>PIP</a:t>
            </a:r>
            <a:r>
              <a:rPr lang="ja-JP" altLang="en-US" sz="2400" b="1" dirty="0" smtClean="0">
                <a:solidFill>
                  <a:schemeClr val="bg1"/>
                </a:solidFill>
                <a:latin typeface="ＭＳ Ｐゴシック" charset="-128"/>
              </a:rPr>
              <a:t>）　</a:t>
            </a:r>
          </a:p>
          <a:p>
            <a:pPr>
              <a:spcAft>
                <a:spcPts val="600"/>
              </a:spcAft>
            </a:pPr>
            <a:r>
              <a:rPr lang="ja-JP" altLang="en-US" sz="2400" b="1" dirty="0" smtClean="0">
                <a:solidFill>
                  <a:schemeClr val="bg1"/>
                </a:solidFill>
                <a:latin typeface="ＭＳ Ｐゴシック" charset="-128"/>
              </a:rPr>
              <a:t>　　 と呼気</a:t>
            </a:r>
            <a:r>
              <a:rPr lang="ja-JP" altLang="en-US" sz="2400" b="1" dirty="0">
                <a:solidFill>
                  <a:schemeClr val="bg1"/>
                </a:solidFill>
                <a:latin typeface="ＭＳ Ｐゴシック" charset="-128"/>
              </a:rPr>
              <a:t>終末陽圧（</a:t>
            </a:r>
            <a:r>
              <a:rPr lang="en-US" altLang="ja-JP" sz="2400" b="1" dirty="0">
                <a:solidFill>
                  <a:schemeClr val="bg1"/>
                </a:solidFill>
                <a:latin typeface="ＭＳ Ｐゴシック" charset="-128"/>
              </a:rPr>
              <a:t>PEEP</a:t>
            </a:r>
            <a:r>
              <a:rPr lang="ja-JP" altLang="en-US" sz="2400" b="1" dirty="0">
                <a:solidFill>
                  <a:schemeClr val="bg1"/>
                </a:solidFill>
                <a:latin typeface="ＭＳ Ｐゴシック" charset="-128"/>
              </a:rPr>
              <a:t>）をかけることができる</a:t>
            </a:r>
            <a:endParaRPr lang="en-US" altLang="ja-JP" sz="2400" b="1" dirty="0">
              <a:solidFill>
                <a:schemeClr val="bg1"/>
              </a:solidFill>
              <a:latin typeface="ＭＳ Ｐゴシック" charset="-128"/>
            </a:endParaRPr>
          </a:p>
          <a:p>
            <a:pPr>
              <a:spcAft>
                <a:spcPts val="600"/>
              </a:spcAft>
            </a:pPr>
            <a:r>
              <a:rPr lang="ja-JP" altLang="en-US" sz="2400" b="1" dirty="0" smtClean="0">
                <a:solidFill>
                  <a:schemeClr val="bg1"/>
                </a:solidFill>
                <a:latin typeface="ＭＳ Ｐゴシック" charset="-128"/>
              </a:rPr>
              <a:t>●　流量</a:t>
            </a:r>
            <a:r>
              <a:rPr lang="ja-JP" altLang="en-US" sz="2400" b="1" dirty="0">
                <a:solidFill>
                  <a:schemeClr val="bg1"/>
                </a:solidFill>
                <a:latin typeface="ＭＳ Ｐゴシック" charset="-128"/>
              </a:rPr>
              <a:t>膨張式バッグと似ているが、圧の調節が</a:t>
            </a:r>
            <a:r>
              <a:rPr lang="ja-JP" altLang="en-US" sz="2400" b="1" dirty="0" smtClean="0">
                <a:solidFill>
                  <a:schemeClr val="bg1"/>
                </a:solidFill>
                <a:latin typeface="ＭＳ Ｐゴシック" charset="-128"/>
              </a:rPr>
              <a:t>容易且つ安全</a:t>
            </a:r>
            <a:endParaRPr lang="ja-JP" altLang="en-US" sz="2400" b="1" dirty="0">
              <a:solidFill>
                <a:schemeClr val="bg1"/>
              </a:solidFill>
              <a:latin typeface="ＭＳ Ｐゴシック" charset="-128"/>
            </a:endParaRPr>
          </a:p>
          <a:p>
            <a:pPr>
              <a:spcAft>
                <a:spcPts val="600"/>
              </a:spcAft>
            </a:pPr>
            <a:r>
              <a:rPr lang="ja-JP" altLang="en-US" sz="2400" b="1" dirty="0" smtClean="0">
                <a:solidFill>
                  <a:schemeClr val="bg1"/>
                </a:solidFill>
                <a:latin typeface="ＭＳ Ｐゴシック" charset="-128"/>
              </a:rPr>
              <a:t>●　コンセンサス</a:t>
            </a:r>
            <a:r>
              <a:rPr lang="en-US" altLang="ja-JP" sz="2400" b="1" dirty="0">
                <a:solidFill>
                  <a:schemeClr val="bg1"/>
                </a:solidFill>
                <a:latin typeface="ＭＳ Ｐゴシック" charset="-128"/>
              </a:rPr>
              <a:t>2005</a:t>
            </a:r>
            <a:r>
              <a:rPr lang="ja-JP" altLang="en-US" sz="2400" b="1" dirty="0">
                <a:solidFill>
                  <a:schemeClr val="bg1"/>
                </a:solidFill>
                <a:latin typeface="ＭＳ Ｐゴシック" charset="-128"/>
              </a:rPr>
              <a:t>の推奨に含まれる</a:t>
            </a:r>
            <a:endParaRPr lang="en-US" altLang="ja-JP" sz="2400" b="1" dirty="0">
              <a:solidFill>
                <a:schemeClr val="bg1"/>
              </a:solidFill>
              <a:latin typeface="ＭＳ Ｐゴシック" charset="-128"/>
            </a:endParaRPr>
          </a:p>
        </p:txBody>
      </p:sp>
      <p:pic>
        <p:nvPicPr>
          <p:cNvPr id="17412" name="図 8" descr="P1010557Tピース全景.jpg"/>
          <p:cNvPicPr>
            <a:picLocks noChangeAspect="1"/>
          </p:cNvPicPr>
          <p:nvPr/>
        </p:nvPicPr>
        <p:blipFill>
          <a:blip r:embed="rId3"/>
          <a:srcRect/>
          <a:stretch>
            <a:fillRect/>
          </a:stretch>
        </p:blipFill>
        <p:spPr bwMode="auto">
          <a:xfrm>
            <a:off x="2108719" y="1217458"/>
            <a:ext cx="4949242" cy="341645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8850" name="Picture 5" descr="oakland06"/>
          <p:cNvPicPr>
            <a:picLocks noGrp="1" noChangeAspect="1" noChangeArrowheads="1"/>
          </p:cNvPicPr>
          <p:nvPr>
            <p:ph sz="half" idx="4294967295"/>
          </p:nvPr>
        </p:nvPicPr>
        <p:blipFill>
          <a:blip r:embed="rId3"/>
          <a:srcRect/>
          <a:stretch>
            <a:fillRect/>
          </a:stretch>
        </p:blipFill>
        <p:spPr>
          <a:xfrm>
            <a:off x="4721280" y="4031604"/>
            <a:ext cx="3666928" cy="2750196"/>
          </a:xfrm>
          <a:noFill/>
        </p:spPr>
      </p:pic>
      <p:sp>
        <p:nvSpPr>
          <p:cNvPr id="78851" name="Rectangle 1"/>
          <p:cNvSpPr>
            <a:spLocks/>
          </p:cNvSpPr>
          <p:nvPr/>
        </p:nvSpPr>
        <p:spPr bwMode="auto">
          <a:xfrm>
            <a:off x="457200" y="553249"/>
            <a:ext cx="8229600" cy="892552"/>
          </a:xfrm>
          <a:prstGeom prst="rect">
            <a:avLst/>
          </a:prstGeom>
          <a:noFill/>
          <a:ln w="12700">
            <a:noFill/>
            <a:miter lim="800000"/>
            <a:headEnd/>
            <a:tailEnd/>
          </a:ln>
        </p:spPr>
        <p:txBody>
          <a:bodyPr lIns="0" tIns="0" rIns="40639" bIns="0" anchor="ctr">
            <a:prstTxWarp prst="textNoShape">
              <a:avLst/>
            </a:prstTxWarp>
            <a:spAutoFit/>
          </a:bodyPr>
          <a:lstStyle/>
          <a:p>
            <a:pPr marL="39688" algn="ctr"/>
            <a:endParaRPr lang="en-US" altLang="ja-JP" dirty="0">
              <a:solidFill>
                <a:srgbClr val="FFFF00"/>
              </a:solidFill>
              <a:latin typeface="ＭＳ Ｐゴシック" pitchFamily="-112" charset="-128"/>
            </a:endParaRPr>
          </a:p>
          <a:p>
            <a:pPr marL="39688" algn="ctr"/>
            <a:r>
              <a:rPr lang="ja-JP" altLang="en-US" sz="3600" dirty="0">
                <a:solidFill>
                  <a:srgbClr val="FFFF00"/>
                </a:solidFill>
                <a:latin typeface="ＭＳ Ｐゴシック" pitchFamily="-112" charset="-128"/>
                <a:sym typeface="ＤＦＰ太丸ゴシック体" pitchFamily="-112" charset="-128"/>
              </a:rPr>
              <a:t>　</a:t>
            </a:r>
            <a:r>
              <a:rPr lang="ja-JP" altLang="en-US" sz="4000" b="1" dirty="0">
                <a:solidFill>
                  <a:srgbClr val="FFFF00"/>
                </a:solidFill>
              </a:rPr>
              <a:t>蘇生後管理</a:t>
            </a:r>
          </a:p>
        </p:txBody>
      </p:sp>
      <p:sp>
        <p:nvSpPr>
          <p:cNvPr id="78852" name="Rectangle 3"/>
          <p:cNvSpPr>
            <a:spLocks/>
          </p:cNvSpPr>
          <p:nvPr/>
        </p:nvSpPr>
        <p:spPr bwMode="auto">
          <a:xfrm>
            <a:off x="1066800" y="5029200"/>
            <a:ext cx="6858000" cy="1333500"/>
          </a:xfrm>
          <a:prstGeom prst="rect">
            <a:avLst/>
          </a:prstGeom>
          <a:noFill/>
          <a:ln w="50800">
            <a:noFill/>
            <a:miter lim="800000"/>
            <a:headEnd/>
            <a:tailEnd/>
          </a:ln>
        </p:spPr>
        <p:txBody>
          <a:bodyPr lIns="0" tIns="0" rIns="40639" bIns="0" anchor="ctr">
            <a:prstTxWarp prst="textNoShape">
              <a:avLst/>
            </a:prstTxWarp>
          </a:bodyPr>
          <a:lstStyle/>
          <a:p>
            <a:pPr marL="39688">
              <a:spcBef>
                <a:spcPts val="838"/>
              </a:spcBef>
            </a:pPr>
            <a:endParaRPr lang="ja-JP" altLang="en-US" sz="1800">
              <a:solidFill>
                <a:srgbClr val="FFCCFF"/>
              </a:solidFill>
              <a:latin typeface="ＭＳ Ｐゴシック" pitchFamily="-112" charset="-128"/>
              <a:sym typeface="ヒラギノ丸ゴ Pro W4" pitchFamily="-112" charset="-128"/>
            </a:endParaRPr>
          </a:p>
        </p:txBody>
      </p:sp>
      <p:sp>
        <p:nvSpPr>
          <p:cNvPr id="78854" name="テキスト ボックス 4"/>
          <p:cNvSpPr txBox="1">
            <a:spLocks noChangeArrowheads="1"/>
          </p:cNvSpPr>
          <p:nvPr/>
        </p:nvSpPr>
        <p:spPr bwMode="auto">
          <a:xfrm>
            <a:off x="824194" y="1579967"/>
            <a:ext cx="6934200" cy="523220"/>
          </a:xfrm>
          <a:prstGeom prst="rect">
            <a:avLst/>
          </a:prstGeom>
          <a:noFill/>
          <a:ln w="9525">
            <a:noFill/>
            <a:miter lim="800000"/>
            <a:headEnd/>
            <a:tailEnd/>
          </a:ln>
        </p:spPr>
        <p:txBody>
          <a:bodyPr>
            <a:prstTxWarp prst="textNoShape">
              <a:avLst/>
            </a:prstTxWarp>
            <a:spAutoFit/>
          </a:bodyPr>
          <a:lstStyle/>
          <a:p>
            <a:r>
              <a:rPr lang="ja-JP" altLang="en-US" sz="2800" dirty="0">
                <a:solidFill>
                  <a:srgbClr val="FFFF00"/>
                </a:solidFill>
              </a:rPr>
              <a:t>（</a:t>
            </a:r>
            <a:r>
              <a:rPr lang="en-US" altLang="ja-JP" sz="2800" dirty="0">
                <a:solidFill>
                  <a:srgbClr val="FFFF00"/>
                </a:solidFill>
              </a:rPr>
              <a:t>1</a:t>
            </a:r>
            <a:r>
              <a:rPr lang="ja-JP" altLang="en-US" sz="2800" dirty="0">
                <a:solidFill>
                  <a:srgbClr val="FFFF00"/>
                </a:solidFill>
              </a:rPr>
              <a:t>）</a:t>
            </a:r>
            <a:r>
              <a:rPr lang="ja-JP" altLang="en-US" sz="2800" dirty="0">
                <a:solidFill>
                  <a:srgbClr val="FF6FCF"/>
                </a:solidFill>
              </a:rPr>
              <a:t>低体温療法</a:t>
            </a:r>
          </a:p>
        </p:txBody>
      </p:sp>
      <p:sp>
        <p:nvSpPr>
          <p:cNvPr id="78855" name="テキスト ボックス 5"/>
          <p:cNvSpPr txBox="1">
            <a:spLocks noChangeArrowheads="1"/>
          </p:cNvSpPr>
          <p:nvPr/>
        </p:nvSpPr>
        <p:spPr bwMode="auto">
          <a:xfrm>
            <a:off x="1142858" y="3464753"/>
            <a:ext cx="7450626" cy="830263"/>
          </a:xfrm>
          <a:prstGeom prst="rect">
            <a:avLst/>
          </a:prstGeom>
          <a:noFill/>
          <a:ln w="9525">
            <a:noFill/>
            <a:miter lim="800000"/>
            <a:headEnd/>
            <a:tailEnd/>
          </a:ln>
        </p:spPr>
        <p:txBody>
          <a:bodyPr wrap="square">
            <a:prstTxWarp prst="textNoShape">
              <a:avLst/>
            </a:prstTxWarp>
            <a:spAutoFit/>
          </a:bodyPr>
          <a:lstStyle/>
          <a:p>
            <a:r>
              <a:rPr lang="ja-JP" altLang="en-US" sz="2400" b="1" dirty="0">
                <a:solidFill>
                  <a:srgbClr val="FFFFFF"/>
                </a:solidFill>
              </a:rPr>
              <a:t>地域の周産期医療システムを通したプロトコールと追跡調査の協力システム</a:t>
            </a:r>
            <a:r>
              <a:rPr lang="ja-JP" sz="2400" b="1" dirty="0">
                <a:solidFill>
                  <a:srgbClr val="FFFFFF"/>
                </a:solidFill>
              </a:rPr>
              <a:t> </a:t>
            </a:r>
            <a:endParaRPr kumimoji="1" lang="ja-JP" altLang="en-US" sz="2400" b="1" dirty="0">
              <a:solidFill>
                <a:srgbClr val="FFFFFF"/>
              </a:solidFill>
            </a:endParaRPr>
          </a:p>
        </p:txBody>
      </p:sp>
      <p:sp>
        <p:nvSpPr>
          <p:cNvPr id="78856" name="テキスト ボックス 6"/>
          <p:cNvSpPr txBox="1">
            <a:spLocks noChangeArrowheads="1"/>
          </p:cNvSpPr>
          <p:nvPr/>
        </p:nvSpPr>
        <p:spPr bwMode="auto">
          <a:xfrm>
            <a:off x="1128994" y="2169353"/>
            <a:ext cx="7259214" cy="830997"/>
          </a:xfrm>
          <a:prstGeom prst="rect">
            <a:avLst/>
          </a:prstGeom>
          <a:noFill/>
          <a:ln w="9525">
            <a:noFill/>
            <a:miter lim="800000"/>
            <a:headEnd/>
            <a:tailEnd/>
          </a:ln>
        </p:spPr>
        <p:txBody>
          <a:bodyPr wrap="square">
            <a:prstTxWarp prst="textNoShape">
              <a:avLst/>
            </a:prstTxWarp>
            <a:spAutoFit/>
          </a:bodyPr>
          <a:lstStyle/>
          <a:p>
            <a:r>
              <a:rPr lang="ja-JP" altLang="en-US" sz="2400" b="1" dirty="0">
                <a:solidFill>
                  <a:srgbClr val="FFFF00"/>
                </a:solidFill>
              </a:rPr>
              <a:t>正期産もしくは正期産に近い</a:t>
            </a:r>
            <a:r>
              <a:rPr lang="ja-JP" altLang="en-US" sz="2400" b="1" dirty="0" smtClean="0">
                <a:solidFill>
                  <a:srgbClr val="FFFF00"/>
                </a:solidFill>
              </a:rPr>
              <a:t>児（在胎週数</a:t>
            </a:r>
            <a:r>
              <a:rPr lang="en-US" altLang="ja-JP" sz="2400" b="1" dirty="0" smtClean="0">
                <a:solidFill>
                  <a:srgbClr val="FFFF00"/>
                </a:solidFill>
              </a:rPr>
              <a:t>36</a:t>
            </a:r>
            <a:r>
              <a:rPr lang="ja-JP" altLang="en-US" sz="2400" b="1" dirty="0" smtClean="0">
                <a:solidFill>
                  <a:srgbClr val="FFFF00"/>
                </a:solidFill>
              </a:rPr>
              <a:t>週以上）で、中等症</a:t>
            </a:r>
            <a:r>
              <a:rPr lang="ja-JP" altLang="en-US" sz="2400" b="1" dirty="0">
                <a:solidFill>
                  <a:srgbClr val="FFFF00"/>
                </a:solidFill>
              </a:rPr>
              <a:t>から重症の低酸素性虚血性脳症の新生児</a:t>
            </a:r>
            <a:r>
              <a:rPr lang="ja-JP" sz="2400" b="1" dirty="0">
                <a:solidFill>
                  <a:srgbClr val="FFFF00"/>
                </a:solidFill>
              </a:rPr>
              <a:t> </a:t>
            </a:r>
            <a:endParaRPr kumimoji="1" lang="ja-JP" altLang="en-US" sz="2400" b="1" dirty="0">
              <a:solidFill>
                <a:srgbClr val="FFFF00"/>
              </a:solidFill>
            </a:endParaRPr>
          </a:p>
        </p:txBody>
      </p:sp>
      <p:sp>
        <p:nvSpPr>
          <p:cNvPr id="78857" name="テキスト ボックス 7"/>
          <p:cNvSpPr txBox="1">
            <a:spLocks noChangeArrowheads="1"/>
          </p:cNvSpPr>
          <p:nvPr/>
        </p:nvSpPr>
        <p:spPr bwMode="auto">
          <a:xfrm>
            <a:off x="1149208" y="3083753"/>
            <a:ext cx="5807075" cy="400050"/>
          </a:xfrm>
          <a:prstGeom prst="rect">
            <a:avLst/>
          </a:prstGeom>
          <a:noFill/>
          <a:ln w="9525">
            <a:noFill/>
            <a:miter lim="800000"/>
            <a:headEnd/>
            <a:tailEnd/>
          </a:ln>
        </p:spPr>
        <p:txBody>
          <a:bodyPr wrap="none">
            <a:prstTxWarp prst="textNoShape">
              <a:avLst/>
            </a:prstTxWarp>
            <a:spAutoFit/>
          </a:bodyPr>
          <a:lstStyle/>
          <a:p>
            <a:r>
              <a:rPr lang="ja-JP" altLang="en-US" sz="2000" b="1" dirty="0">
                <a:solidFill>
                  <a:srgbClr val="FFFFFF"/>
                </a:solidFill>
              </a:rPr>
              <a:t>全身冷却法と選択的頭部冷却法のいずれでもよい</a:t>
            </a:r>
            <a:r>
              <a:rPr lang="ja-JP" sz="2000" b="1" dirty="0">
                <a:solidFill>
                  <a:srgbClr val="FFFFFF"/>
                </a:solidFill>
              </a:rPr>
              <a:t> </a:t>
            </a:r>
            <a:endParaRPr kumimoji="1" lang="ja-JP" altLang="en-US" sz="2000" b="1" dirty="0">
              <a:solidFill>
                <a:srgbClr val="FFFFFF"/>
              </a:solidFill>
            </a:endParaRPr>
          </a:p>
        </p:txBody>
      </p:sp>
      <p:sp>
        <p:nvSpPr>
          <p:cNvPr id="10" name="テキスト ボックス 9"/>
          <p:cNvSpPr txBox="1"/>
          <p:nvPr/>
        </p:nvSpPr>
        <p:spPr>
          <a:xfrm>
            <a:off x="574898" y="4562670"/>
            <a:ext cx="4146382" cy="1938992"/>
          </a:xfrm>
          <a:prstGeom prst="rect">
            <a:avLst/>
          </a:prstGeom>
          <a:noFill/>
        </p:spPr>
        <p:txBody>
          <a:bodyPr wrap="square" rtlCol="0">
            <a:spAutoFit/>
          </a:bodyPr>
          <a:lstStyle/>
          <a:p>
            <a:pPr lvl="1">
              <a:buFont typeface="Arial"/>
              <a:buChar char="•"/>
            </a:pPr>
            <a:r>
              <a:rPr lang="ja-JP" altLang="en-US" sz="2400" b="1" dirty="0" smtClean="0">
                <a:solidFill>
                  <a:schemeClr val="accent2">
                    <a:lumMod val="40000"/>
                    <a:lumOff val="60000"/>
                  </a:schemeClr>
                </a:solidFill>
              </a:rPr>
              <a:t> 出生</a:t>
            </a:r>
            <a:r>
              <a:rPr lang="en-US" altLang="ja-JP" sz="2400" b="1" dirty="0" smtClean="0">
                <a:solidFill>
                  <a:schemeClr val="accent2">
                    <a:lumMod val="40000"/>
                    <a:lumOff val="60000"/>
                  </a:schemeClr>
                </a:solidFill>
              </a:rPr>
              <a:t>6</a:t>
            </a:r>
            <a:r>
              <a:rPr lang="ja-JP" altLang="en-US" sz="2400" b="1" dirty="0" smtClean="0">
                <a:solidFill>
                  <a:schemeClr val="accent2">
                    <a:lumMod val="40000"/>
                    <a:lumOff val="60000"/>
                  </a:schemeClr>
                </a:solidFill>
              </a:rPr>
              <a:t>時間以内に開始</a:t>
            </a:r>
            <a:endParaRPr lang="en-US" altLang="ja-JP" sz="2400" b="1" dirty="0" smtClean="0">
              <a:solidFill>
                <a:schemeClr val="accent2">
                  <a:lumMod val="40000"/>
                  <a:lumOff val="60000"/>
                </a:schemeClr>
              </a:solidFill>
            </a:endParaRPr>
          </a:p>
          <a:p>
            <a:pPr lvl="1">
              <a:buFont typeface="Arial"/>
              <a:buChar char="•"/>
            </a:pPr>
            <a:r>
              <a:rPr lang="ja-JP" altLang="en-US" sz="2400" b="1" dirty="0" smtClean="0">
                <a:solidFill>
                  <a:schemeClr val="accent2">
                    <a:lumMod val="40000"/>
                    <a:lumOff val="60000"/>
                  </a:schemeClr>
                </a:solidFill>
              </a:rPr>
              <a:t> 冷却期間は</a:t>
            </a:r>
            <a:r>
              <a:rPr lang="en-US" altLang="ja-JP" sz="2400" b="1" dirty="0" smtClean="0">
                <a:solidFill>
                  <a:schemeClr val="accent2">
                    <a:lumMod val="40000"/>
                    <a:lumOff val="60000"/>
                  </a:schemeClr>
                </a:solidFill>
              </a:rPr>
              <a:t>72</a:t>
            </a:r>
            <a:r>
              <a:rPr lang="ja-JP" altLang="en-US" sz="2400" b="1" dirty="0" smtClean="0">
                <a:solidFill>
                  <a:schemeClr val="accent2">
                    <a:lumMod val="40000"/>
                    <a:lumOff val="60000"/>
                  </a:schemeClr>
                </a:solidFill>
              </a:rPr>
              <a:t>時間</a:t>
            </a:r>
          </a:p>
          <a:p>
            <a:pPr lvl="1">
              <a:buFont typeface="Arial"/>
              <a:buChar char="•"/>
            </a:pPr>
            <a:r>
              <a:rPr lang="ja-JP" altLang="en-US" sz="2400" b="1" dirty="0" smtClean="0">
                <a:solidFill>
                  <a:schemeClr val="accent2">
                    <a:lumMod val="40000"/>
                    <a:lumOff val="60000"/>
                  </a:schemeClr>
                </a:solidFill>
              </a:rPr>
              <a:t> 少なくとも</a:t>
            </a:r>
            <a:r>
              <a:rPr lang="en-US" altLang="ja-JP" sz="2400" b="1" dirty="0" smtClean="0">
                <a:solidFill>
                  <a:schemeClr val="accent2">
                    <a:lumMod val="40000"/>
                    <a:lumOff val="60000"/>
                  </a:schemeClr>
                </a:solidFill>
              </a:rPr>
              <a:t>4</a:t>
            </a:r>
            <a:r>
              <a:rPr lang="ja-JP" altLang="en-US" sz="2400" b="1" dirty="0" smtClean="0">
                <a:solidFill>
                  <a:schemeClr val="accent2">
                    <a:lumMod val="40000"/>
                    <a:lumOff val="60000"/>
                  </a:schemeClr>
                </a:solidFill>
              </a:rPr>
              <a:t>時間はかけ　　</a:t>
            </a:r>
          </a:p>
          <a:p>
            <a:pPr lvl="1"/>
            <a:r>
              <a:rPr lang="ja-JP" altLang="en-US" sz="2400" b="1" dirty="0" smtClean="0">
                <a:solidFill>
                  <a:schemeClr val="accent2">
                    <a:lumMod val="40000"/>
                    <a:lumOff val="60000"/>
                  </a:schemeClr>
                </a:solidFill>
              </a:rPr>
              <a:t>　て復温する</a:t>
            </a:r>
          </a:p>
          <a:p>
            <a:pPr>
              <a:buFont typeface="Arial"/>
              <a:buChar char="•"/>
            </a:pPr>
            <a:endParaRPr kumimoji="1" lang="ja-JP" altLang="en-US" sz="2400" dirty="0">
              <a:solidFill>
                <a:srgbClr val="FF6FCF"/>
              </a:solidFill>
            </a:endParaRPr>
          </a:p>
        </p:txBody>
      </p:sp>
      <p:sp>
        <p:nvSpPr>
          <p:cNvPr id="11" name="テキスト ボックス 7"/>
          <p:cNvSpPr txBox="1">
            <a:spLocks noChangeArrowheads="1"/>
          </p:cNvSpPr>
          <p:nvPr/>
        </p:nvSpPr>
        <p:spPr bwMode="auto">
          <a:xfrm>
            <a:off x="1900238" y="152400"/>
            <a:ext cx="5262562" cy="461963"/>
          </a:xfrm>
          <a:prstGeom prst="rect">
            <a:avLst/>
          </a:prstGeom>
          <a:noFill/>
          <a:ln w="9525">
            <a:noFill/>
            <a:miter lim="800000"/>
            <a:headEnd/>
            <a:tailEnd/>
          </a:ln>
        </p:spPr>
        <p:txBody>
          <a:bodyPr wrap="square">
            <a:prstTxWarp prst="textNoShape">
              <a:avLst/>
            </a:prstTxWarp>
            <a:spAutoFit/>
          </a:bodyPr>
          <a:lstStyle/>
          <a:p>
            <a:r>
              <a:rPr lang="ja-JP" altLang="en-US" sz="2400" b="1" dirty="0">
                <a:solidFill>
                  <a:srgbClr val="FF6FCF"/>
                </a:solidFill>
              </a:rPr>
              <a:t>新生児心肺蘇生法で何が変わったか</a:t>
            </a:r>
            <a:r>
              <a:rPr lang="en-US" altLang="ja-JP" sz="2400" b="1" dirty="0">
                <a:solidFill>
                  <a:srgbClr val="FF6FCF"/>
                </a:solidFill>
              </a:rPr>
              <a:t>?</a:t>
            </a:r>
            <a:endParaRPr kumimoji="1" lang="ja-JP" altLang="en-US" sz="2400" b="1" dirty="0">
              <a:solidFill>
                <a:srgbClr val="FF6FCF"/>
              </a:solidFill>
            </a:endParaRPr>
          </a:p>
        </p:txBody>
      </p:sp>
    </p:spTree>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6"/>
          <p:cNvSpPr>
            <a:spLocks noGrp="1"/>
          </p:cNvSpPr>
          <p:nvPr>
            <p:ph type="title"/>
          </p:nvPr>
        </p:nvSpPr>
        <p:spPr>
          <a:xfrm>
            <a:off x="457200" y="139958"/>
            <a:ext cx="8229600" cy="829449"/>
          </a:xfrm>
        </p:spPr>
        <p:txBody>
          <a:bodyPr>
            <a:normAutofit/>
          </a:bodyPr>
          <a:lstStyle/>
          <a:p>
            <a:pPr eaLnBrk="1" hangingPunct="1"/>
            <a:r>
              <a:rPr lang="ja-JP" altLang="en-US" sz="4000" b="1" dirty="0">
                <a:solidFill>
                  <a:srgbClr val="FFFF00"/>
                </a:solidFill>
              </a:rPr>
              <a:t>適応</a:t>
            </a:r>
            <a:r>
              <a:rPr lang="ja-JP" altLang="en-US" sz="4000" b="1" dirty="0" smtClean="0">
                <a:solidFill>
                  <a:srgbClr val="FFFF00"/>
                </a:solidFill>
              </a:rPr>
              <a:t>基準（案）</a:t>
            </a:r>
            <a:endParaRPr lang="en-US" sz="4000" b="1" dirty="0">
              <a:solidFill>
                <a:srgbClr val="FFFF00"/>
              </a:solidFill>
            </a:endParaRPr>
          </a:p>
        </p:txBody>
      </p:sp>
      <p:sp>
        <p:nvSpPr>
          <p:cNvPr id="4099" name="Content Placeholder 2"/>
          <p:cNvSpPr>
            <a:spLocks noGrp="1"/>
          </p:cNvSpPr>
          <p:nvPr>
            <p:ph idx="1"/>
          </p:nvPr>
        </p:nvSpPr>
        <p:spPr/>
        <p:txBody>
          <a:bodyPr/>
          <a:lstStyle/>
          <a:p>
            <a:pPr eaLnBrk="1" hangingPunct="1"/>
            <a:endParaRPr lang="en-US" altLang="ja-JP"/>
          </a:p>
          <a:p>
            <a:pPr eaLnBrk="1" hangingPunct="1"/>
            <a:endParaRPr lang="en-US" altLang="ja-JP"/>
          </a:p>
        </p:txBody>
      </p:sp>
      <p:sp>
        <p:nvSpPr>
          <p:cNvPr id="5" name="テキスト ボックス 4"/>
          <p:cNvSpPr txBox="1"/>
          <p:nvPr/>
        </p:nvSpPr>
        <p:spPr>
          <a:xfrm>
            <a:off x="657428" y="5872394"/>
            <a:ext cx="8495015" cy="830997"/>
          </a:xfrm>
          <a:prstGeom prst="rect">
            <a:avLst/>
          </a:prstGeom>
          <a:noFill/>
        </p:spPr>
        <p:txBody>
          <a:bodyPr wrap="square" rtlCol="0">
            <a:spAutoFit/>
          </a:bodyPr>
          <a:lstStyle/>
          <a:p>
            <a:pPr algn="ctr"/>
            <a:r>
              <a:rPr kumimoji="1" lang="en-US" altLang="ja-JP" sz="2400" dirty="0" smtClean="0">
                <a:solidFill>
                  <a:srgbClr val="FFFF00"/>
                </a:solidFill>
              </a:rPr>
              <a:t>2010</a:t>
            </a:r>
            <a:r>
              <a:rPr kumimoji="1" lang="ja-JP" altLang="en-US" sz="2400" dirty="0" smtClean="0">
                <a:solidFill>
                  <a:srgbClr val="FFFF00"/>
                </a:solidFill>
              </a:rPr>
              <a:t>年１１月６日の神戸での日本未熟児新生児学会で</a:t>
            </a:r>
            <a:endParaRPr kumimoji="1" lang="en-US" altLang="ja-JP" sz="2400" dirty="0" smtClean="0">
              <a:solidFill>
                <a:srgbClr val="FFFF00"/>
              </a:solidFill>
            </a:endParaRPr>
          </a:p>
          <a:p>
            <a:pPr algn="ctr"/>
            <a:r>
              <a:rPr kumimoji="1" lang="en-US" altLang="ja-JP" sz="2400" dirty="0" smtClean="0">
                <a:solidFill>
                  <a:srgbClr val="FFFF00"/>
                </a:solidFill>
              </a:rPr>
              <a:t>ILCOR</a:t>
            </a:r>
            <a:r>
              <a:rPr kumimoji="1" lang="ja-JP" altLang="en-US" sz="2400" dirty="0" smtClean="0">
                <a:solidFill>
                  <a:srgbClr val="FFFF00"/>
                </a:solidFill>
              </a:rPr>
              <a:t>新生児部会共同座長</a:t>
            </a:r>
            <a:r>
              <a:rPr lang="en-US" altLang="ja-JP" sz="2400" dirty="0" smtClean="0">
                <a:solidFill>
                  <a:srgbClr val="FFFF00"/>
                </a:solidFill>
              </a:rPr>
              <a:t>J.Perlman</a:t>
            </a:r>
            <a:r>
              <a:rPr kumimoji="1" lang="ja-JP" altLang="en-US" sz="2400" dirty="0" smtClean="0">
                <a:solidFill>
                  <a:srgbClr val="FFFF00"/>
                </a:solidFill>
              </a:rPr>
              <a:t>を迎えて</a:t>
            </a:r>
            <a:r>
              <a:rPr lang="ja-JP" altLang="en-US" sz="2400" dirty="0" smtClean="0">
                <a:solidFill>
                  <a:srgbClr val="FFFF00"/>
                </a:solidFill>
              </a:rPr>
              <a:t>特別シンポジ ウム</a:t>
            </a:r>
            <a:endParaRPr kumimoji="1" lang="ja-JP" altLang="en-US" sz="2400" dirty="0">
              <a:solidFill>
                <a:srgbClr val="FFFF00"/>
              </a:solidFill>
            </a:endParaRPr>
          </a:p>
        </p:txBody>
      </p:sp>
      <p:graphicFrame>
        <p:nvGraphicFramePr>
          <p:cNvPr id="7" name="Diagram 5"/>
          <p:cNvGraphicFramePr/>
          <p:nvPr/>
        </p:nvGraphicFramePr>
        <p:xfrm>
          <a:off x="254528" y="1039358"/>
          <a:ext cx="8757497" cy="526157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normAutofit/>
          </a:bodyPr>
          <a:lstStyle/>
          <a:p>
            <a:r>
              <a:rPr lang="ja-JP" altLang="en-US" sz="4000" b="1" dirty="0">
                <a:solidFill>
                  <a:srgbClr val="FFFF00"/>
                </a:solidFill>
              </a:rPr>
              <a:t>除外</a:t>
            </a:r>
            <a:r>
              <a:rPr lang="ja-JP" altLang="en-US" sz="4000" b="1" dirty="0" smtClean="0">
                <a:solidFill>
                  <a:srgbClr val="FFFF00"/>
                </a:solidFill>
              </a:rPr>
              <a:t>基準</a:t>
            </a:r>
            <a:endParaRPr lang="en-US" sz="4000" b="1" dirty="0"/>
          </a:p>
        </p:txBody>
      </p:sp>
      <p:sp>
        <p:nvSpPr>
          <p:cNvPr id="5123" name="Content Placeholder 2"/>
          <p:cNvSpPr>
            <a:spLocks noGrp="1"/>
          </p:cNvSpPr>
          <p:nvPr>
            <p:ph idx="1"/>
          </p:nvPr>
        </p:nvSpPr>
        <p:spPr>
          <a:xfrm>
            <a:off x="704538" y="1600200"/>
            <a:ext cx="7982262" cy="4525963"/>
          </a:xfrm>
        </p:spPr>
        <p:txBody>
          <a:bodyPr>
            <a:normAutofit/>
          </a:bodyPr>
          <a:lstStyle/>
          <a:p>
            <a:pPr eaLnBrk="1" hangingPunct="1">
              <a:buNone/>
            </a:pPr>
            <a:r>
              <a:rPr lang="ja-JP" altLang="en-US" dirty="0" smtClean="0">
                <a:solidFill>
                  <a:schemeClr val="bg1"/>
                </a:solidFill>
              </a:rPr>
              <a:t>●　冷却</a:t>
            </a:r>
            <a:r>
              <a:rPr lang="ja-JP" altLang="en-US" dirty="0">
                <a:solidFill>
                  <a:schemeClr val="bg1"/>
                </a:solidFill>
              </a:rPr>
              <a:t>開始の時点で、生後</a:t>
            </a:r>
            <a:r>
              <a:rPr lang="en-US" dirty="0">
                <a:solidFill>
                  <a:schemeClr val="bg1"/>
                </a:solidFill>
              </a:rPr>
              <a:t>6</a:t>
            </a:r>
            <a:r>
              <a:rPr lang="ja-JP" altLang="en-US" dirty="0">
                <a:solidFill>
                  <a:schemeClr val="bg1"/>
                </a:solidFill>
              </a:rPr>
              <a:t>時間を</a:t>
            </a:r>
            <a:r>
              <a:rPr lang="ja-JP" altLang="en-US" dirty="0" smtClean="0">
                <a:solidFill>
                  <a:schemeClr val="bg1"/>
                </a:solidFill>
              </a:rPr>
              <a:t>超える　　　</a:t>
            </a:r>
          </a:p>
          <a:p>
            <a:pPr eaLnBrk="1" hangingPunct="1">
              <a:lnSpc>
                <a:spcPct val="85000"/>
              </a:lnSpc>
              <a:buNone/>
            </a:pPr>
            <a:r>
              <a:rPr lang="ja-JP" altLang="en-US" dirty="0" smtClean="0">
                <a:solidFill>
                  <a:schemeClr val="bg1"/>
                </a:solidFill>
              </a:rPr>
              <a:t>　　 場合</a:t>
            </a:r>
            <a:endParaRPr lang="en-US" dirty="0">
              <a:solidFill>
                <a:schemeClr val="bg1"/>
              </a:solidFill>
            </a:endParaRPr>
          </a:p>
          <a:p>
            <a:pPr eaLnBrk="1" hangingPunct="1">
              <a:buNone/>
            </a:pPr>
            <a:r>
              <a:rPr lang="ja-JP" altLang="en-US" dirty="0" smtClean="0">
                <a:solidFill>
                  <a:schemeClr val="bg1"/>
                </a:solidFill>
              </a:rPr>
              <a:t>●　大きな</a:t>
            </a:r>
            <a:r>
              <a:rPr lang="ja-JP" altLang="en-US" dirty="0">
                <a:solidFill>
                  <a:schemeClr val="bg1"/>
                </a:solidFill>
              </a:rPr>
              <a:t>奇形を認めるもの</a:t>
            </a:r>
            <a:endParaRPr lang="en-US" dirty="0">
              <a:solidFill>
                <a:schemeClr val="bg1"/>
              </a:solidFill>
            </a:endParaRPr>
          </a:p>
          <a:p>
            <a:pPr eaLnBrk="1" hangingPunct="1">
              <a:buNone/>
            </a:pPr>
            <a:r>
              <a:rPr lang="ja-JP" altLang="en-US" dirty="0" smtClean="0">
                <a:solidFill>
                  <a:schemeClr val="bg1"/>
                </a:solidFill>
              </a:rPr>
              <a:t>●　頭蓋</a:t>
            </a:r>
            <a:r>
              <a:rPr lang="ja-JP" altLang="en-US" dirty="0">
                <a:solidFill>
                  <a:schemeClr val="bg1"/>
                </a:solidFill>
              </a:rPr>
              <a:t>内出血を伴う頭部外傷</a:t>
            </a:r>
            <a:endParaRPr lang="en-US" dirty="0">
              <a:solidFill>
                <a:schemeClr val="bg1"/>
              </a:solidFill>
            </a:endParaRPr>
          </a:p>
          <a:p>
            <a:pPr eaLnBrk="1" hangingPunct="1">
              <a:buNone/>
            </a:pPr>
            <a:r>
              <a:rPr lang="ja-JP" altLang="en-US" dirty="0" smtClean="0">
                <a:solidFill>
                  <a:schemeClr val="bg1"/>
                </a:solidFill>
              </a:rPr>
              <a:t>●　患者</a:t>
            </a:r>
            <a:r>
              <a:rPr lang="ja-JP" altLang="en-US" dirty="0">
                <a:solidFill>
                  <a:schemeClr val="bg1"/>
                </a:solidFill>
              </a:rPr>
              <a:t>の重症度から、新生児科医が</a:t>
            </a:r>
            <a:r>
              <a:rPr lang="ja-JP" altLang="en-US" dirty="0" smtClean="0">
                <a:solidFill>
                  <a:schemeClr val="bg1"/>
                </a:solidFill>
              </a:rPr>
              <a:t>低体温</a:t>
            </a:r>
          </a:p>
          <a:p>
            <a:pPr eaLnBrk="1" hangingPunct="1">
              <a:lnSpc>
                <a:spcPct val="85000"/>
              </a:lnSpc>
              <a:buNone/>
            </a:pPr>
            <a:r>
              <a:rPr lang="ja-JP" altLang="en-US" dirty="0" smtClean="0">
                <a:solidFill>
                  <a:schemeClr val="bg1"/>
                </a:solidFill>
              </a:rPr>
              <a:t>　　 療法</a:t>
            </a:r>
            <a:r>
              <a:rPr lang="ja-JP" altLang="en-US" dirty="0">
                <a:solidFill>
                  <a:schemeClr val="bg1"/>
                </a:solidFill>
              </a:rPr>
              <a:t>によって利益を得られないと判断</a:t>
            </a:r>
            <a:r>
              <a:rPr lang="ja-JP" altLang="en-US" dirty="0" smtClean="0">
                <a:solidFill>
                  <a:schemeClr val="bg1"/>
                </a:solidFill>
              </a:rPr>
              <a:t>した</a:t>
            </a:r>
            <a:endParaRPr lang="en-US" altLang="ja-JP" dirty="0" smtClean="0">
              <a:solidFill>
                <a:schemeClr val="bg1"/>
              </a:solidFill>
            </a:endParaRPr>
          </a:p>
          <a:p>
            <a:pPr eaLnBrk="1" hangingPunct="1">
              <a:lnSpc>
                <a:spcPct val="85000"/>
              </a:lnSpc>
              <a:buNone/>
            </a:pPr>
            <a:r>
              <a:rPr lang="ja-JP" altLang="en-US" dirty="0" smtClean="0">
                <a:solidFill>
                  <a:schemeClr val="bg1"/>
                </a:solidFill>
              </a:rPr>
              <a:t>　　 場合</a:t>
            </a:r>
            <a:endParaRPr lang="en-US" dirty="0">
              <a:solidFill>
                <a:schemeClr val="bg1"/>
              </a:solidFill>
            </a:endParaRPr>
          </a:p>
          <a:p>
            <a:pPr eaLnBrk="1" hangingPunct="1">
              <a:buNone/>
            </a:pPr>
            <a:r>
              <a:rPr lang="ja-JP" altLang="en-US" dirty="0" smtClean="0">
                <a:solidFill>
                  <a:schemeClr val="bg1"/>
                </a:solidFill>
              </a:rPr>
              <a:t>●　必要な環境が</a:t>
            </a:r>
            <a:r>
              <a:rPr lang="ja-JP" altLang="en-US" dirty="0">
                <a:solidFill>
                  <a:schemeClr val="bg1"/>
                </a:solidFill>
              </a:rPr>
              <a:t>そろえられない場合</a:t>
            </a:r>
            <a:endParaRPr lang="en-US" dirty="0">
              <a:solidFill>
                <a:schemeClr val="bg1"/>
              </a:solidFill>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457200" y="439528"/>
            <a:ext cx="8229600" cy="714713"/>
          </a:xfrm>
        </p:spPr>
        <p:txBody>
          <a:bodyPr>
            <a:normAutofit/>
          </a:bodyPr>
          <a:lstStyle/>
          <a:p>
            <a:r>
              <a:rPr lang="ja-JP" altLang="en-US" sz="4000" b="1" dirty="0">
                <a:solidFill>
                  <a:srgbClr val="FFFF00"/>
                </a:solidFill>
              </a:rPr>
              <a:t>冷却方法と期間、復</a:t>
            </a:r>
            <a:r>
              <a:rPr lang="ja-JP" altLang="en-US" sz="4000" b="1" dirty="0" smtClean="0">
                <a:solidFill>
                  <a:srgbClr val="FFFF00"/>
                </a:solidFill>
              </a:rPr>
              <a:t>温</a:t>
            </a:r>
            <a:endParaRPr lang="en-US" sz="4000" b="1" dirty="0"/>
          </a:p>
        </p:txBody>
      </p:sp>
      <p:sp>
        <p:nvSpPr>
          <p:cNvPr id="6147" name="Content Placeholder 2"/>
          <p:cNvSpPr>
            <a:spLocks noGrp="1"/>
          </p:cNvSpPr>
          <p:nvPr>
            <p:ph idx="1"/>
          </p:nvPr>
        </p:nvSpPr>
        <p:spPr>
          <a:xfrm>
            <a:off x="734518" y="1750100"/>
            <a:ext cx="7862342" cy="4525963"/>
          </a:xfrm>
        </p:spPr>
        <p:txBody>
          <a:bodyPr>
            <a:normAutofit fontScale="92500" lnSpcReduction="20000"/>
          </a:bodyPr>
          <a:lstStyle/>
          <a:p>
            <a:pPr eaLnBrk="1" hangingPunct="1">
              <a:lnSpc>
                <a:spcPct val="90000"/>
              </a:lnSpc>
              <a:buNone/>
            </a:pPr>
            <a:r>
              <a:rPr lang="ja-JP" altLang="en-US" sz="3000" dirty="0" smtClean="0">
                <a:solidFill>
                  <a:srgbClr val="FFFFFF"/>
                </a:solidFill>
              </a:rPr>
              <a:t>●　深部</a:t>
            </a:r>
            <a:r>
              <a:rPr lang="ja-JP" altLang="en-US" sz="3000" dirty="0">
                <a:solidFill>
                  <a:srgbClr val="FFFFFF"/>
                </a:solidFill>
              </a:rPr>
              <a:t>体温</a:t>
            </a:r>
            <a:r>
              <a:rPr lang="en-US" altLang="ja-JP" sz="3000" dirty="0">
                <a:solidFill>
                  <a:srgbClr val="FFFFFF"/>
                </a:solidFill>
              </a:rPr>
              <a:t>33-34</a:t>
            </a:r>
            <a:r>
              <a:rPr lang="ja-JP" altLang="en-US" sz="3000" dirty="0">
                <a:solidFill>
                  <a:srgbClr val="FFFFFF"/>
                </a:solidFill>
              </a:rPr>
              <a:t>℃の全身低体温もしくは、</a:t>
            </a:r>
            <a:r>
              <a:rPr lang="ja-JP" altLang="en-US" sz="3000" dirty="0" smtClean="0">
                <a:solidFill>
                  <a:srgbClr val="FFFFFF"/>
                </a:solidFill>
              </a:rPr>
              <a:t>深部　</a:t>
            </a:r>
          </a:p>
          <a:p>
            <a:pPr eaLnBrk="1" hangingPunct="1">
              <a:lnSpc>
                <a:spcPct val="90000"/>
              </a:lnSpc>
              <a:buNone/>
            </a:pPr>
            <a:r>
              <a:rPr lang="ja-JP" altLang="en-US" sz="3000" dirty="0" smtClean="0">
                <a:solidFill>
                  <a:srgbClr val="FFFFFF"/>
                </a:solidFill>
              </a:rPr>
              <a:t>　　 体温</a:t>
            </a:r>
            <a:r>
              <a:rPr lang="en-US" altLang="ja-JP" sz="3000" dirty="0">
                <a:solidFill>
                  <a:srgbClr val="FFFFFF"/>
                </a:solidFill>
              </a:rPr>
              <a:t>34-35</a:t>
            </a:r>
            <a:r>
              <a:rPr lang="ja-JP" altLang="en-US" sz="3000" dirty="0">
                <a:solidFill>
                  <a:srgbClr val="FFFFFF"/>
                </a:solidFill>
              </a:rPr>
              <a:t>℃の全身低体温を伴う</a:t>
            </a:r>
            <a:r>
              <a:rPr lang="ja-JP" altLang="en-US" sz="3000" dirty="0" smtClean="0">
                <a:solidFill>
                  <a:srgbClr val="FFFFFF"/>
                </a:solidFill>
              </a:rPr>
              <a:t>選択的頭部</a:t>
            </a:r>
            <a:endParaRPr lang="en-US" altLang="ja-JP" sz="3000" dirty="0" smtClean="0">
              <a:solidFill>
                <a:srgbClr val="FFFFFF"/>
              </a:solidFill>
            </a:endParaRPr>
          </a:p>
          <a:p>
            <a:pPr eaLnBrk="1" hangingPunct="1">
              <a:lnSpc>
                <a:spcPct val="90000"/>
              </a:lnSpc>
              <a:buNone/>
            </a:pPr>
            <a:r>
              <a:rPr lang="ja-JP" altLang="en-US" sz="3000" dirty="0" smtClean="0">
                <a:solidFill>
                  <a:srgbClr val="FFFFFF"/>
                </a:solidFill>
              </a:rPr>
              <a:t>　　 冷却</a:t>
            </a:r>
          </a:p>
          <a:p>
            <a:pPr eaLnBrk="1" hangingPunct="1">
              <a:lnSpc>
                <a:spcPct val="35000"/>
              </a:lnSpc>
              <a:buNone/>
            </a:pPr>
            <a:endParaRPr lang="en-US" altLang="ja-JP" sz="3000" dirty="0">
              <a:solidFill>
                <a:srgbClr val="FFFFFF"/>
              </a:solidFill>
            </a:endParaRPr>
          </a:p>
          <a:p>
            <a:pPr eaLnBrk="1" hangingPunct="1">
              <a:lnSpc>
                <a:spcPct val="90000"/>
              </a:lnSpc>
              <a:buNone/>
            </a:pPr>
            <a:r>
              <a:rPr lang="ja-JP" altLang="en-US" sz="3000" dirty="0" smtClean="0">
                <a:solidFill>
                  <a:srgbClr val="FFFFFF"/>
                </a:solidFill>
              </a:rPr>
              <a:t>●　冷却</a:t>
            </a:r>
            <a:r>
              <a:rPr lang="ja-JP" altLang="en-US" sz="3000" dirty="0">
                <a:solidFill>
                  <a:srgbClr val="FFFFFF"/>
                </a:solidFill>
              </a:rPr>
              <a:t>期間：</a:t>
            </a:r>
            <a:r>
              <a:rPr lang="en-US" altLang="ja-JP" sz="3000" dirty="0">
                <a:solidFill>
                  <a:srgbClr val="FFFFFF"/>
                </a:solidFill>
              </a:rPr>
              <a:t>72</a:t>
            </a:r>
            <a:r>
              <a:rPr lang="ja-JP" altLang="en-US" sz="3000" dirty="0" smtClean="0">
                <a:solidFill>
                  <a:srgbClr val="FFFFFF"/>
                </a:solidFill>
              </a:rPr>
              <a:t>時間</a:t>
            </a:r>
            <a:endParaRPr lang="en-US" altLang="ja-JP" sz="3000" dirty="0" smtClean="0">
              <a:solidFill>
                <a:srgbClr val="FFFFFF"/>
              </a:solidFill>
            </a:endParaRPr>
          </a:p>
          <a:p>
            <a:pPr eaLnBrk="1" hangingPunct="1">
              <a:lnSpc>
                <a:spcPct val="35000"/>
              </a:lnSpc>
              <a:buNone/>
            </a:pPr>
            <a:endParaRPr lang="en-US" sz="3000" dirty="0">
              <a:solidFill>
                <a:srgbClr val="FFFFFF"/>
              </a:solidFill>
            </a:endParaRPr>
          </a:p>
          <a:p>
            <a:pPr eaLnBrk="1" hangingPunct="1">
              <a:lnSpc>
                <a:spcPct val="90000"/>
              </a:lnSpc>
              <a:buNone/>
            </a:pPr>
            <a:r>
              <a:rPr lang="ja-JP" altLang="en-US" sz="3000" dirty="0" smtClean="0">
                <a:solidFill>
                  <a:srgbClr val="FFFFFF"/>
                </a:solidFill>
              </a:rPr>
              <a:t>●　復</a:t>
            </a:r>
            <a:r>
              <a:rPr lang="ja-JP" altLang="en-US" sz="3000" dirty="0">
                <a:solidFill>
                  <a:srgbClr val="FFFFFF"/>
                </a:solidFill>
              </a:rPr>
              <a:t>温：</a:t>
            </a:r>
            <a:r>
              <a:rPr lang="en-US" altLang="ja-JP" sz="3000" dirty="0">
                <a:solidFill>
                  <a:srgbClr val="FFFFFF"/>
                </a:solidFill>
              </a:rPr>
              <a:t>1</a:t>
            </a:r>
            <a:r>
              <a:rPr lang="ja-JP" altLang="en-US" sz="3000" dirty="0">
                <a:solidFill>
                  <a:srgbClr val="FFFFFF"/>
                </a:solidFill>
              </a:rPr>
              <a:t>時間に</a:t>
            </a:r>
            <a:r>
              <a:rPr lang="en-US" altLang="ja-JP" sz="3000" dirty="0">
                <a:solidFill>
                  <a:srgbClr val="FFFFFF"/>
                </a:solidFill>
              </a:rPr>
              <a:t>0.5</a:t>
            </a:r>
            <a:r>
              <a:rPr lang="ja-JP" altLang="en-US" sz="3000" dirty="0">
                <a:solidFill>
                  <a:srgbClr val="FFFFFF"/>
                </a:solidFill>
              </a:rPr>
              <a:t>度を超えない範囲で</a:t>
            </a:r>
            <a:r>
              <a:rPr lang="ja-JP" altLang="en-US" sz="3000" dirty="0" smtClean="0">
                <a:solidFill>
                  <a:srgbClr val="FFFFFF"/>
                </a:solidFill>
              </a:rPr>
              <a:t>速やか</a:t>
            </a:r>
          </a:p>
          <a:p>
            <a:pPr eaLnBrk="1" hangingPunct="1">
              <a:lnSpc>
                <a:spcPct val="90000"/>
              </a:lnSpc>
              <a:buNone/>
            </a:pPr>
            <a:r>
              <a:rPr lang="ja-JP" altLang="en-US" sz="3000" dirty="0" smtClean="0">
                <a:solidFill>
                  <a:srgbClr val="FFFFFF"/>
                </a:solidFill>
              </a:rPr>
              <a:t>　　 に</a:t>
            </a:r>
            <a:r>
              <a:rPr lang="ja-JP" altLang="en-US" sz="3000" dirty="0">
                <a:solidFill>
                  <a:srgbClr val="FFFFFF"/>
                </a:solidFill>
              </a:rPr>
              <a:t>復</a:t>
            </a:r>
            <a:r>
              <a:rPr lang="ja-JP" altLang="en-US" sz="3000" dirty="0" smtClean="0">
                <a:solidFill>
                  <a:srgbClr val="FFFFFF"/>
                </a:solidFill>
              </a:rPr>
              <a:t>温</a:t>
            </a:r>
            <a:endParaRPr lang="en-US" altLang="ja-JP" sz="3000" dirty="0" smtClean="0">
              <a:solidFill>
                <a:srgbClr val="FFFFFF"/>
              </a:solidFill>
            </a:endParaRPr>
          </a:p>
          <a:p>
            <a:pPr eaLnBrk="1" hangingPunct="1">
              <a:lnSpc>
                <a:spcPct val="45000"/>
              </a:lnSpc>
              <a:buNone/>
            </a:pPr>
            <a:endParaRPr lang="en-US" sz="3000" dirty="0">
              <a:solidFill>
                <a:srgbClr val="FFFFFF"/>
              </a:solidFill>
            </a:endParaRPr>
          </a:p>
          <a:p>
            <a:pPr eaLnBrk="1" hangingPunct="1">
              <a:lnSpc>
                <a:spcPct val="90000"/>
              </a:lnSpc>
              <a:buNone/>
            </a:pPr>
            <a:r>
              <a:rPr lang="ja-JP" altLang="en-US" sz="3000" dirty="0" smtClean="0">
                <a:solidFill>
                  <a:srgbClr val="FFFFFF"/>
                </a:solidFill>
              </a:rPr>
              <a:t>●　できるだけ</a:t>
            </a:r>
            <a:r>
              <a:rPr lang="ja-JP" altLang="en-US" sz="3000" dirty="0">
                <a:solidFill>
                  <a:srgbClr val="FFFFFF"/>
                </a:solidFill>
              </a:rPr>
              <a:t>、脳波もしく</a:t>
            </a:r>
            <a:r>
              <a:rPr lang="ja-JP" altLang="en-US" sz="3000" dirty="0" smtClean="0">
                <a:solidFill>
                  <a:srgbClr val="FFFFFF"/>
                </a:solidFill>
              </a:rPr>
              <a:t>は </a:t>
            </a:r>
            <a:r>
              <a:rPr lang="en-US" altLang="ja-JP" sz="3000" dirty="0" smtClean="0">
                <a:solidFill>
                  <a:srgbClr val="FFFFFF"/>
                </a:solidFill>
              </a:rPr>
              <a:t>aEEG </a:t>
            </a:r>
            <a:r>
              <a:rPr lang="ja-JP" altLang="en-US" sz="3000" dirty="0" smtClean="0">
                <a:solidFill>
                  <a:srgbClr val="FFFFFF"/>
                </a:solidFill>
              </a:rPr>
              <a:t>に</a:t>
            </a:r>
            <a:r>
              <a:rPr lang="ja-JP" altLang="en-US" sz="3000" dirty="0">
                <a:solidFill>
                  <a:srgbClr val="FFFFFF"/>
                </a:solidFill>
              </a:rPr>
              <a:t>よって、</a:t>
            </a:r>
            <a:r>
              <a:rPr lang="ja-JP" altLang="en-US" sz="3000" dirty="0" smtClean="0">
                <a:solidFill>
                  <a:srgbClr val="FFFFFF"/>
                </a:solidFill>
              </a:rPr>
              <a:t>持続</a:t>
            </a:r>
          </a:p>
          <a:p>
            <a:pPr eaLnBrk="1" hangingPunct="1">
              <a:lnSpc>
                <a:spcPct val="90000"/>
              </a:lnSpc>
              <a:buNone/>
            </a:pPr>
            <a:r>
              <a:rPr lang="ja-JP" altLang="en-US" sz="3000" dirty="0" smtClean="0">
                <a:solidFill>
                  <a:srgbClr val="FFFFFF"/>
                </a:solidFill>
              </a:rPr>
              <a:t>　　 もしく</a:t>
            </a:r>
            <a:r>
              <a:rPr lang="ja-JP" altLang="en-US" sz="3000" dirty="0">
                <a:solidFill>
                  <a:srgbClr val="FFFFFF"/>
                </a:solidFill>
              </a:rPr>
              <a:t>は間欠的に脳機能・発作をモニター</a:t>
            </a:r>
            <a:r>
              <a:rPr lang="ja-JP" altLang="en-US" sz="3000" dirty="0" smtClean="0">
                <a:solidFill>
                  <a:srgbClr val="FFFFFF"/>
                </a:solidFill>
              </a:rPr>
              <a:t>する</a:t>
            </a:r>
            <a:endParaRPr lang="en-US" altLang="ja-JP" sz="3000" dirty="0" smtClean="0">
              <a:solidFill>
                <a:srgbClr val="FFFFFF"/>
              </a:solidFill>
            </a:endParaRPr>
          </a:p>
          <a:p>
            <a:pPr eaLnBrk="1" hangingPunct="1">
              <a:lnSpc>
                <a:spcPct val="45000"/>
              </a:lnSpc>
              <a:buNone/>
            </a:pPr>
            <a:endParaRPr lang="en-US" sz="3000" dirty="0">
              <a:solidFill>
                <a:srgbClr val="FFFFFF"/>
              </a:solidFill>
            </a:endParaRPr>
          </a:p>
          <a:p>
            <a:pPr eaLnBrk="1" hangingPunct="1">
              <a:lnSpc>
                <a:spcPct val="90000"/>
              </a:lnSpc>
              <a:buNone/>
            </a:pPr>
            <a:r>
              <a:rPr lang="ja-JP" altLang="en-US" sz="3000" dirty="0" smtClean="0">
                <a:solidFill>
                  <a:srgbClr val="FFFFFF"/>
                </a:solidFill>
              </a:rPr>
              <a:t>●　可能</a:t>
            </a:r>
            <a:r>
              <a:rPr lang="ja-JP" altLang="en-US" sz="3000" dirty="0">
                <a:solidFill>
                  <a:srgbClr val="FFFFFF"/>
                </a:solidFill>
              </a:rPr>
              <a:t>な施設では，日齢</a:t>
            </a:r>
            <a:r>
              <a:rPr lang="en-US" altLang="ja-JP" sz="3000" dirty="0">
                <a:solidFill>
                  <a:srgbClr val="FFFFFF"/>
                </a:solidFill>
              </a:rPr>
              <a:t>2-8</a:t>
            </a:r>
            <a:r>
              <a:rPr lang="ja-JP" altLang="en-US" sz="3000" dirty="0">
                <a:solidFill>
                  <a:srgbClr val="FFFFFF"/>
                </a:solidFill>
              </a:rPr>
              <a:t>に頭部</a:t>
            </a:r>
            <a:r>
              <a:rPr lang="en-US" altLang="ja-JP" sz="3000" dirty="0">
                <a:solidFill>
                  <a:srgbClr val="FFFFFF"/>
                </a:solidFill>
              </a:rPr>
              <a:t>MRI/S</a:t>
            </a:r>
            <a:r>
              <a:rPr lang="ja-JP" altLang="en-US" sz="3000" dirty="0">
                <a:solidFill>
                  <a:srgbClr val="FFFFFF"/>
                </a:solidFill>
              </a:rPr>
              <a:t>を撮る</a:t>
            </a:r>
            <a:endParaRPr lang="en-US" sz="3000" dirty="0">
              <a:solidFill>
                <a:srgbClr val="FFFFFF"/>
              </a:solidFill>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9" name="Rectangle 3"/>
          <p:cNvSpPr>
            <a:spLocks/>
          </p:cNvSpPr>
          <p:nvPr/>
        </p:nvSpPr>
        <p:spPr bwMode="auto">
          <a:xfrm>
            <a:off x="1066800" y="5029200"/>
            <a:ext cx="6858000" cy="1333500"/>
          </a:xfrm>
          <a:prstGeom prst="rect">
            <a:avLst/>
          </a:prstGeom>
          <a:noFill/>
          <a:ln w="50800">
            <a:noFill/>
            <a:miter lim="800000"/>
            <a:headEnd/>
            <a:tailEnd/>
          </a:ln>
        </p:spPr>
        <p:txBody>
          <a:bodyPr lIns="0" tIns="0" rIns="40639" bIns="0" anchor="ctr">
            <a:prstTxWarp prst="textNoShape">
              <a:avLst/>
            </a:prstTxWarp>
          </a:bodyPr>
          <a:lstStyle/>
          <a:p>
            <a:pPr marL="39688">
              <a:spcBef>
                <a:spcPts val="838"/>
              </a:spcBef>
            </a:pPr>
            <a:endParaRPr lang="ja-JP" altLang="en-US" sz="1800">
              <a:solidFill>
                <a:srgbClr val="FFCCFF"/>
              </a:solidFill>
              <a:latin typeface="ＭＳ Ｐゴシック" pitchFamily="-112" charset="-128"/>
              <a:sym typeface="ヒラギノ丸ゴ Pro W4" pitchFamily="-112" charset="-128"/>
            </a:endParaRPr>
          </a:p>
        </p:txBody>
      </p:sp>
      <p:sp>
        <p:nvSpPr>
          <p:cNvPr id="80901" name="テキスト ボックス 4"/>
          <p:cNvSpPr txBox="1">
            <a:spLocks noChangeArrowheads="1"/>
          </p:cNvSpPr>
          <p:nvPr/>
        </p:nvSpPr>
        <p:spPr bwMode="auto">
          <a:xfrm>
            <a:off x="1066800" y="2286000"/>
            <a:ext cx="6934200" cy="523220"/>
          </a:xfrm>
          <a:prstGeom prst="rect">
            <a:avLst/>
          </a:prstGeom>
          <a:noFill/>
          <a:ln w="9525">
            <a:noFill/>
            <a:miter lim="800000"/>
            <a:headEnd/>
            <a:tailEnd/>
          </a:ln>
        </p:spPr>
        <p:txBody>
          <a:bodyPr>
            <a:prstTxWarp prst="textNoShape">
              <a:avLst/>
            </a:prstTxWarp>
            <a:spAutoFit/>
          </a:bodyPr>
          <a:lstStyle/>
          <a:p>
            <a:r>
              <a:rPr lang="en-US" altLang="ja-JP" sz="2800" dirty="0">
                <a:solidFill>
                  <a:srgbClr val="FFFF00"/>
                </a:solidFill>
              </a:rPr>
              <a:t>(2) </a:t>
            </a:r>
            <a:r>
              <a:rPr lang="ja-JP" altLang="en-US" sz="2800" dirty="0">
                <a:solidFill>
                  <a:schemeClr val="accent2">
                    <a:lumMod val="40000"/>
                    <a:lumOff val="60000"/>
                  </a:schemeClr>
                </a:solidFill>
              </a:rPr>
              <a:t>血糖管理</a:t>
            </a:r>
            <a:r>
              <a:rPr lang="ja-JP" sz="2800" dirty="0">
                <a:solidFill>
                  <a:schemeClr val="accent2">
                    <a:lumMod val="40000"/>
                    <a:lumOff val="60000"/>
                  </a:schemeClr>
                </a:solidFill>
              </a:rPr>
              <a:t> </a:t>
            </a:r>
            <a:endParaRPr lang="ja-JP" altLang="en-US" sz="2800" dirty="0">
              <a:solidFill>
                <a:schemeClr val="accent2">
                  <a:lumMod val="40000"/>
                  <a:lumOff val="60000"/>
                </a:schemeClr>
              </a:solidFill>
            </a:endParaRPr>
          </a:p>
        </p:txBody>
      </p:sp>
      <p:sp>
        <p:nvSpPr>
          <p:cNvPr id="80902" name="テキスト ボックス 6"/>
          <p:cNvSpPr txBox="1">
            <a:spLocks noChangeArrowheads="1"/>
          </p:cNvSpPr>
          <p:nvPr/>
        </p:nvSpPr>
        <p:spPr bwMode="auto">
          <a:xfrm>
            <a:off x="1371600" y="2999899"/>
            <a:ext cx="6830008" cy="2603854"/>
          </a:xfrm>
          <a:prstGeom prst="rect">
            <a:avLst/>
          </a:prstGeom>
          <a:noFill/>
          <a:ln w="9525">
            <a:noFill/>
            <a:miter lim="800000"/>
            <a:headEnd/>
            <a:tailEnd/>
          </a:ln>
        </p:spPr>
        <p:txBody>
          <a:bodyPr wrap="square">
            <a:prstTxWarp prst="textNoShape">
              <a:avLst/>
            </a:prstTxWarp>
            <a:spAutoFit/>
          </a:bodyPr>
          <a:lstStyle/>
          <a:p>
            <a:pPr>
              <a:lnSpc>
                <a:spcPct val="150000"/>
              </a:lnSpc>
            </a:pPr>
            <a:r>
              <a:rPr lang="ja-JP" altLang="en-US" sz="2800" dirty="0">
                <a:solidFill>
                  <a:schemeClr val="bg1"/>
                </a:solidFill>
              </a:rPr>
              <a:t>新生児仮死による低酸素性虚血のリスクが</a:t>
            </a:r>
            <a:r>
              <a:rPr lang="ja-JP" altLang="en-US" sz="2800" dirty="0" smtClean="0">
                <a:solidFill>
                  <a:schemeClr val="bg1"/>
                </a:solidFill>
              </a:rPr>
              <a:t>高い児</a:t>
            </a:r>
            <a:r>
              <a:rPr lang="ja-JP" altLang="en-US" sz="2800" dirty="0">
                <a:solidFill>
                  <a:schemeClr val="bg1"/>
                </a:solidFill>
              </a:rPr>
              <a:t>では蘇生後には血糖を測定し、低血糖が</a:t>
            </a:r>
            <a:r>
              <a:rPr lang="ja-JP" altLang="en-US" sz="2800" dirty="0" smtClean="0">
                <a:solidFill>
                  <a:schemeClr val="bg1"/>
                </a:solidFill>
              </a:rPr>
              <a:t>あれば</a:t>
            </a:r>
            <a:r>
              <a:rPr lang="ja-JP" altLang="en-US" sz="2800" dirty="0">
                <a:solidFill>
                  <a:schemeClr val="bg1"/>
                </a:solidFill>
              </a:rPr>
              <a:t>、ブドウ糖の静脈内投与を含むすみやかな対応</a:t>
            </a:r>
            <a:r>
              <a:rPr lang="ja-JP" sz="2800" dirty="0">
                <a:solidFill>
                  <a:schemeClr val="bg1"/>
                </a:solidFill>
              </a:rPr>
              <a:t> </a:t>
            </a:r>
            <a:endParaRPr kumimoji="1" lang="ja-JP" altLang="en-US" sz="2800" dirty="0">
              <a:solidFill>
                <a:schemeClr val="bg1"/>
              </a:solidFill>
            </a:endParaRPr>
          </a:p>
        </p:txBody>
      </p:sp>
      <p:sp>
        <p:nvSpPr>
          <p:cNvPr id="80903" name="テキスト ボックス 8"/>
          <p:cNvSpPr txBox="1">
            <a:spLocks noChangeArrowheads="1"/>
          </p:cNvSpPr>
          <p:nvPr/>
        </p:nvSpPr>
        <p:spPr bwMode="auto">
          <a:xfrm>
            <a:off x="1447800" y="5791200"/>
            <a:ext cx="184150" cy="338138"/>
          </a:xfrm>
          <a:prstGeom prst="rect">
            <a:avLst/>
          </a:prstGeom>
          <a:noFill/>
          <a:ln w="9525">
            <a:noFill/>
            <a:miter lim="800000"/>
            <a:headEnd/>
            <a:tailEnd/>
          </a:ln>
        </p:spPr>
        <p:txBody>
          <a:bodyPr wrap="none">
            <a:prstTxWarp prst="textNoShape">
              <a:avLst/>
            </a:prstTxWarp>
            <a:spAutoFit/>
          </a:bodyPr>
          <a:lstStyle/>
          <a:p>
            <a:endParaRPr kumimoji="1" lang="ja-JP" altLang="en-US"/>
          </a:p>
        </p:txBody>
      </p:sp>
      <p:sp>
        <p:nvSpPr>
          <p:cNvPr id="8" name="テキスト ボックス 7"/>
          <p:cNvSpPr txBox="1">
            <a:spLocks noChangeArrowheads="1"/>
          </p:cNvSpPr>
          <p:nvPr/>
        </p:nvSpPr>
        <p:spPr bwMode="auto">
          <a:xfrm>
            <a:off x="1900238" y="152400"/>
            <a:ext cx="5262562" cy="461963"/>
          </a:xfrm>
          <a:prstGeom prst="rect">
            <a:avLst/>
          </a:prstGeom>
          <a:noFill/>
          <a:ln w="9525">
            <a:noFill/>
            <a:miter lim="800000"/>
            <a:headEnd/>
            <a:tailEnd/>
          </a:ln>
        </p:spPr>
        <p:txBody>
          <a:bodyPr wrap="square">
            <a:prstTxWarp prst="textNoShape">
              <a:avLst/>
            </a:prstTxWarp>
            <a:spAutoFit/>
          </a:bodyPr>
          <a:lstStyle/>
          <a:p>
            <a:r>
              <a:rPr lang="ja-JP" altLang="en-US" sz="2400" b="1" dirty="0">
                <a:solidFill>
                  <a:srgbClr val="FF6FCF"/>
                </a:solidFill>
              </a:rPr>
              <a:t>新生児心肺蘇生法で何が変わったか</a:t>
            </a:r>
            <a:r>
              <a:rPr lang="en-US" altLang="ja-JP" sz="2400" b="1" dirty="0">
                <a:solidFill>
                  <a:srgbClr val="FF6FCF"/>
                </a:solidFill>
              </a:rPr>
              <a:t>?</a:t>
            </a:r>
            <a:endParaRPr kumimoji="1" lang="ja-JP" altLang="en-US" sz="2400" b="1" dirty="0">
              <a:solidFill>
                <a:srgbClr val="FF6FCF"/>
              </a:solidFill>
            </a:endParaRPr>
          </a:p>
        </p:txBody>
      </p:sp>
      <p:sp>
        <p:nvSpPr>
          <p:cNvPr id="9" name="Rectangle 1"/>
          <p:cNvSpPr>
            <a:spLocks/>
          </p:cNvSpPr>
          <p:nvPr/>
        </p:nvSpPr>
        <p:spPr bwMode="auto">
          <a:xfrm>
            <a:off x="457200" y="553249"/>
            <a:ext cx="8229600" cy="892552"/>
          </a:xfrm>
          <a:prstGeom prst="rect">
            <a:avLst/>
          </a:prstGeom>
          <a:noFill/>
          <a:ln w="12700">
            <a:noFill/>
            <a:miter lim="800000"/>
            <a:headEnd/>
            <a:tailEnd/>
          </a:ln>
        </p:spPr>
        <p:txBody>
          <a:bodyPr lIns="0" tIns="0" rIns="40639" bIns="0" anchor="ctr">
            <a:prstTxWarp prst="textNoShape">
              <a:avLst/>
            </a:prstTxWarp>
            <a:spAutoFit/>
          </a:bodyPr>
          <a:lstStyle/>
          <a:p>
            <a:pPr marL="39688" algn="ctr"/>
            <a:endParaRPr lang="en-US" altLang="ja-JP" dirty="0">
              <a:solidFill>
                <a:srgbClr val="FFFF00"/>
              </a:solidFill>
              <a:latin typeface="ＭＳ Ｐゴシック" pitchFamily="-112" charset="-128"/>
            </a:endParaRPr>
          </a:p>
          <a:p>
            <a:pPr marL="39688" algn="ctr"/>
            <a:r>
              <a:rPr lang="ja-JP" altLang="en-US" sz="3600" dirty="0">
                <a:solidFill>
                  <a:srgbClr val="FFFF00"/>
                </a:solidFill>
                <a:latin typeface="ＭＳ Ｐゴシック" pitchFamily="-112" charset="-128"/>
                <a:sym typeface="ＤＦＰ太丸ゴシック体" pitchFamily="-112" charset="-128"/>
              </a:rPr>
              <a:t>　</a:t>
            </a:r>
            <a:r>
              <a:rPr lang="ja-JP" altLang="en-US" sz="4000" b="1" dirty="0">
                <a:solidFill>
                  <a:srgbClr val="FFFF00"/>
                </a:solidFill>
              </a:rPr>
              <a:t>蘇生後管理</a:t>
            </a: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3713" name="Picture 1"/>
          <p:cNvPicPr>
            <a:picLocks noChangeAspect="1" noChangeArrowheads="1"/>
          </p:cNvPicPr>
          <p:nvPr/>
        </p:nvPicPr>
        <p:blipFill>
          <a:blip r:embed="rId3"/>
          <a:srcRect/>
          <a:stretch>
            <a:fillRect/>
          </a:stretch>
        </p:blipFill>
        <p:spPr bwMode="auto">
          <a:xfrm>
            <a:off x="929390" y="2459446"/>
            <a:ext cx="7261485" cy="4074547"/>
          </a:xfrm>
          <a:prstGeom prst="rect">
            <a:avLst/>
          </a:prstGeom>
          <a:noFill/>
          <a:ln w="9525">
            <a:noFill/>
            <a:miter lim="800000"/>
            <a:headEnd/>
            <a:tailEnd/>
          </a:ln>
        </p:spPr>
      </p:pic>
      <p:sp>
        <p:nvSpPr>
          <p:cNvPr id="6" name="タイトル 1"/>
          <p:cNvSpPr txBox="1">
            <a:spLocks/>
          </p:cNvSpPr>
          <p:nvPr/>
        </p:nvSpPr>
        <p:spPr>
          <a:xfrm>
            <a:off x="457200" y="196120"/>
            <a:ext cx="8229600" cy="1143000"/>
          </a:xfrm>
          <a:prstGeom prst="rect">
            <a:avLst/>
          </a:prstGeom>
        </p:spPr>
        <p:txBody>
          <a:bodyPr vert="horz" lIns="91440" tIns="45720" rIns="91440" bIns="45720" rtlCol="0" anchor="ctr">
            <a:norm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1" lang="ja-JP" altLang="en-US" sz="4000" b="1" i="0" u="none" strike="noStrike" kern="1200" cap="none" spc="0" normalizeH="0" baseline="0" noProof="0" dirty="0" smtClean="0">
                <a:ln>
                  <a:noFill/>
                </a:ln>
                <a:solidFill>
                  <a:srgbClr val="FFFF00"/>
                </a:solidFill>
                <a:effectLst/>
                <a:uLnTx/>
                <a:uFillTx/>
                <a:latin typeface="ＭＳ Ｐゴシック" charset="-128"/>
                <a:ea typeface="ＭＳ Ｐゴシック" charset="-128"/>
                <a:cs typeface="ＭＳ Ｐゴシック" charset="-128"/>
              </a:rPr>
              <a:t>出生直後の</a:t>
            </a:r>
            <a:r>
              <a:rPr lang="ja-JP" altLang="en-US" sz="4000" b="1" dirty="0" smtClean="0">
                <a:solidFill>
                  <a:srgbClr val="FFFF00"/>
                </a:solidFill>
                <a:latin typeface="ＭＳ Ｐゴシック" charset="-128"/>
                <a:ea typeface="ＭＳ Ｐゴシック" charset="-128"/>
                <a:cs typeface="ＭＳ Ｐゴシック" charset="-128"/>
              </a:rPr>
              <a:t>新生児の評価ポイント</a:t>
            </a:r>
            <a:endParaRPr kumimoji="1" lang="ja-JP" altLang="en-US" sz="4000" b="1" i="0" u="none" strike="noStrike" kern="1200" cap="none" spc="0" normalizeH="0" baseline="0" noProof="0" dirty="0">
              <a:ln>
                <a:noFill/>
              </a:ln>
              <a:solidFill>
                <a:srgbClr val="FFFF00"/>
              </a:solidFill>
              <a:effectLst/>
              <a:uLnTx/>
              <a:uFillTx/>
              <a:latin typeface="ＭＳ Ｐゴシック" charset="-128"/>
              <a:ea typeface="ＭＳ Ｐゴシック" charset="-128"/>
              <a:cs typeface="ＭＳ Ｐゴシック" charset="-128"/>
            </a:endParaRPr>
          </a:p>
        </p:txBody>
      </p:sp>
      <p:sp>
        <p:nvSpPr>
          <p:cNvPr id="8" name="タイトル 1"/>
          <p:cNvSpPr txBox="1">
            <a:spLocks/>
          </p:cNvSpPr>
          <p:nvPr/>
        </p:nvSpPr>
        <p:spPr>
          <a:xfrm>
            <a:off x="459700" y="993090"/>
            <a:ext cx="8229600" cy="1143000"/>
          </a:xfrm>
          <a:prstGeom prst="rect">
            <a:avLst/>
          </a:prstGeom>
        </p:spPr>
        <p:txBody>
          <a:bodyPr vert="horz" lIns="91440" tIns="45720" rIns="91440" bIns="45720" rtlCol="0" anchor="ctr">
            <a:norm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1" lang="ja-JP" altLang="en-US" sz="2800" b="0" i="0" u="none" strike="noStrike" kern="1200" cap="none" spc="0" normalizeH="0" baseline="0" noProof="0" dirty="0" smtClean="0">
                <a:ln>
                  <a:noFill/>
                </a:ln>
                <a:solidFill>
                  <a:srgbClr val="FFFF00"/>
                </a:solidFill>
                <a:effectLst/>
                <a:uLnTx/>
                <a:uFillTx/>
                <a:latin typeface="ＭＳ Ｐゴシック" charset="-128"/>
                <a:ea typeface="ＭＳ Ｐゴシック" charset="-128"/>
                <a:cs typeface="ＭＳ Ｐゴシック" charset="-128"/>
              </a:rPr>
              <a:t>出生直後の</a:t>
            </a:r>
            <a:r>
              <a:rPr lang="ja-JP" altLang="en-US" sz="2800" dirty="0" smtClean="0">
                <a:solidFill>
                  <a:srgbClr val="FFFF00"/>
                </a:solidFill>
                <a:latin typeface="ＭＳ Ｐゴシック" charset="-128"/>
                <a:ea typeface="ＭＳ Ｐゴシック" charset="-128"/>
                <a:cs typeface="ＭＳ Ｐゴシック" charset="-128"/>
              </a:rPr>
              <a:t>新生児の評価ポイント</a:t>
            </a:r>
            <a:endParaRPr kumimoji="1" lang="ja-JP" altLang="en-US" sz="2800" b="0" i="0" u="none" strike="noStrike" kern="1200" cap="none" spc="0" normalizeH="0" baseline="0" noProof="0" dirty="0">
              <a:ln>
                <a:noFill/>
              </a:ln>
              <a:solidFill>
                <a:srgbClr val="FFFF00"/>
              </a:solidFill>
              <a:effectLst/>
              <a:uLnTx/>
              <a:uFillTx/>
              <a:latin typeface="ＭＳ Ｐゴシック" charset="-128"/>
              <a:ea typeface="ＭＳ Ｐゴシック" charset="-128"/>
              <a:cs typeface="ＭＳ Ｐゴシック" charset="-128"/>
            </a:endParaRPr>
          </a:p>
        </p:txBody>
      </p:sp>
    </p:spTree>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1"/>
          <p:cNvSpPr>
            <a:spLocks/>
          </p:cNvSpPr>
          <p:nvPr/>
        </p:nvSpPr>
        <p:spPr bwMode="auto">
          <a:xfrm>
            <a:off x="457200" y="618565"/>
            <a:ext cx="8229600" cy="892552"/>
          </a:xfrm>
          <a:prstGeom prst="rect">
            <a:avLst/>
          </a:prstGeom>
          <a:noFill/>
          <a:ln w="12700">
            <a:noFill/>
            <a:miter lim="800000"/>
            <a:headEnd/>
            <a:tailEnd/>
          </a:ln>
        </p:spPr>
        <p:txBody>
          <a:bodyPr lIns="0" tIns="0" rIns="40639" bIns="0" anchor="ctr">
            <a:prstTxWarp prst="textNoShape">
              <a:avLst/>
            </a:prstTxWarp>
            <a:spAutoFit/>
          </a:bodyPr>
          <a:lstStyle/>
          <a:p>
            <a:pPr marL="39688" algn="ctr"/>
            <a:endParaRPr lang="en-US" altLang="ja-JP" dirty="0">
              <a:solidFill>
                <a:srgbClr val="FFFF00"/>
              </a:solidFill>
              <a:latin typeface="ＭＳ Ｐゴシック" pitchFamily="-112" charset="-128"/>
            </a:endParaRPr>
          </a:p>
          <a:p>
            <a:pPr marL="39688" algn="ctr"/>
            <a:r>
              <a:rPr lang="ja-JP" altLang="en-US" sz="3600" dirty="0">
                <a:solidFill>
                  <a:srgbClr val="FFFF00"/>
                </a:solidFill>
                <a:latin typeface="ＭＳ Ｐゴシック" pitchFamily="-112" charset="-128"/>
                <a:sym typeface="ＤＦＰ太丸ゴシック体" pitchFamily="-112" charset="-128"/>
              </a:rPr>
              <a:t>　</a:t>
            </a:r>
            <a:r>
              <a:rPr lang="ja-JP" altLang="en-US" sz="4000" b="1" dirty="0">
                <a:solidFill>
                  <a:srgbClr val="FFFF00"/>
                </a:solidFill>
              </a:rPr>
              <a:t>蘇生の差し控え</a:t>
            </a:r>
            <a:r>
              <a:rPr lang="ja-JP" sz="4000" b="1" dirty="0">
                <a:solidFill>
                  <a:srgbClr val="FFFF00"/>
                </a:solidFill>
              </a:rPr>
              <a:t> </a:t>
            </a:r>
            <a:endParaRPr lang="ja-JP" altLang="en-US" sz="4000" b="1" dirty="0">
              <a:solidFill>
                <a:srgbClr val="FFFF00"/>
              </a:solidFill>
            </a:endParaRPr>
          </a:p>
        </p:txBody>
      </p:sp>
      <p:sp>
        <p:nvSpPr>
          <p:cNvPr id="82947" name="Rectangle 3"/>
          <p:cNvSpPr>
            <a:spLocks/>
          </p:cNvSpPr>
          <p:nvPr/>
        </p:nvSpPr>
        <p:spPr bwMode="auto">
          <a:xfrm>
            <a:off x="1066800" y="5029200"/>
            <a:ext cx="6858000" cy="1333500"/>
          </a:xfrm>
          <a:prstGeom prst="rect">
            <a:avLst/>
          </a:prstGeom>
          <a:noFill/>
          <a:ln w="50800">
            <a:noFill/>
            <a:miter lim="800000"/>
            <a:headEnd/>
            <a:tailEnd/>
          </a:ln>
        </p:spPr>
        <p:txBody>
          <a:bodyPr lIns="0" tIns="0" rIns="40639" bIns="0" anchor="ctr">
            <a:prstTxWarp prst="textNoShape">
              <a:avLst/>
            </a:prstTxWarp>
          </a:bodyPr>
          <a:lstStyle/>
          <a:p>
            <a:pPr marL="39688">
              <a:spcBef>
                <a:spcPts val="838"/>
              </a:spcBef>
            </a:pPr>
            <a:endParaRPr lang="ja-JP" altLang="en-US" sz="1800">
              <a:solidFill>
                <a:srgbClr val="FFCCFF"/>
              </a:solidFill>
              <a:latin typeface="ＭＳ Ｐゴシック" pitchFamily="-112" charset="-128"/>
              <a:sym typeface="ヒラギノ丸ゴ Pro W4" pitchFamily="-112" charset="-128"/>
            </a:endParaRPr>
          </a:p>
        </p:txBody>
      </p:sp>
      <p:sp>
        <p:nvSpPr>
          <p:cNvPr id="82949" name="テキスト ボックス 6"/>
          <p:cNvSpPr txBox="1">
            <a:spLocks noChangeArrowheads="1"/>
          </p:cNvSpPr>
          <p:nvPr/>
        </p:nvSpPr>
        <p:spPr bwMode="auto">
          <a:xfrm>
            <a:off x="1219199" y="1760360"/>
            <a:ext cx="7094377" cy="1969770"/>
          </a:xfrm>
          <a:prstGeom prst="rect">
            <a:avLst/>
          </a:prstGeom>
          <a:noFill/>
          <a:ln w="9525">
            <a:noFill/>
            <a:miter lim="800000"/>
            <a:headEnd/>
            <a:tailEnd/>
          </a:ln>
        </p:spPr>
        <p:txBody>
          <a:bodyPr wrap="square">
            <a:prstTxWarp prst="textNoShape">
              <a:avLst/>
            </a:prstTxWarp>
            <a:spAutoFit/>
          </a:bodyPr>
          <a:lstStyle/>
          <a:p>
            <a:r>
              <a:rPr lang="en-US" altLang="ja-JP" sz="3600" b="1" dirty="0">
                <a:solidFill>
                  <a:schemeClr val="accent2">
                    <a:lumMod val="40000"/>
                    <a:lumOff val="60000"/>
                  </a:schemeClr>
                </a:solidFill>
              </a:rPr>
              <a:t>Consensus2005</a:t>
            </a:r>
            <a:r>
              <a:rPr lang="ja-JP" altLang="en-US" sz="3600" b="1" dirty="0">
                <a:solidFill>
                  <a:schemeClr val="accent2">
                    <a:lumMod val="40000"/>
                    <a:lumOff val="60000"/>
                  </a:schemeClr>
                </a:solidFill>
              </a:rPr>
              <a:t>では</a:t>
            </a:r>
            <a:r>
              <a:rPr lang="ja-JP" altLang="en-US" sz="3600" b="1" dirty="0" smtClean="0">
                <a:solidFill>
                  <a:schemeClr val="accent2">
                    <a:lumMod val="40000"/>
                    <a:lumOff val="60000"/>
                  </a:schemeClr>
                </a:solidFill>
              </a:rPr>
              <a:t>、</a:t>
            </a:r>
            <a:endParaRPr lang="en-US" altLang="ja-JP" sz="3600" b="1" dirty="0" smtClean="0">
              <a:solidFill>
                <a:schemeClr val="accent2">
                  <a:lumMod val="40000"/>
                  <a:lumOff val="60000"/>
                </a:schemeClr>
              </a:solidFill>
            </a:endParaRPr>
          </a:p>
          <a:p>
            <a:pPr>
              <a:lnSpc>
                <a:spcPct val="50000"/>
              </a:lnSpc>
            </a:pPr>
            <a:endParaRPr lang="en-US" altLang="ja-JP" sz="2800" dirty="0">
              <a:solidFill>
                <a:srgbClr val="FFFFFF"/>
              </a:solidFill>
            </a:endParaRPr>
          </a:p>
          <a:p>
            <a:r>
              <a:rPr lang="ja-JP" altLang="en-US" sz="2400" dirty="0" smtClean="0">
                <a:solidFill>
                  <a:srgbClr val="FFFFFF"/>
                </a:solidFill>
              </a:rPr>
              <a:t>　　蘇生</a:t>
            </a:r>
            <a:r>
              <a:rPr lang="ja-JP" altLang="en-US" sz="2400" dirty="0">
                <a:solidFill>
                  <a:srgbClr val="FFFFFF"/>
                </a:solidFill>
              </a:rPr>
              <a:t>の差し控えの対象として、“在胎</a:t>
            </a:r>
            <a:r>
              <a:rPr lang="en-US" altLang="ja-JP" sz="2400" dirty="0">
                <a:solidFill>
                  <a:srgbClr val="FFFFFF"/>
                </a:solidFill>
              </a:rPr>
              <a:t>23</a:t>
            </a:r>
            <a:r>
              <a:rPr lang="ja-JP" altLang="en-US" sz="2400" dirty="0">
                <a:solidFill>
                  <a:srgbClr val="FFFFFF"/>
                </a:solidFill>
              </a:rPr>
              <a:t>週未満”</a:t>
            </a:r>
            <a:r>
              <a:rPr lang="ja-JP" altLang="en-US" sz="2400" dirty="0" smtClean="0">
                <a:solidFill>
                  <a:srgbClr val="FFFFFF"/>
                </a:solidFill>
              </a:rPr>
              <a:t>、　　</a:t>
            </a:r>
            <a:endParaRPr lang="en-US" altLang="ja-JP" sz="2400" dirty="0" smtClean="0">
              <a:solidFill>
                <a:srgbClr val="FFFFFF"/>
              </a:solidFill>
            </a:endParaRPr>
          </a:p>
          <a:p>
            <a:r>
              <a:rPr lang="ja-JP" altLang="en-US" sz="2400" dirty="0" smtClean="0">
                <a:solidFill>
                  <a:srgbClr val="FFFFFF"/>
                </a:solidFill>
              </a:rPr>
              <a:t>　　“</a:t>
            </a:r>
            <a:r>
              <a:rPr lang="ja-JP" altLang="en-US" sz="2400" dirty="0">
                <a:solidFill>
                  <a:srgbClr val="FFFFFF"/>
                </a:solidFill>
              </a:rPr>
              <a:t>体重</a:t>
            </a:r>
            <a:r>
              <a:rPr lang="en-US" altLang="ja-JP" sz="2400" dirty="0">
                <a:solidFill>
                  <a:srgbClr val="FFFFFF"/>
                </a:solidFill>
              </a:rPr>
              <a:t>400g</a:t>
            </a:r>
            <a:r>
              <a:rPr lang="ja-JP" altLang="en-US" sz="2400" dirty="0">
                <a:solidFill>
                  <a:srgbClr val="FFFFFF"/>
                </a:solidFill>
              </a:rPr>
              <a:t>未満”、“</a:t>
            </a:r>
            <a:r>
              <a:rPr lang="en-US" altLang="ja-JP" sz="2400" dirty="0">
                <a:solidFill>
                  <a:srgbClr val="FFFFFF"/>
                </a:solidFill>
              </a:rPr>
              <a:t>trisomy 13”, “trisomy 18”</a:t>
            </a:r>
            <a:r>
              <a:rPr lang="ja-JP" altLang="en-US" sz="2400" dirty="0">
                <a:solidFill>
                  <a:srgbClr val="FFFFFF"/>
                </a:solidFill>
              </a:rPr>
              <a:t>等</a:t>
            </a:r>
            <a:r>
              <a:rPr lang="ja-JP" altLang="en-US" sz="2400" dirty="0" smtClean="0">
                <a:solidFill>
                  <a:srgbClr val="FFFFFF"/>
                </a:solidFill>
              </a:rPr>
              <a:t>の</a:t>
            </a:r>
            <a:endParaRPr lang="en-US" altLang="ja-JP" sz="2400" dirty="0" smtClean="0">
              <a:solidFill>
                <a:srgbClr val="FFFFFF"/>
              </a:solidFill>
            </a:endParaRPr>
          </a:p>
          <a:p>
            <a:r>
              <a:rPr lang="ja-JP" altLang="en-US" sz="2400" dirty="0" smtClean="0">
                <a:solidFill>
                  <a:srgbClr val="FFFFFF"/>
                </a:solidFill>
              </a:rPr>
              <a:t>　　</a:t>
            </a:r>
            <a:r>
              <a:rPr lang="ja-JP" altLang="en-US" sz="2400" dirty="0" smtClean="0">
                <a:solidFill>
                  <a:schemeClr val="accent6">
                    <a:lumMod val="40000"/>
                    <a:lumOff val="60000"/>
                  </a:schemeClr>
                </a:solidFill>
              </a:rPr>
              <a:t>具体的</a:t>
            </a:r>
            <a:r>
              <a:rPr lang="ja-JP" altLang="en-US" sz="2400" dirty="0">
                <a:solidFill>
                  <a:schemeClr val="accent6">
                    <a:lumMod val="40000"/>
                    <a:lumOff val="60000"/>
                  </a:schemeClr>
                </a:solidFill>
              </a:rPr>
              <a:t>な病名</a:t>
            </a:r>
            <a:r>
              <a:rPr lang="ja-JP" altLang="en-US" sz="2400" dirty="0">
                <a:solidFill>
                  <a:srgbClr val="FFFFFF"/>
                </a:solidFill>
              </a:rPr>
              <a:t>があげられていた</a:t>
            </a:r>
            <a:r>
              <a:rPr lang="ja-JP" altLang="en-US" sz="2400" dirty="0" smtClean="0">
                <a:solidFill>
                  <a:srgbClr val="FFFFFF"/>
                </a:solidFill>
              </a:rPr>
              <a:t>。 </a:t>
            </a:r>
            <a:endParaRPr lang="en-US" altLang="ja-JP" sz="2400" dirty="0">
              <a:solidFill>
                <a:srgbClr val="FFFFFF"/>
              </a:solidFill>
            </a:endParaRPr>
          </a:p>
        </p:txBody>
      </p:sp>
      <p:sp>
        <p:nvSpPr>
          <p:cNvPr id="82950" name="テキスト ボックス 8"/>
          <p:cNvSpPr txBox="1">
            <a:spLocks noChangeArrowheads="1"/>
          </p:cNvSpPr>
          <p:nvPr/>
        </p:nvSpPr>
        <p:spPr bwMode="auto">
          <a:xfrm>
            <a:off x="1447800" y="5791200"/>
            <a:ext cx="184150" cy="338138"/>
          </a:xfrm>
          <a:prstGeom prst="rect">
            <a:avLst/>
          </a:prstGeom>
          <a:noFill/>
          <a:ln w="9525">
            <a:noFill/>
            <a:miter lim="800000"/>
            <a:headEnd/>
            <a:tailEnd/>
          </a:ln>
        </p:spPr>
        <p:txBody>
          <a:bodyPr wrap="none">
            <a:prstTxWarp prst="textNoShape">
              <a:avLst/>
            </a:prstTxWarp>
            <a:spAutoFit/>
          </a:bodyPr>
          <a:lstStyle/>
          <a:p>
            <a:endParaRPr kumimoji="1" lang="ja-JP" altLang="en-US"/>
          </a:p>
        </p:txBody>
      </p:sp>
      <p:sp>
        <p:nvSpPr>
          <p:cNvPr id="82951" name="テキスト ボックス 6"/>
          <p:cNvSpPr txBox="1">
            <a:spLocks noChangeArrowheads="1"/>
          </p:cNvSpPr>
          <p:nvPr/>
        </p:nvSpPr>
        <p:spPr bwMode="auto">
          <a:xfrm>
            <a:off x="1219199" y="3810000"/>
            <a:ext cx="6842449" cy="2677656"/>
          </a:xfrm>
          <a:prstGeom prst="rect">
            <a:avLst/>
          </a:prstGeom>
          <a:noFill/>
          <a:ln w="9525">
            <a:noFill/>
            <a:miter lim="800000"/>
            <a:headEnd/>
            <a:tailEnd/>
          </a:ln>
        </p:spPr>
        <p:txBody>
          <a:bodyPr wrap="square">
            <a:prstTxWarp prst="textNoShape">
              <a:avLst/>
            </a:prstTxWarp>
            <a:spAutoFit/>
          </a:bodyPr>
          <a:lstStyle/>
          <a:p>
            <a:r>
              <a:rPr lang="en-US" altLang="ja-JP" sz="3600" b="1" dirty="0" smtClean="0">
                <a:solidFill>
                  <a:schemeClr val="accent2">
                    <a:lumMod val="40000"/>
                    <a:lumOff val="60000"/>
                  </a:schemeClr>
                </a:solidFill>
              </a:rPr>
              <a:t>Consensus2010</a:t>
            </a:r>
            <a:r>
              <a:rPr lang="ja-JP" altLang="en-US" sz="3600" b="1" dirty="0">
                <a:solidFill>
                  <a:schemeClr val="accent2">
                    <a:lumMod val="40000"/>
                    <a:lumOff val="60000"/>
                  </a:schemeClr>
                </a:solidFill>
              </a:rPr>
              <a:t>では、</a:t>
            </a:r>
            <a:endParaRPr lang="en-US" altLang="ja-JP" sz="3600" b="1" dirty="0">
              <a:solidFill>
                <a:schemeClr val="accent2">
                  <a:lumMod val="40000"/>
                  <a:lumOff val="60000"/>
                </a:schemeClr>
              </a:solidFill>
            </a:endParaRPr>
          </a:p>
          <a:p>
            <a:pPr>
              <a:lnSpc>
                <a:spcPct val="50000"/>
              </a:lnSpc>
            </a:pPr>
            <a:endParaRPr lang="en-US" altLang="ja-JP" sz="2400" dirty="0" smtClean="0">
              <a:solidFill>
                <a:srgbClr val="FFFFFF"/>
              </a:solidFill>
            </a:endParaRPr>
          </a:p>
          <a:p>
            <a:r>
              <a:rPr lang="ja-JP" altLang="en-US" sz="2400" dirty="0" smtClean="0">
                <a:solidFill>
                  <a:srgbClr val="FFFFFF"/>
                </a:solidFill>
              </a:rPr>
              <a:t>　   「</a:t>
            </a:r>
            <a:r>
              <a:rPr lang="ja-JP" altLang="en-US" sz="2400" dirty="0">
                <a:solidFill>
                  <a:srgbClr val="FFFFFF"/>
                </a:solidFill>
              </a:rPr>
              <a:t>在胎期間、出生体重、先天奇形から早期</a:t>
            </a:r>
            <a:r>
              <a:rPr lang="ja-JP" altLang="en-US" sz="2400" dirty="0" smtClean="0">
                <a:solidFill>
                  <a:srgbClr val="FFFFFF"/>
                </a:solidFill>
              </a:rPr>
              <a:t>死亡 </a:t>
            </a:r>
            <a:endParaRPr lang="en-US" altLang="ja-JP" sz="2400" dirty="0" smtClean="0">
              <a:solidFill>
                <a:srgbClr val="FFFFFF"/>
              </a:solidFill>
            </a:endParaRPr>
          </a:p>
          <a:p>
            <a:r>
              <a:rPr lang="en-US" altLang="ja-JP" sz="2400" dirty="0" smtClean="0">
                <a:solidFill>
                  <a:srgbClr val="FFFFFF"/>
                </a:solidFill>
              </a:rPr>
              <a:t>      </a:t>
            </a:r>
            <a:r>
              <a:rPr lang="ja-JP" altLang="en-US" sz="2400" dirty="0" smtClean="0">
                <a:solidFill>
                  <a:srgbClr val="FFFFFF"/>
                </a:solidFill>
              </a:rPr>
              <a:t>や</a:t>
            </a:r>
            <a:r>
              <a:rPr lang="ja-JP" altLang="en-US" sz="2400" dirty="0">
                <a:solidFill>
                  <a:srgbClr val="FFFFFF"/>
                </a:solidFill>
              </a:rPr>
              <a:t>受け入れがたい重篤な転帰がほぼ確実に</a:t>
            </a:r>
            <a:r>
              <a:rPr lang="ja-JP" altLang="en-US" sz="2400" dirty="0" smtClean="0">
                <a:solidFill>
                  <a:srgbClr val="FFFFFF"/>
                </a:solidFill>
              </a:rPr>
              <a:t>予</a:t>
            </a:r>
            <a:endParaRPr lang="en-US" altLang="ja-JP" sz="2400" dirty="0" smtClean="0">
              <a:solidFill>
                <a:srgbClr val="FFFFFF"/>
              </a:solidFill>
            </a:endParaRPr>
          </a:p>
          <a:p>
            <a:r>
              <a:rPr lang="en-US" altLang="ja-JP" sz="2400" dirty="0" smtClean="0">
                <a:solidFill>
                  <a:srgbClr val="FFFFFF"/>
                </a:solidFill>
              </a:rPr>
              <a:t>      </a:t>
            </a:r>
            <a:r>
              <a:rPr lang="ja-JP" altLang="en-US" sz="2400" dirty="0" smtClean="0">
                <a:solidFill>
                  <a:srgbClr val="FFFFFF"/>
                </a:solidFill>
              </a:rPr>
              <a:t>測</a:t>
            </a:r>
            <a:r>
              <a:rPr lang="ja-JP" altLang="en-US" sz="2400" dirty="0">
                <a:solidFill>
                  <a:srgbClr val="FFFFFF"/>
                </a:solidFill>
              </a:rPr>
              <a:t>されるときには、蘇生を差し控えるのは</a:t>
            </a:r>
            <a:r>
              <a:rPr lang="ja-JP" altLang="en-US" sz="2400" dirty="0" smtClean="0">
                <a:solidFill>
                  <a:srgbClr val="FFFFFF"/>
                </a:solidFill>
              </a:rPr>
              <a:t>論理的</a:t>
            </a:r>
            <a:endParaRPr lang="en-US" altLang="ja-JP" sz="2400" dirty="0" smtClean="0">
              <a:solidFill>
                <a:srgbClr val="FFFFFF"/>
              </a:solidFill>
            </a:endParaRPr>
          </a:p>
          <a:p>
            <a:r>
              <a:rPr lang="en-US" altLang="ja-JP" sz="2400" dirty="0" smtClean="0">
                <a:solidFill>
                  <a:srgbClr val="FFFFFF"/>
                </a:solidFill>
              </a:rPr>
              <a:t>      </a:t>
            </a:r>
            <a:r>
              <a:rPr lang="ja-JP" altLang="en-US" sz="2400" dirty="0" smtClean="0">
                <a:solidFill>
                  <a:srgbClr val="FFFFFF"/>
                </a:solidFill>
              </a:rPr>
              <a:t>で</a:t>
            </a:r>
            <a:r>
              <a:rPr lang="ja-JP" altLang="en-US" sz="2400" dirty="0">
                <a:solidFill>
                  <a:srgbClr val="FFFFFF"/>
                </a:solidFill>
              </a:rPr>
              <a:t>ある。」</a:t>
            </a:r>
            <a:r>
              <a:rPr lang="ja-JP" sz="2400" dirty="0" smtClean="0">
                <a:solidFill>
                  <a:srgbClr val="FFFFFF"/>
                </a:solidFill>
              </a:rPr>
              <a:t> </a:t>
            </a:r>
            <a:r>
              <a:rPr lang="ja-JP" altLang="en-US" sz="2400" dirty="0" smtClean="0">
                <a:solidFill>
                  <a:srgbClr val="FFFFFF"/>
                </a:solidFill>
              </a:rPr>
              <a:t>と</a:t>
            </a:r>
            <a:r>
              <a:rPr lang="ja-JP" altLang="en-US" sz="2400" dirty="0" smtClean="0">
                <a:solidFill>
                  <a:srgbClr val="FF66FF"/>
                </a:solidFill>
              </a:rPr>
              <a:t>一般的表現に変更</a:t>
            </a:r>
            <a:r>
              <a:rPr lang="ja-JP" altLang="en-US" sz="2400" dirty="0" smtClean="0">
                <a:solidFill>
                  <a:srgbClr val="FFFFFF"/>
                </a:solidFill>
              </a:rPr>
              <a:t>。</a:t>
            </a:r>
            <a:endParaRPr kumimoji="1" lang="ja-JP" altLang="en-US" sz="2400" dirty="0" smtClean="0">
              <a:solidFill>
                <a:srgbClr val="FFFFFF"/>
              </a:solidFill>
            </a:endParaRPr>
          </a:p>
          <a:p>
            <a:endParaRPr kumimoji="1" lang="ja-JP" altLang="en-US" sz="2400" dirty="0"/>
          </a:p>
        </p:txBody>
      </p:sp>
      <p:sp>
        <p:nvSpPr>
          <p:cNvPr id="8" name="テキスト ボックス 7"/>
          <p:cNvSpPr txBox="1">
            <a:spLocks noChangeArrowheads="1"/>
          </p:cNvSpPr>
          <p:nvPr/>
        </p:nvSpPr>
        <p:spPr bwMode="auto">
          <a:xfrm>
            <a:off x="1900238" y="152400"/>
            <a:ext cx="5262562" cy="461963"/>
          </a:xfrm>
          <a:prstGeom prst="rect">
            <a:avLst/>
          </a:prstGeom>
          <a:noFill/>
          <a:ln w="9525">
            <a:noFill/>
            <a:miter lim="800000"/>
            <a:headEnd/>
            <a:tailEnd/>
          </a:ln>
        </p:spPr>
        <p:txBody>
          <a:bodyPr wrap="square">
            <a:prstTxWarp prst="textNoShape">
              <a:avLst/>
            </a:prstTxWarp>
            <a:spAutoFit/>
          </a:bodyPr>
          <a:lstStyle/>
          <a:p>
            <a:r>
              <a:rPr lang="ja-JP" altLang="en-US" sz="2400" b="1" dirty="0">
                <a:solidFill>
                  <a:srgbClr val="FF6FCF"/>
                </a:solidFill>
              </a:rPr>
              <a:t>新生児心肺蘇生法で何が変わったか</a:t>
            </a:r>
            <a:r>
              <a:rPr lang="en-US" altLang="ja-JP" sz="2400" b="1" dirty="0">
                <a:solidFill>
                  <a:srgbClr val="FF6FCF"/>
                </a:solidFill>
              </a:rPr>
              <a:t>?</a:t>
            </a:r>
            <a:endParaRPr kumimoji="1" lang="ja-JP" altLang="en-US" sz="2400" b="1" dirty="0">
              <a:solidFill>
                <a:srgbClr val="FF6FCF"/>
              </a:solidFill>
            </a:endParaRPr>
          </a:p>
        </p:txBody>
      </p:sp>
    </p:spTree>
  </p:cSld>
  <p:clrMapOvr>
    <a:masterClrMapping/>
  </p:clrMapOv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1"/>
          <p:cNvSpPr>
            <a:spLocks/>
          </p:cNvSpPr>
          <p:nvPr/>
        </p:nvSpPr>
        <p:spPr bwMode="auto">
          <a:xfrm>
            <a:off x="457200" y="605811"/>
            <a:ext cx="8229600" cy="892552"/>
          </a:xfrm>
          <a:prstGeom prst="rect">
            <a:avLst/>
          </a:prstGeom>
          <a:noFill/>
          <a:ln w="12700">
            <a:noFill/>
            <a:miter lim="800000"/>
            <a:headEnd/>
            <a:tailEnd/>
          </a:ln>
        </p:spPr>
        <p:txBody>
          <a:bodyPr wrap="square" lIns="0" tIns="0" rIns="40639" bIns="0" anchor="ctr">
            <a:prstTxWarp prst="textNoShape">
              <a:avLst/>
            </a:prstTxWarp>
            <a:spAutoFit/>
          </a:bodyPr>
          <a:lstStyle/>
          <a:p>
            <a:pPr marL="39688" algn="ctr"/>
            <a:endParaRPr lang="en-US" altLang="ja-JP" dirty="0">
              <a:solidFill>
                <a:srgbClr val="FFFF00"/>
              </a:solidFill>
              <a:latin typeface="ＭＳ Ｐゴシック" pitchFamily="-112" charset="-128"/>
            </a:endParaRPr>
          </a:p>
          <a:p>
            <a:pPr marL="39688" algn="ctr"/>
            <a:r>
              <a:rPr lang="ja-JP" altLang="en-US" sz="3600" dirty="0">
                <a:solidFill>
                  <a:srgbClr val="FFFF00"/>
                </a:solidFill>
                <a:latin typeface="ＭＳ Ｐゴシック" pitchFamily="-112" charset="-128"/>
                <a:sym typeface="ＤＦＰ太丸ゴシック体" pitchFamily="-112" charset="-128"/>
              </a:rPr>
              <a:t>　</a:t>
            </a:r>
            <a:r>
              <a:rPr lang="ja-JP" altLang="en-US" sz="4000" b="1" dirty="0">
                <a:solidFill>
                  <a:srgbClr val="FFFF00"/>
                </a:solidFill>
              </a:rPr>
              <a:t>蘇生教育法</a:t>
            </a:r>
            <a:r>
              <a:rPr lang="ja-JP" sz="4000" b="1" dirty="0">
                <a:solidFill>
                  <a:srgbClr val="FFFF00"/>
                </a:solidFill>
              </a:rPr>
              <a:t> </a:t>
            </a:r>
            <a:endParaRPr lang="ja-JP" altLang="en-US" sz="4000" b="1" dirty="0">
              <a:solidFill>
                <a:srgbClr val="FFFF00"/>
              </a:solidFill>
            </a:endParaRPr>
          </a:p>
        </p:txBody>
      </p:sp>
      <p:sp>
        <p:nvSpPr>
          <p:cNvPr id="84995" name="Rectangle 3"/>
          <p:cNvSpPr>
            <a:spLocks/>
          </p:cNvSpPr>
          <p:nvPr/>
        </p:nvSpPr>
        <p:spPr bwMode="auto">
          <a:xfrm>
            <a:off x="1066800" y="5029200"/>
            <a:ext cx="6858000" cy="1333500"/>
          </a:xfrm>
          <a:prstGeom prst="rect">
            <a:avLst/>
          </a:prstGeom>
          <a:noFill/>
          <a:ln w="50800">
            <a:noFill/>
            <a:miter lim="800000"/>
            <a:headEnd/>
            <a:tailEnd/>
          </a:ln>
        </p:spPr>
        <p:txBody>
          <a:bodyPr lIns="0" tIns="0" rIns="40639" bIns="0" anchor="ctr">
            <a:prstTxWarp prst="textNoShape">
              <a:avLst/>
            </a:prstTxWarp>
          </a:bodyPr>
          <a:lstStyle/>
          <a:p>
            <a:pPr marL="39688">
              <a:spcBef>
                <a:spcPts val="838"/>
              </a:spcBef>
            </a:pPr>
            <a:endParaRPr lang="ja-JP" altLang="en-US" sz="1800">
              <a:solidFill>
                <a:srgbClr val="FFCCFF"/>
              </a:solidFill>
              <a:latin typeface="ＭＳ Ｐゴシック" pitchFamily="-112" charset="-128"/>
              <a:sym typeface="ヒラギノ丸ゴ Pro W4" pitchFamily="-112" charset="-128"/>
            </a:endParaRPr>
          </a:p>
        </p:txBody>
      </p:sp>
      <p:sp>
        <p:nvSpPr>
          <p:cNvPr id="84997" name="テキスト ボックス 6"/>
          <p:cNvSpPr txBox="1">
            <a:spLocks noChangeArrowheads="1"/>
          </p:cNvSpPr>
          <p:nvPr/>
        </p:nvSpPr>
        <p:spPr bwMode="auto">
          <a:xfrm>
            <a:off x="675738" y="4396633"/>
            <a:ext cx="6781800" cy="523220"/>
          </a:xfrm>
          <a:prstGeom prst="rect">
            <a:avLst/>
          </a:prstGeom>
          <a:noFill/>
          <a:ln w="9525">
            <a:noFill/>
            <a:miter lim="800000"/>
            <a:headEnd/>
            <a:tailEnd/>
          </a:ln>
        </p:spPr>
        <p:txBody>
          <a:bodyPr>
            <a:prstTxWarp prst="textNoShape">
              <a:avLst/>
            </a:prstTxWarp>
            <a:spAutoFit/>
          </a:bodyPr>
          <a:lstStyle/>
          <a:p>
            <a:r>
              <a:rPr lang="en-US" altLang="ja-JP" sz="2400" dirty="0" smtClean="0">
                <a:solidFill>
                  <a:srgbClr val="FFFFFF"/>
                </a:solidFill>
              </a:rPr>
              <a:t> </a:t>
            </a:r>
            <a:r>
              <a:rPr lang="en-US" altLang="ja-JP" sz="2800" dirty="0" smtClean="0">
                <a:solidFill>
                  <a:srgbClr val="FFFFFF"/>
                </a:solidFill>
              </a:rPr>
              <a:t>(</a:t>
            </a:r>
            <a:r>
              <a:rPr lang="en-US" altLang="ja-JP" sz="2800" dirty="0">
                <a:solidFill>
                  <a:srgbClr val="FFFFFF"/>
                </a:solidFill>
              </a:rPr>
              <a:t>2) </a:t>
            </a:r>
            <a:r>
              <a:rPr lang="ja-JP" altLang="en-US" sz="2800" dirty="0">
                <a:solidFill>
                  <a:srgbClr val="FFFFFF"/>
                </a:solidFill>
              </a:rPr>
              <a:t>ブリーフィングとデブリーフィング</a:t>
            </a:r>
            <a:r>
              <a:rPr lang="ja-JP" sz="2800" dirty="0">
                <a:solidFill>
                  <a:srgbClr val="FFFFFF"/>
                </a:solidFill>
              </a:rPr>
              <a:t> </a:t>
            </a:r>
            <a:endParaRPr kumimoji="1" lang="ja-JP" altLang="en-US" sz="2800" dirty="0">
              <a:solidFill>
                <a:srgbClr val="FFFFFF"/>
              </a:solidFill>
            </a:endParaRPr>
          </a:p>
        </p:txBody>
      </p:sp>
      <p:sp>
        <p:nvSpPr>
          <p:cNvPr id="84998" name="テキスト ボックス 8"/>
          <p:cNvSpPr txBox="1">
            <a:spLocks noChangeArrowheads="1"/>
          </p:cNvSpPr>
          <p:nvPr/>
        </p:nvSpPr>
        <p:spPr bwMode="auto">
          <a:xfrm>
            <a:off x="1447800" y="5791200"/>
            <a:ext cx="184150" cy="338138"/>
          </a:xfrm>
          <a:prstGeom prst="rect">
            <a:avLst/>
          </a:prstGeom>
          <a:noFill/>
          <a:ln w="9525">
            <a:noFill/>
            <a:miter lim="800000"/>
            <a:headEnd/>
            <a:tailEnd/>
          </a:ln>
        </p:spPr>
        <p:txBody>
          <a:bodyPr wrap="none">
            <a:prstTxWarp prst="textNoShape">
              <a:avLst/>
            </a:prstTxWarp>
            <a:spAutoFit/>
          </a:bodyPr>
          <a:lstStyle/>
          <a:p>
            <a:endParaRPr kumimoji="1" lang="ja-JP" altLang="en-US"/>
          </a:p>
        </p:txBody>
      </p:sp>
      <p:sp>
        <p:nvSpPr>
          <p:cNvPr id="7" name="テキスト ボックス 6"/>
          <p:cNvSpPr txBox="1"/>
          <p:nvPr/>
        </p:nvSpPr>
        <p:spPr>
          <a:xfrm>
            <a:off x="675739" y="1839242"/>
            <a:ext cx="4194448" cy="892552"/>
          </a:xfrm>
          <a:prstGeom prst="rect">
            <a:avLst/>
          </a:prstGeom>
          <a:noFill/>
        </p:spPr>
        <p:txBody>
          <a:bodyPr wrap="square" rtlCol="0">
            <a:spAutoFit/>
          </a:bodyPr>
          <a:lstStyle/>
          <a:p>
            <a:r>
              <a:rPr lang="en-US" altLang="ja-JP" sz="2800" dirty="0" smtClean="0">
                <a:solidFill>
                  <a:srgbClr val="FFFFFF"/>
                </a:solidFill>
              </a:rPr>
              <a:t>(1) </a:t>
            </a:r>
            <a:r>
              <a:rPr lang="ja-JP" altLang="en-US" sz="2800" dirty="0" smtClean="0">
                <a:solidFill>
                  <a:srgbClr val="FFFFFF"/>
                </a:solidFill>
              </a:rPr>
              <a:t>シミュレーション教育</a:t>
            </a:r>
          </a:p>
          <a:p>
            <a:endParaRPr kumimoji="1" lang="ja-JP" altLang="en-US" sz="2400" dirty="0"/>
          </a:p>
        </p:txBody>
      </p:sp>
      <p:pic>
        <p:nvPicPr>
          <p:cNvPr id="8" name="Picture 10"/>
          <p:cNvPicPr>
            <a:picLocks noChangeAspect="1" noChangeArrowheads="1"/>
          </p:cNvPicPr>
          <p:nvPr/>
        </p:nvPicPr>
        <p:blipFill>
          <a:blip r:embed="rId3"/>
          <a:srcRect/>
          <a:stretch>
            <a:fillRect/>
          </a:stretch>
        </p:blipFill>
        <p:spPr bwMode="auto">
          <a:xfrm>
            <a:off x="5079615" y="1691244"/>
            <a:ext cx="3607185" cy="2705389"/>
          </a:xfrm>
          <a:prstGeom prst="rect">
            <a:avLst/>
          </a:prstGeom>
          <a:noFill/>
        </p:spPr>
      </p:pic>
      <p:pic>
        <p:nvPicPr>
          <p:cNvPr id="9" name="Picture 5" descr="graphs_learningcycle"/>
          <p:cNvPicPr>
            <a:picLocks noChangeAspect="1" noChangeArrowheads="1"/>
          </p:cNvPicPr>
          <p:nvPr/>
        </p:nvPicPr>
        <p:blipFill>
          <a:blip r:embed="rId4"/>
          <a:srcRect/>
          <a:stretch>
            <a:fillRect/>
          </a:stretch>
        </p:blipFill>
        <p:spPr bwMode="auto">
          <a:xfrm>
            <a:off x="6305013" y="4520057"/>
            <a:ext cx="2305050" cy="2295525"/>
          </a:xfrm>
          <a:prstGeom prst="rect">
            <a:avLst/>
          </a:prstGeom>
          <a:noFill/>
        </p:spPr>
      </p:pic>
      <p:sp>
        <p:nvSpPr>
          <p:cNvPr id="10" name="Text Box 6"/>
          <p:cNvSpPr txBox="1">
            <a:spLocks noChangeArrowheads="1"/>
          </p:cNvSpPr>
          <p:nvPr/>
        </p:nvSpPr>
        <p:spPr bwMode="auto">
          <a:xfrm>
            <a:off x="4089015" y="5757130"/>
            <a:ext cx="1981200" cy="584775"/>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altLang="ja-JP" dirty="0" smtClean="0">
                <a:sym typeface="Symbol" pitchFamily="33" charset="2"/>
              </a:rPr>
              <a:t> </a:t>
            </a:r>
            <a:r>
              <a:rPr lang="en-US" altLang="ja-JP" sz="3200" i="1" dirty="0">
                <a:solidFill>
                  <a:srgbClr val="80FF00"/>
                </a:solidFill>
                <a:sym typeface="Symbol" pitchFamily="33" charset="2"/>
              </a:rPr>
              <a:t>debriefing</a:t>
            </a:r>
          </a:p>
        </p:txBody>
      </p:sp>
      <p:sp>
        <p:nvSpPr>
          <p:cNvPr id="11" name="テキスト ボックス 10"/>
          <p:cNvSpPr txBox="1">
            <a:spLocks noChangeArrowheads="1"/>
          </p:cNvSpPr>
          <p:nvPr/>
        </p:nvSpPr>
        <p:spPr bwMode="auto">
          <a:xfrm>
            <a:off x="1900238" y="152400"/>
            <a:ext cx="5262562" cy="461963"/>
          </a:xfrm>
          <a:prstGeom prst="rect">
            <a:avLst/>
          </a:prstGeom>
          <a:noFill/>
          <a:ln w="9525">
            <a:noFill/>
            <a:miter lim="800000"/>
            <a:headEnd/>
            <a:tailEnd/>
          </a:ln>
        </p:spPr>
        <p:txBody>
          <a:bodyPr wrap="square">
            <a:prstTxWarp prst="textNoShape">
              <a:avLst/>
            </a:prstTxWarp>
            <a:spAutoFit/>
          </a:bodyPr>
          <a:lstStyle/>
          <a:p>
            <a:r>
              <a:rPr lang="ja-JP" altLang="en-US" sz="2400" b="1" dirty="0">
                <a:solidFill>
                  <a:srgbClr val="FF6FCF"/>
                </a:solidFill>
              </a:rPr>
              <a:t>新生児心肺蘇生法で何が変わったか</a:t>
            </a:r>
            <a:r>
              <a:rPr lang="en-US" altLang="ja-JP" sz="2400" b="1" dirty="0">
                <a:solidFill>
                  <a:srgbClr val="FF6FCF"/>
                </a:solidFill>
              </a:rPr>
              <a:t>?</a:t>
            </a:r>
            <a:endParaRPr kumimoji="1" lang="ja-JP" altLang="en-US" sz="2400" b="1" dirty="0">
              <a:solidFill>
                <a:srgbClr val="FF6FCF"/>
              </a:solidFill>
            </a:endParaRPr>
          </a:p>
        </p:txBody>
      </p:sp>
      <p:grpSp>
        <p:nvGrpSpPr>
          <p:cNvPr id="21" name="グループ化 20"/>
          <p:cNvGrpSpPr/>
          <p:nvPr/>
        </p:nvGrpSpPr>
        <p:grpSpPr>
          <a:xfrm>
            <a:off x="4089016" y="6341905"/>
            <a:ext cx="3646714" cy="234950"/>
            <a:chOff x="4441371" y="6224430"/>
            <a:chExt cx="3331029" cy="234950"/>
          </a:xfrm>
        </p:grpSpPr>
        <p:cxnSp>
          <p:nvCxnSpPr>
            <p:cNvPr id="16" name="直線矢印コネクタ 15"/>
            <p:cNvCxnSpPr/>
            <p:nvPr/>
          </p:nvCxnSpPr>
          <p:spPr>
            <a:xfrm>
              <a:off x="7315200" y="6224430"/>
              <a:ext cx="457200" cy="234950"/>
            </a:xfrm>
            <a:prstGeom prst="straightConnector1">
              <a:avLst/>
            </a:prstGeom>
            <a:ln w="19050">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20" name="直線コネクタ 19"/>
            <p:cNvCxnSpPr/>
            <p:nvPr/>
          </p:nvCxnSpPr>
          <p:spPr>
            <a:xfrm>
              <a:off x="4441371" y="6224430"/>
              <a:ext cx="2873829" cy="0"/>
            </a:xfrm>
            <a:prstGeom prst="line">
              <a:avLst/>
            </a:prstGeom>
            <a:ln w="19050">
              <a:solidFill>
                <a:srgbClr val="FF0000"/>
              </a:solidFill>
            </a:ln>
          </p:spPr>
          <p:style>
            <a:lnRef idx="2">
              <a:schemeClr val="accent1"/>
            </a:lnRef>
            <a:fillRef idx="0">
              <a:schemeClr val="accent1"/>
            </a:fillRef>
            <a:effectRef idx="1">
              <a:schemeClr val="accent1"/>
            </a:effectRef>
            <a:fontRef idx="minor">
              <a:schemeClr val="tx1"/>
            </a:fontRef>
          </p:style>
        </p:cxnSp>
      </p:grpSp>
    </p:spTree>
  </p:cSld>
  <p:clrMapOvr>
    <a:masterClrMapping/>
  </p:clrMapOv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1"/>
          <p:cNvSpPr>
            <a:spLocks/>
          </p:cNvSpPr>
          <p:nvPr/>
        </p:nvSpPr>
        <p:spPr bwMode="auto">
          <a:xfrm>
            <a:off x="457200" y="569288"/>
            <a:ext cx="8229600" cy="892552"/>
          </a:xfrm>
          <a:prstGeom prst="rect">
            <a:avLst/>
          </a:prstGeom>
          <a:noFill/>
          <a:ln w="12700">
            <a:noFill/>
            <a:miter lim="800000"/>
            <a:headEnd/>
            <a:tailEnd/>
          </a:ln>
        </p:spPr>
        <p:txBody>
          <a:bodyPr wrap="square" lIns="0" tIns="0" rIns="40639" bIns="0" anchor="ctr">
            <a:prstTxWarp prst="textNoShape">
              <a:avLst/>
            </a:prstTxWarp>
            <a:spAutoFit/>
          </a:bodyPr>
          <a:lstStyle/>
          <a:p>
            <a:pPr marL="39688" algn="ctr"/>
            <a:endParaRPr lang="en-US" altLang="ja-JP" dirty="0">
              <a:solidFill>
                <a:srgbClr val="FFFF00"/>
              </a:solidFill>
              <a:latin typeface="ＭＳ Ｐゴシック" pitchFamily="-112" charset="-128"/>
            </a:endParaRPr>
          </a:p>
          <a:p>
            <a:pPr marL="39688" algn="ctr"/>
            <a:r>
              <a:rPr lang="ja-JP" altLang="en-US" sz="3600" dirty="0">
                <a:solidFill>
                  <a:srgbClr val="FFFF00"/>
                </a:solidFill>
                <a:latin typeface="ＭＳ Ｐゴシック" pitchFamily="-112" charset="-128"/>
                <a:sym typeface="ＤＦＰ太丸ゴシック体" pitchFamily="-112" charset="-128"/>
              </a:rPr>
              <a:t>　</a:t>
            </a:r>
            <a:r>
              <a:rPr lang="ja-JP" altLang="en-US" sz="4000" b="1" dirty="0">
                <a:solidFill>
                  <a:srgbClr val="FFFF00"/>
                </a:solidFill>
                <a:latin typeface="ＭＳ Ｐゴシック" pitchFamily="-112" charset="-128"/>
                <a:sym typeface="ＤＦＰ太丸ゴシック体" pitchFamily="-112" charset="-128"/>
              </a:rPr>
              <a:t>その他</a:t>
            </a:r>
            <a:endParaRPr lang="ja-JP" altLang="en-US" sz="4000" b="1" dirty="0">
              <a:solidFill>
                <a:srgbClr val="FFFF00"/>
              </a:solidFill>
            </a:endParaRPr>
          </a:p>
        </p:txBody>
      </p:sp>
      <p:sp>
        <p:nvSpPr>
          <p:cNvPr id="87043" name="Rectangle 3"/>
          <p:cNvSpPr>
            <a:spLocks/>
          </p:cNvSpPr>
          <p:nvPr/>
        </p:nvSpPr>
        <p:spPr bwMode="auto">
          <a:xfrm>
            <a:off x="1066800" y="5029200"/>
            <a:ext cx="6858000" cy="1333500"/>
          </a:xfrm>
          <a:prstGeom prst="rect">
            <a:avLst/>
          </a:prstGeom>
          <a:noFill/>
          <a:ln w="50800">
            <a:noFill/>
            <a:miter lim="800000"/>
            <a:headEnd/>
            <a:tailEnd/>
          </a:ln>
        </p:spPr>
        <p:txBody>
          <a:bodyPr lIns="0" tIns="0" rIns="40639" bIns="0" anchor="ctr">
            <a:prstTxWarp prst="textNoShape">
              <a:avLst/>
            </a:prstTxWarp>
          </a:bodyPr>
          <a:lstStyle/>
          <a:p>
            <a:pPr marL="39688">
              <a:spcBef>
                <a:spcPts val="838"/>
              </a:spcBef>
            </a:pPr>
            <a:endParaRPr lang="ja-JP" altLang="en-US" sz="1800">
              <a:solidFill>
                <a:srgbClr val="FFCCFF"/>
              </a:solidFill>
              <a:latin typeface="ＭＳ Ｐゴシック" pitchFamily="-112" charset="-128"/>
              <a:sym typeface="ヒラギノ丸ゴ Pro W4" pitchFamily="-112" charset="-128"/>
            </a:endParaRPr>
          </a:p>
        </p:txBody>
      </p:sp>
      <p:sp>
        <p:nvSpPr>
          <p:cNvPr id="87045" name="テキスト ボックス 6"/>
          <p:cNvSpPr txBox="1">
            <a:spLocks noChangeArrowheads="1"/>
          </p:cNvSpPr>
          <p:nvPr/>
        </p:nvSpPr>
        <p:spPr bwMode="auto">
          <a:xfrm>
            <a:off x="762000" y="1676400"/>
            <a:ext cx="8077200" cy="4524315"/>
          </a:xfrm>
          <a:prstGeom prst="rect">
            <a:avLst/>
          </a:prstGeom>
          <a:noFill/>
          <a:ln w="9525">
            <a:noFill/>
            <a:miter lim="800000"/>
            <a:headEnd/>
            <a:tailEnd/>
          </a:ln>
        </p:spPr>
        <p:txBody>
          <a:bodyPr>
            <a:prstTxWarp prst="textNoShape">
              <a:avLst/>
            </a:prstTxWarp>
            <a:spAutoFit/>
          </a:bodyPr>
          <a:lstStyle/>
          <a:p>
            <a:r>
              <a:rPr lang="en-US" altLang="ja-JP" sz="2400" b="1" dirty="0">
                <a:solidFill>
                  <a:srgbClr val="FFFF00"/>
                </a:solidFill>
              </a:rPr>
              <a:t>(1</a:t>
            </a:r>
            <a:r>
              <a:rPr lang="en-US" altLang="ja-JP" sz="2400" b="1" dirty="0" smtClean="0">
                <a:solidFill>
                  <a:srgbClr val="FFFF00"/>
                </a:solidFill>
              </a:rPr>
              <a:t>)</a:t>
            </a:r>
            <a:r>
              <a:rPr lang="ja-JP" altLang="en-US" sz="2400" b="1" dirty="0" smtClean="0">
                <a:solidFill>
                  <a:srgbClr val="FFFF00"/>
                </a:solidFill>
              </a:rPr>
              <a:t>帝王</a:t>
            </a:r>
            <a:r>
              <a:rPr lang="ja-JP" altLang="en-US" sz="2400" b="1" dirty="0">
                <a:solidFill>
                  <a:srgbClr val="FFFF00"/>
                </a:solidFill>
              </a:rPr>
              <a:t>切開の分娩立ち会い者の要件</a:t>
            </a:r>
            <a:r>
              <a:rPr lang="ja-JP" sz="2400" b="1" dirty="0">
                <a:solidFill>
                  <a:srgbClr val="FFFF00"/>
                </a:solidFill>
              </a:rPr>
              <a:t> </a:t>
            </a:r>
            <a:endParaRPr lang="ja-JP" altLang="en-US" sz="2400" b="1" dirty="0">
              <a:solidFill>
                <a:srgbClr val="FFFF00"/>
              </a:solidFill>
            </a:endParaRPr>
          </a:p>
          <a:p>
            <a:r>
              <a:rPr lang="ja-JP" altLang="en-US" sz="2400" dirty="0" smtClean="0">
                <a:solidFill>
                  <a:srgbClr val="FFFFFF"/>
                </a:solidFill>
              </a:rPr>
              <a:t>     リスク</a:t>
            </a:r>
            <a:r>
              <a:rPr lang="ja-JP" altLang="en-US" sz="2400" dirty="0">
                <a:solidFill>
                  <a:srgbClr val="FFFFFF"/>
                </a:solidFill>
              </a:rPr>
              <a:t>のない児が正期産で区域麻酔下に帝王切開で娩</a:t>
            </a:r>
            <a:r>
              <a:rPr lang="ja-JP" altLang="en-US" sz="2400" dirty="0" smtClean="0">
                <a:solidFill>
                  <a:srgbClr val="FFFFFF"/>
                </a:solidFill>
              </a:rPr>
              <a:t>出</a:t>
            </a:r>
            <a:endParaRPr lang="en-US" altLang="ja-JP" sz="2400" dirty="0" smtClean="0">
              <a:solidFill>
                <a:srgbClr val="FFFFFF"/>
              </a:solidFill>
            </a:endParaRPr>
          </a:p>
          <a:p>
            <a:r>
              <a:rPr lang="en-US" altLang="ja-JP" sz="2400" dirty="0" smtClean="0">
                <a:solidFill>
                  <a:srgbClr val="FFFFFF"/>
                </a:solidFill>
              </a:rPr>
              <a:t>     </a:t>
            </a:r>
            <a:r>
              <a:rPr lang="ja-JP" altLang="en-US" sz="2400" dirty="0" smtClean="0">
                <a:solidFill>
                  <a:srgbClr val="FFFFFF"/>
                </a:solidFill>
              </a:rPr>
              <a:t>される</a:t>
            </a:r>
            <a:r>
              <a:rPr lang="ja-JP" altLang="en-US" sz="2400" dirty="0">
                <a:solidFill>
                  <a:srgbClr val="FFFFFF"/>
                </a:solidFill>
              </a:rPr>
              <a:t>場合は、バッグ・マスク換気ができる人が立ち会う</a:t>
            </a:r>
            <a:r>
              <a:rPr lang="ja-JP" sz="2400" dirty="0">
                <a:solidFill>
                  <a:srgbClr val="FFFFFF"/>
                </a:solidFill>
              </a:rPr>
              <a:t> </a:t>
            </a:r>
            <a:endParaRPr lang="ja-JP" altLang="en-US" sz="2400" dirty="0">
              <a:solidFill>
                <a:srgbClr val="FFFFFF"/>
              </a:solidFill>
            </a:endParaRPr>
          </a:p>
          <a:p>
            <a:r>
              <a:rPr lang="en-US" altLang="ja-JP" sz="2400" b="1" dirty="0">
                <a:solidFill>
                  <a:srgbClr val="FFFF00"/>
                </a:solidFill>
              </a:rPr>
              <a:t>(2)</a:t>
            </a:r>
            <a:r>
              <a:rPr lang="ja-JP" altLang="en-US" sz="2400" b="1" dirty="0">
                <a:solidFill>
                  <a:srgbClr val="FFFF00"/>
                </a:solidFill>
              </a:rPr>
              <a:t>母親の高体温</a:t>
            </a:r>
          </a:p>
          <a:p>
            <a:r>
              <a:rPr lang="ja-JP" altLang="en-US" sz="2400" dirty="0" smtClean="0">
                <a:solidFill>
                  <a:srgbClr val="FFFFFF"/>
                </a:solidFill>
              </a:rPr>
              <a:t>     母親</a:t>
            </a:r>
            <a:r>
              <a:rPr lang="ja-JP" altLang="en-US" sz="2400" dirty="0">
                <a:solidFill>
                  <a:srgbClr val="FFFFFF"/>
                </a:solidFill>
              </a:rPr>
              <a:t>の高体温によって新生児蘇生が必要となる可能性</a:t>
            </a:r>
            <a:r>
              <a:rPr lang="ja-JP" altLang="en-US" sz="2400" dirty="0" smtClean="0">
                <a:solidFill>
                  <a:srgbClr val="FFFFFF"/>
                </a:solidFill>
              </a:rPr>
              <a:t>が</a:t>
            </a:r>
            <a:endParaRPr lang="en-US" altLang="ja-JP" sz="2400" dirty="0" smtClean="0">
              <a:solidFill>
                <a:srgbClr val="FFFFFF"/>
              </a:solidFill>
            </a:endParaRPr>
          </a:p>
          <a:p>
            <a:r>
              <a:rPr lang="en-US" altLang="ja-JP" sz="2400" dirty="0" smtClean="0">
                <a:solidFill>
                  <a:srgbClr val="FFFFFF"/>
                </a:solidFill>
              </a:rPr>
              <a:t>     </a:t>
            </a:r>
            <a:r>
              <a:rPr lang="ja-JP" altLang="en-US" sz="2400" dirty="0" smtClean="0">
                <a:solidFill>
                  <a:srgbClr val="FFFFFF"/>
                </a:solidFill>
              </a:rPr>
              <a:t>ある</a:t>
            </a:r>
            <a:r>
              <a:rPr lang="ja-JP" altLang="en-US" sz="2400" dirty="0">
                <a:solidFill>
                  <a:srgbClr val="FFFFFF"/>
                </a:solidFill>
              </a:rPr>
              <a:t>。</a:t>
            </a:r>
            <a:endParaRPr lang="en-US" altLang="ja-JP" sz="2400" dirty="0">
              <a:solidFill>
                <a:srgbClr val="FFFFFF"/>
              </a:solidFill>
            </a:endParaRPr>
          </a:p>
          <a:p>
            <a:r>
              <a:rPr lang="en-US" altLang="ja-JP" sz="2400" b="1" dirty="0">
                <a:solidFill>
                  <a:srgbClr val="FFFF00"/>
                </a:solidFill>
              </a:rPr>
              <a:t>(3) </a:t>
            </a:r>
            <a:r>
              <a:rPr lang="ja-JP" altLang="en-US" sz="2400" b="1" dirty="0">
                <a:solidFill>
                  <a:srgbClr val="FFFF00"/>
                </a:solidFill>
              </a:rPr>
              <a:t>臍帯結紮のタイミング</a:t>
            </a:r>
          </a:p>
          <a:p>
            <a:r>
              <a:rPr lang="en-US" altLang="ja-JP" sz="2400" dirty="0" smtClean="0">
                <a:solidFill>
                  <a:srgbClr val="FFFFFF"/>
                </a:solidFill>
              </a:rPr>
              <a:t>      Consensus2010</a:t>
            </a:r>
            <a:r>
              <a:rPr lang="ja-JP" altLang="en-US" sz="2400" dirty="0">
                <a:solidFill>
                  <a:srgbClr val="FFFFFF"/>
                </a:solidFill>
              </a:rPr>
              <a:t>では、「合併症のない正期産児の出生では</a:t>
            </a:r>
            <a:r>
              <a:rPr lang="ja-JP" altLang="en-US" sz="2400" dirty="0" smtClean="0">
                <a:solidFill>
                  <a:srgbClr val="FFFFFF"/>
                </a:solidFill>
              </a:rPr>
              <a:t>、</a:t>
            </a:r>
            <a:endParaRPr lang="en-US" altLang="ja-JP" sz="2400" dirty="0" smtClean="0">
              <a:solidFill>
                <a:srgbClr val="FFFFFF"/>
              </a:solidFill>
            </a:endParaRPr>
          </a:p>
          <a:p>
            <a:r>
              <a:rPr lang="en-US" altLang="ja-JP" sz="2400" dirty="0" smtClean="0">
                <a:solidFill>
                  <a:srgbClr val="FFFFFF"/>
                </a:solidFill>
              </a:rPr>
              <a:t>     </a:t>
            </a:r>
            <a:r>
              <a:rPr lang="ja-JP" altLang="en-US" sz="2400" dirty="0" smtClean="0">
                <a:solidFill>
                  <a:srgbClr val="FFFFFF"/>
                </a:solidFill>
              </a:rPr>
              <a:t>児娩</a:t>
            </a:r>
            <a:r>
              <a:rPr lang="ja-JP" altLang="en-US" sz="2400" dirty="0">
                <a:solidFill>
                  <a:srgbClr val="FFFFFF"/>
                </a:solidFill>
              </a:rPr>
              <a:t>出後</a:t>
            </a:r>
            <a:r>
              <a:rPr lang="en-US" altLang="ja-JP" sz="2400" dirty="0">
                <a:solidFill>
                  <a:srgbClr val="FFFFFF"/>
                </a:solidFill>
              </a:rPr>
              <a:t>1</a:t>
            </a:r>
            <a:r>
              <a:rPr lang="ja-JP" altLang="en-US" sz="2400" dirty="0">
                <a:solidFill>
                  <a:srgbClr val="FFFFFF"/>
                </a:solidFill>
              </a:rPr>
              <a:t>分から臍帯拍動の停止までのいずれかの</a:t>
            </a:r>
            <a:r>
              <a:rPr lang="ja-JP" altLang="en-US" sz="2400" dirty="0" smtClean="0">
                <a:solidFill>
                  <a:srgbClr val="FFFFFF"/>
                </a:solidFill>
              </a:rPr>
              <a:t>時期</a:t>
            </a:r>
            <a:endParaRPr lang="en-US" altLang="ja-JP" sz="2400" dirty="0" smtClean="0">
              <a:solidFill>
                <a:srgbClr val="FFFFFF"/>
              </a:solidFill>
            </a:endParaRPr>
          </a:p>
          <a:p>
            <a:r>
              <a:rPr lang="en-US" altLang="ja-JP" sz="2400" dirty="0" smtClean="0">
                <a:solidFill>
                  <a:srgbClr val="FFFFFF"/>
                </a:solidFill>
              </a:rPr>
              <a:t>     </a:t>
            </a:r>
            <a:r>
              <a:rPr lang="ja-JP" altLang="en-US" sz="2400" dirty="0" smtClean="0">
                <a:solidFill>
                  <a:srgbClr val="FFFFFF"/>
                </a:solidFill>
              </a:rPr>
              <a:t>での臍帯</a:t>
            </a:r>
            <a:r>
              <a:rPr lang="ja-JP" altLang="en-US" sz="2400" dirty="0">
                <a:solidFill>
                  <a:srgbClr val="FFFFFF"/>
                </a:solidFill>
              </a:rPr>
              <a:t>結紮、あるいは最低１分以上の臍帯遅延結紮</a:t>
            </a:r>
            <a:r>
              <a:rPr lang="ja-JP" altLang="en-US" sz="2400" dirty="0" smtClean="0">
                <a:solidFill>
                  <a:srgbClr val="FFFFFF"/>
                </a:solidFill>
              </a:rPr>
              <a:t>は</a:t>
            </a:r>
            <a:endParaRPr lang="en-US" altLang="ja-JP" sz="2400" dirty="0" smtClean="0">
              <a:solidFill>
                <a:srgbClr val="FFFFFF"/>
              </a:solidFill>
            </a:endParaRPr>
          </a:p>
          <a:p>
            <a:r>
              <a:rPr lang="en-US" altLang="ja-JP" sz="2400" dirty="0" smtClean="0">
                <a:solidFill>
                  <a:srgbClr val="FFFFFF"/>
                </a:solidFill>
              </a:rPr>
              <a:t>     </a:t>
            </a:r>
            <a:r>
              <a:rPr lang="ja-JP" altLang="en-US" sz="2400" dirty="0" smtClean="0">
                <a:solidFill>
                  <a:srgbClr val="FFFFFF"/>
                </a:solidFill>
              </a:rPr>
              <a:t>有益</a:t>
            </a:r>
            <a:r>
              <a:rPr lang="ja-JP" altLang="en-US" sz="2400" dirty="0">
                <a:solidFill>
                  <a:srgbClr val="FFFFFF"/>
                </a:solidFill>
              </a:rPr>
              <a:t>である。」として</a:t>
            </a:r>
            <a:r>
              <a:rPr lang="ja-JP" altLang="en-US" sz="2400" dirty="0">
                <a:solidFill>
                  <a:schemeClr val="accent2">
                    <a:lumMod val="40000"/>
                    <a:lumOff val="60000"/>
                  </a:schemeClr>
                </a:solidFill>
              </a:rPr>
              <a:t>臍帯遅延結紮が推奨</a:t>
            </a:r>
            <a:r>
              <a:rPr lang="ja-JP" altLang="en-US" sz="2400" dirty="0">
                <a:solidFill>
                  <a:srgbClr val="FFFFFF"/>
                </a:solidFill>
              </a:rPr>
              <a:t>された</a:t>
            </a:r>
            <a:r>
              <a:rPr lang="ja-JP" altLang="en-US" sz="2400" dirty="0" smtClean="0">
                <a:solidFill>
                  <a:srgbClr val="FFFFFF"/>
                </a:solidFill>
              </a:rPr>
              <a:t>。</a:t>
            </a:r>
          </a:p>
          <a:p>
            <a:r>
              <a:rPr lang="ja-JP" altLang="en-US" sz="2400" dirty="0" smtClean="0">
                <a:solidFill>
                  <a:srgbClr val="FFFFFF"/>
                </a:solidFill>
              </a:rPr>
              <a:t>　　し</a:t>
            </a:r>
            <a:r>
              <a:rPr lang="ja-JP" sz="2400" dirty="0" smtClean="0">
                <a:solidFill>
                  <a:srgbClr val="FFFFFF"/>
                </a:solidFill>
              </a:rPr>
              <a:t> </a:t>
            </a:r>
            <a:r>
              <a:rPr lang="ja-JP" altLang="en-US" sz="2400" dirty="0" smtClean="0">
                <a:solidFill>
                  <a:srgbClr val="FFFFFF"/>
                </a:solidFill>
              </a:rPr>
              <a:t>かし、黄疸発症</a:t>
            </a:r>
            <a:r>
              <a:rPr lang="ja-JP" altLang="en-US" sz="2400" dirty="0">
                <a:solidFill>
                  <a:srgbClr val="FFFFFF"/>
                </a:solidFill>
              </a:rPr>
              <a:t>の多い</a:t>
            </a:r>
            <a:r>
              <a:rPr lang="ja-JP" altLang="en-US" sz="2400" dirty="0">
                <a:solidFill>
                  <a:srgbClr val="FF66FF"/>
                </a:solidFill>
              </a:rPr>
              <a:t>日本では保留</a:t>
            </a:r>
            <a:r>
              <a:rPr lang="ja-JP" altLang="en-US" sz="2400" dirty="0">
                <a:solidFill>
                  <a:srgbClr val="FFFFFF"/>
                </a:solidFill>
              </a:rPr>
              <a:t>。</a:t>
            </a:r>
            <a:endParaRPr kumimoji="1" lang="ja-JP" altLang="en-US" sz="2400" dirty="0">
              <a:solidFill>
                <a:srgbClr val="FFFFFF"/>
              </a:solidFill>
            </a:endParaRPr>
          </a:p>
        </p:txBody>
      </p:sp>
      <p:sp>
        <p:nvSpPr>
          <p:cNvPr id="87046" name="テキスト ボックス 8"/>
          <p:cNvSpPr txBox="1">
            <a:spLocks noChangeArrowheads="1"/>
          </p:cNvSpPr>
          <p:nvPr/>
        </p:nvSpPr>
        <p:spPr bwMode="auto">
          <a:xfrm>
            <a:off x="1447800" y="5791200"/>
            <a:ext cx="184150" cy="338138"/>
          </a:xfrm>
          <a:prstGeom prst="rect">
            <a:avLst/>
          </a:prstGeom>
          <a:noFill/>
          <a:ln w="9525">
            <a:noFill/>
            <a:miter lim="800000"/>
            <a:headEnd/>
            <a:tailEnd/>
          </a:ln>
        </p:spPr>
        <p:txBody>
          <a:bodyPr wrap="none">
            <a:prstTxWarp prst="textNoShape">
              <a:avLst/>
            </a:prstTxWarp>
            <a:spAutoFit/>
          </a:bodyPr>
          <a:lstStyle/>
          <a:p>
            <a:endParaRPr kumimoji="1" lang="ja-JP" altLang="en-US"/>
          </a:p>
        </p:txBody>
      </p:sp>
      <p:sp>
        <p:nvSpPr>
          <p:cNvPr id="7" name="テキスト ボックス 6"/>
          <p:cNvSpPr txBox="1">
            <a:spLocks noChangeArrowheads="1"/>
          </p:cNvSpPr>
          <p:nvPr/>
        </p:nvSpPr>
        <p:spPr bwMode="auto">
          <a:xfrm>
            <a:off x="1900238" y="152400"/>
            <a:ext cx="5262562" cy="461963"/>
          </a:xfrm>
          <a:prstGeom prst="rect">
            <a:avLst/>
          </a:prstGeom>
          <a:noFill/>
          <a:ln w="9525">
            <a:noFill/>
            <a:miter lim="800000"/>
            <a:headEnd/>
            <a:tailEnd/>
          </a:ln>
        </p:spPr>
        <p:txBody>
          <a:bodyPr wrap="square">
            <a:prstTxWarp prst="textNoShape">
              <a:avLst/>
            </a:prstTxWarp>
            <a:spAutoFit/>
          </a:bodyPr>
          <a:lstStyle/>
          <a:p>
            <a:r>
              <a:rPr lang="ja-JP" altLang="en-US" sz="2400" b="1" dirty="0">
                <a:solidFill>
                  <a:srgbClr val="FF6FCF"/>
                </a:solidFill>
              </a:rPr>
              <a:t>新生児心肺蘇生法で何が変わったか</a:t>
            </a:r>
            <a:r>
              <a:rPr lang="en-US" altLang="ja-JP" sz="2400" b="1" dirty="0">
                <a:solidFill>
                  <a:srgbClr val="FF6FCF"/>
                </a:solidFill>
              </a:rPr>
              <a:t>?</a:t>
            </a:r>
            <a:endParaRPr kumimoji="1" lang="ja-JP" altLang="en-US" sz="2400" b="1" dirty="0">
              <a:solidFill>
                <a:srgbClr val="FF6FCF"/>
              </a:solidFill>
            </a:endParaRPr>
          </a:p>
        </p:txBody>
      </p:sp>
    </p:spTree>
  </p:cSld>
  <p:clrMapOvr>
    <a:masterClrMapping/>
  </p:clrMapOv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79" name="Line 285"/>
          <p:cNvSpPr>
            <a:spLocks noChangeShapeType="1"/>
          </p:cNvSpPr>
          <p:nvPr/>
        </p:nvSpPr>
        <p:spPr bwMode="auto">
          <a:xfrm flipH="1">
            <a:off x="4592638" y="1570038"/>
            <a:ext cx="6350" cy="430212"/>
          </a:xfrm>
          <a:prstGeom prst="line">
            <a:avLst/>
          </a:prstGeom>
          <a:noFill/>
          <a:ln w="19050">
            <a:solidFill>
              <a:srgbClr val="FFFF00"/>
            </a:solidFill>
            <a:round/>
            <a:headEnd/>
            <a:tailEnd type="triangle" w="med" len="med"/>
          </a:ln>
        </p:spPr>
        <p:txBody>
          <a:bodyPr wrap="none" anchor="ctr">
            <a:prstTxWarp prst="textNoShape">
              <a:avLst/>
            </a:prstTxWarp>
          </a:bodyPr>
          <a:lstStyle/>
          <a:p>
            <a:endParaRPr lang="ja-JP" altLang="en-US"/>
          </a:p>
        </p:txBody>
      </p:sp>
      <p:sp>
        <p:nvSpPr>
          <p:cNvPr id="91138" name="Line 251"/>
          <p:cNvSpPr>
            <a:spLocks noChangeShapeType="1"/>
          </p:cNvSpPr>
          <p:nvPr/>
        </p:nvSpPr>
        <p:spPr bwMode="auto">
          <a:xfrm>
            <a:off x="4592638" y="855663"/>
            <a:ext cx="6350" cy="349250"/>
          </a:xfrm>
          <a:prstGeom prst="line">
            <a:avLst/>
          </a:prstGeom>
          <a:noFill/>
          <a:ln w="19050">
            <a:solidFill>
              <a:srgbClr val="FFFF00"/>
            </a:solidFill>
            <a:round/>
            <a:headEnd/>
            <a:tailEnd type="triangle" w="med" len="med"/>
          </a:ln>
        </p:spPr>
        <p:txBody>
          <a:bodyPr wrap="none" anchor="ctr">
            <a:prstTxWarp prst="textNoShape">
              <a:avLst/>
            </a:prstTxWarp>
          </a:bodyPr>
          <a:lstStyle/>
          <a:p>
            <a:endParaRPr lang="ja-JP" altLang="en-US"/>
          </a:p>
        </p:txBody>
      </p:sp>
      <p:sp>
        <p:nvSpPr>
          <p:cNvPr id="91139" name="Line 282"/>
          <p:cNvSpPr>
            <a:spLocks noChangeShapeType="1"/>
          </p:cNvSpPr>
          <p:nvPr/>
        </p:nvSpPr>
        <p:spPr bwMode="auto">
          <a:xfrm>
            <a:off x="2870200" y="4857633"/>
            <a:ext cx="0" cy="271462"/>
          </a:xfrm>
          <a:prstGeom prst="line">
            <a:avLst/>
          </a:prstGeom>
          <a:noFill/>
          <a:ln w="19050">
            <a:solidFill>
              <a:srgbClr val="FFFF00"/>
            </a:solidFill>
            <a:round/>
            <a:headEnd/>
            <a:tailEnd type="triangle" w="med" len="med"/>
          </a:ln>
        </p:spPr>
        <p:txBody>
          <a:bodyPr wrap="none" anchor="ctr">
            <a:prstTxWarp prst="textNoShape">
              <a:avLst/>
            </a:prstTxWarp>
          </a:bodyPr>
          <a:lstStyle/>
          <a:p>
            <a:endParaRPr lang="ja-JP" altLang="en-US"/>
          </a:p>
        </p:txBody>
      </p:sp>
      <p:sp>
        <p:nvSpPr>
          <p:cNvPr id="91140" name="Rectangle 6"/>
          <p:cNvSpPr>
            <a:spLocks noChangeArrowheads="1"/>
          </p:cNvSpPr>
          <p:nvPr/>
        </p:nvSpPr>
        <p:spPr bwMode="auto">
          <a:xfrm>
            <a:off x="1524000" y="1554163"/>
            <a:ext cx="9144000" cy="368300"/>
          </a:xfrm>
          <a:prstGeom prst="rect">
            <a:avLst/>
          </a:prstGeom>
          <a:noFill/>
          <a:ln w="9525">
            <a:noFill/>
            <a:miter lim="800000"/>
            <a:headEnd/>
            <a:tailEnd/>
          </a:ln>
        </p:spPr>
        <p:txBody>
          <a:bodyPr>
            <a:prstTxWarp prst="textNoShape">
              <a:avLst/>
            </a:prstTxWarp>
            <a:spAutoFit/>
          </a:bodyPr>
          <a:lstStyle/>
          <a:p>
            <a:endParaRPr lang="ja-JP" altLang="en-US" sz="1800"/>
          </a:p>
        </p:txBody>
      </p:sp>
      <p:sp>
        <p:nvSpPr>
          <p:cNvPr id="4106" name="Rectangle 10"/>
          <p:cNvSpPr>
            <a:spLocks noChangeArrowheads="1"/>
          </p:cNvSpPr>
          <p:nvPr/>
        </p:nvSpPr>
        <p:spPr bwMode="auto">
          <a:xfrm>
            <a:off x="1727200" y="2743200"/>
            <a:ext cx="2235200" cy="371456"/>
          </a:xfrm>
          <a:prstGeom prst="rect">
            <a:avLst/>
          </a:prstGeom>
          <a:solidFill>
            <a:srgbClr val="00FFFF"/>
          </a:solidFill>
          <a:ln w="9525">
            <a:solidFill>
              <a:schemeClr val="tx1"/>
            </a:solidFill>
            <a:miter lim="800000"/>
            <a:headEnd/>
            <a:tailEnd/>
          </a:ln>
          <a:effectLst>
            <a:outerShdw dist="63500" dir="3187806" algn="ctr" rotWithShape="0">
              <a:schemeClr val="tx1"/>
            </a:outerShdw>
          </a:effectLst>
        </p:spPr>
        <p:txBody>
          <a:bodyPr wrap="none" anchor="ctr"/>
          <a:lstStyle/>
          <a:p>
            <a:pPr algn="ctr">
              <a:defRPr/>
            </a:pPr>
            <a:r>
              <a:rPr lang="ja-JP" altLang="en-US" sz="1000" b="1" dirty="0">
                <a:latin typeface="Times New Roman" pitchFamily="-109" charset="0"/>
                <a:ea typeface="MS Gothic" pitchFamily="49" charset="-128"/>
              </a:rPr>
              <a:t>人工呼吸 </a:t>
            </a:r>
            <a:r>
              <a:rPr lang="en-US" altLang="ja-JP" sz="1000" b="1" dirty="0">
                <a:latin typeface="Times New Roman" pitchFamily="-109" charset="0"/>
                <a:ea typeface="MS Gothic" pitchFamily="49" charset="-128"/>
              </a:rPr>
              <a:t>(*)</a:t>
            </a:r>
            <a:endParaRPr lang="en-US" altLang="ja-JP" sz="800" dirty="0">
              <a:latin typeface="Times New Roman" pitchFamily="-109" charset="0"/>
              <a:ea typeface="MS Gothic" pitchFamily="49" charset="-128"/>
            </a:endParaRPr>
          </a:p>
          <a:p>
            <a:pPr algn="ctr">
              <a:defRPr/>
            </a:pPr>
            <a:r>
              <a:rPr lang="en-US" altLang="ja-JP" sz="1000" b="1" dirty="0">
                <a:latin typeface="Times New Roman" pitchFamily="-109" charset="0"/>
                <a:ea typeface="MS Gothic" pitchFamily="49" charset="-128"/>
              </a:rPr>
              <a:t>SpO</a:t>
            </a:r>
            <a:r>
              <a:rPr lang="en-US" altLang="ja-JP" sz="1000" b="1" baseline="-25000" dirty="0">
                <a:latin typeface="Times New Roman" pitchFamily="-109" charset="0"/>
                <a:ea typeface="MS Gothic" pitchFamily="49" charset="-128"/>
              </a:rPr>
              <a:t>2</a:t>
            </a:r>
            <a:r>
              <a:rPr lang="ja-JP" altLang="en-US" sz="1000" b="1" dirty="0">
                <a:latin typeface="Times New Roman" pitchFamily="-109" charset="0"/>
                <a:ea typeface="MS Gothic" pitchFamily="49" charset="-128"/>
              </a:rPr>
              <a:t>モニタ</a:t>
            </a:r>
          </a:p>
        </p:txBody>
      </p:sp>
      <p:sp>
        <p:nvSpPr>
          <p:cNvPr id="91144" name="Text Box 203"/>
          <p:cNvSpPr txBox="1">
            <a:spLocks noChangeArrowheads="1"/>
          </p:cNvSpPr>
          <p:nvPr/>
        </p:nvSpPr>
        <p:spPr bwMode="auto">
          <a:xfrm>
            <a:off x="2876550" y="4282762"/>
            <a:ext cx="939800" cy="246062"/>
          </a:xfrm>
          <a:prstGeom prst="rect">
            <a:avLst/>
          </a:prstGeom>
          <a:noFill/>
          <a:ln w="9525">
            <a:noFill/>
            <a:miter lim="800000"/>
            <a:headEnd/>
            <a:tailEnd/>
          </a:ln>
        </p:spPr>
        <p:txBody>
          <a:bodyPr>
            <a:prstTxWarp prst="textNoShape">
              <a:avLst/>
            </a:prstTxWarp>
            <a:spAutoFit/>
          </a:bodyPr>
          <a:lstStyle/>
          <a:p>
            <a:r>
              <a:rPr lang="en-US" altLang="ja-JP" sz="1000" b="1" dirty="0">
                <a:solidFill>
                  <a:srgbClr val="FFFFFF"/>
                </a:solidFill>
                <a:latin typeface="Tahoma" pitchFamily="-112" charset="0"/>
              </a:rPr>
              <a:t>60</a:t>
            </a:r>
            <a:r>
              <a:rPr lang="ja-JP" altLang="en-US" sz="1000" b="1" dirty="0">
                <a:solidFill>
                  <a:srgbClr val="FFFFFF"/>
                </a:solidFill>
                <a:latin typeface="Tahoma" pitchFamily="-112" charset="0"/>
              </a:rPr>
              <a:t>未満</a:t>
            </a:r>
            <a:endParaRPr lang="ja-JP" altLang="en-US" dirty="0">
              <a:solidFill>
                <a:srgbClr val="FFFFFF"/>
              </a:solidFill>
            </a:endParaRPr>
          </a:p>
        </p:txBody>
      </p:sp>
      <p:sp>
        <p:nvSpPr>
          <p:cNvPr id="91145" name="Line 205"/>
          <p:cNvSpPr>
            <a:spLocks noChangeShapeType="1"/>
          </p:cNvSpPr>
          <p:nvPr/>
        </p:nvSpPr>
        <p:spPr bwMode="auto">
          <a:xfrm flipH="1" flipV="1">
            <a:off x="820738" y="2998768"/>
            <a:ext cx="0" cy="2292350"/>
          </a:xfrm>
          <a:prstGeom prst="line">
            <a:avLst/>
          </a:prstGeom>
          <a:noFill/>
          <a:ln w="19050">
            <a:solidFill>
              <a:srgbClr val="FFFF00"/>
            </a:solidFill>
            <a:round/>
            <a:headEnd/>
            <a:tailEnd/>
          </a:ln>
        </p:spPr>
        <p:txBody>
          <a:bodyPr wrap="none" anchor="ctr">
            <a:prstTxWarp prst="textNoShape">
              <a:avLst/>
            </a:prstTxWarp>
          </a:bodyPr>
          <a:lstStyle/>
          <a:p>
            <a:endParaRPr lang="ja-JP" altLang="en-US"/>
          </a:p>
        </p:txBody>
      </p:sp>
      <p:sp>
        <p:nvSpPr>
          <p:cNvPr id="4304" name="Text Box 208"/>
          <p:cNvSpPr txBox="1">
            <a:spLocks noChangeArrowheads="1"/>
          </p:cNvSpPr>
          <p:nvPr/>
        </p:nvSpPr>
        <p:spPr bwMode="auto">
          <a:xfrm>
            <a:off x="942974" y="5668649"/>
            <a:ext cx="3656013" cy="1031051"/>
          </a:xfrm>
          <a:prstGeom prst="rect">
            <a:avLst/>
          </a:prstGeom>
          <a:solidFill>
            <a:srgbClr val="FFFF00"/>
          </a:solidFill>
          <a:ln w="9525">
            <a:solidFill>
              <a:schemeClr val="tx1"/>
            </a:solidFill>
            <a:miter lim="800000"/>
            <a:headEnd/>
            <a:tailEnd/>
          </a:ln>
          <a:effectLst>
            <a:outerShdw dist="53882" dir="2700000" algn="ctr" rotWithShape="0">
              <a:schemeClr val="tx1"/>
            </a:outerShdw>
          </a:effectLst>
        </p:spPr>
        <p:txBody>
          <a:bodyPr wrap="square">
            <a:prstTxWarp prst="textNoShape">
              <a:avLst/>
            </a:prstTxWarp>
            <a:spAutoFit/>
          </a:bodyPr>
          <a:lstStyle/>
          <a:p>
            <a:pPr algn="ctr">
              <a:lnSpc>
                <a:spcPct val="20000"/>
              </a:lnSpc>
              <a:spcBef>
                <a:spcPct val="50000"/>
              </a:spcBef>
              <a:defRPr/>
            </a:pPr>
            <a:endParaRPr lang="en-US" altLang="ja-JP" sz="800" b="1" dirty="0">
              <a:latin typeface="Times New Roman" charset="0"/>
            </a:endParaRPr>
          </a:p>
          <a:p>
            <a:pPr algn="ctr">
              <a:lnSpc>
                <a:spcPct val="60000"/>
              </a:lnSpc>
              <a:spcBef>
                <a:spcPct val="50000"/>
              </a:spcBef>
              <a:defRPr/>
            </a:pPr>
            <a:r>
              <a:rPr lang="ja-JP" altLang="en-US" sz="900" b="1" dirty="0">
                <a:latin typeface="Times New Roman" charset="0"/>
              </a:rPr>
              <a:t>人工呼吸と胸骨圧迫に加えて</a:t>
            </a:r>
            <a:r>
              <a:rPr lang="ja-JP" altLang="en-US" sz="900" b="1" dirty="0" smtClean="0">
                <a:latin typeface="Times New Roman" charset="0"/>
              </a:rPr>
              <a:t>以下の実施を検討する。</a:t>
            </a:r>
            <a:endParaRPr lang="ja-JP" altLang="en-US" sz="900" b="1" dirty="0">
              <a:latin typeface="Times New Roman" charset="0"/>
            </a:endParaRPr>
          </a:p>
          <a:p>
            <a:pPr>
              <a:lnSpc>
                <a:spcPct val="60000"/>
              </a:lnSpc>
              <a:spcBef>
                <a:spcPct val="50000"/>
              </a:spcBef>
              <a:defRPr/>
            </a:pPr>
            <a:r>
              <a:rPr lang="ja-JP" altLang="en-US" sz="900" b="1" dirty="0">
                <a:latin typeface="Times New Roman" charset="0"/>
              </a:rPr>
              <a:t>　　　　　　　・ アドレナリン</a:t>
            </a:r>
          </a:p>
          <a:p>
            <a:pPr>
              <a:lnSpc>
                <a:spcPct val="60000"/>
              </a:lnSpc>
              <a:spcBef>
                <a:spcPct val="50000"/>
              </a:spcBef>
              <a:defRPr/>
            </a:pPr>
            <a:r>
              <a:rPr lang="ja-JP" altLang="en-US" sz="900" b="1" dirty="0">
                <a:latin typeface="Times New Roman" charset="0"/>
              </a:rPr>
              <a:t>　　　　　　　・ 生理食塩水　（出血が疑われる場合）</a:t>
            </a:r>
          </a:p>
          <a:p>
            <a:pPr>
              <a:lnSpc>
                <a:spcPct val="60000"/>
              </a:lnSpc>
              <a:spcBef>
                <a:spcPct val="50000"/>
              </a:spcBef>
              <a:defRPr/>
            </a:pPr>
            <a:r>
              <a:rPr lang="ja-JP" altLang="en-US" sz="900" b="1" dirty="0">
                <a:latin typeface="Times New Roman" charset="0"/>
              </a:rPr>
              <a:t>　　　　　　　・ 原因検索</a:t>
            </a:r>
          </a:p>
          <a:p>
            <a:pPr algn="ctr">
              <a:lnSpc>
                <a:spcPct val="60000"/>
              </a:lnSpc>
              <a:spcBef>
                <a:spcPct val="50000"/>
              </a:spcBef>
              <a:defRPr/>
            </a:pPr>
            <a:r>
              <a:rPr lang="ja-JP" altLang="en-US" sz="900" b="1" u="sng" dirty="0" smtClean="0">
                <a:latin typeface="Times New Roman" charset="0"/>
              </a:rPr>
              <a:t>心拍 </a:t>
            </a:r>
            <a:r>
              <a:rPr lang="en-US" altLang="ja-JP" sz="900" b="1" u="sng" dirty="0">
                <a:latin typeface="Times New Roman" charset="0"/>
              </a:rPr>
              <a:t>60 /</a:t>
            </a:r>
            <a:r>
              <a:rPr lang="ja-JP" altLang="en-US" sz="900" b="1" u="sng" dirty="0">
                <a:latin typeface="Times New Roman" charset="0"/>
              </a:rPr>
              <a:t>分以上に回復したら</a:t>
            </a:r>
            <a:endParaRPr lang="ja-JP" altLang="en-US" sz="900" b="1" dirty="0">
              <a:latin typeface="Times New Roman" charset="0"/>
            </a:endParaRPr>
          </a:p>
          <a:p>
            <a:pPr algn="ctr">
              <a:lnSpc>
                <a:spcPct val="60000"/>
              </a:lnSpc>
              <a:spcBef>
                <a:spcPct val="50000"/>
              </a:spcBef>
              <a:defRPr/>
            </a:pPr>
            <a:r>
              <a:rPr lang="ja-JP" altLang="en-US" sz="900" b="1" dirty="0">
                <a:latin typeface="Times New Roman" charset="0"/>
              </a:rPr>
              <a:t>人工呼吸へ戻る</a:t>
            </a:r>
            <a:r>
              <a:rPr lang="en-US" altLang="ja-JP" sz="900" b="1" dirty="0" smtClean="0">
                <a:latin typeface="Times New Roman" charset="0"/>
              </a:rPr>
              <a:t>(*)</a:t>
            </a:r>
            <a:endParaRPr lang="en-US" altLang="ja-JP" sz="800" b="1" dirty="0">
              <a:latin typeface="Times New Roman" charset="0"/>
            </a:endParaRPr>
          </a:p>
        </p:txBody>
      </p:sp>
      <p:sp>
        <p:nvSpPr>
          <p:cNvPr id="91147" name="Line 213"/>
          <p:cNvSpPr>
            <a:spLocks noChangeShapeType="1"/>
          </p:cNvSpPr>
          <p:nvPr/>
        </p:nvSpPr>
        <p:spPr bwMode="auto">
          <a:xfrm flipH="1" flipV="1">
            <a:off x="812800" y="5298958"/>
            <a:ext cx="1243013" cy="1587"/>
          </a:xfrm>
          <a:prstGeom prst="line">
            <a:avLst/>
          </a:prstGeom>
          <a:noFill/>
          <a:ln w="19050">
            <a:solidFill>
              <a:srgbClr val="FFFF00"/>
            </a:solidFill>
            <a:round/>
            <a:headEnd/>
            <a:tailEnd/>
          </a:ln>
        </p:spPr>
        <p:txBody>
          <a:bodyPr wrap="none" anchor="ctr">
            <a:prstTxWarp prst="textNoShape">
              <a:avLst/>
            </a:prstTxWarp>
          </a:bodyPr>
          <a:lstStyle/>
          <a:p>
            <a:endParaRPr lang="ja-JP" altLang="en-US"/>
          </a:p>
        </p:txBody>
      </p:sp>
      <p:sp>
        <p:nvSpPr>
          <p:cNvPr id="91148" name="Line 228"/>
          <p:cNvSpPr>
            <a:spLocks noChangeShapeType="1"/>
          </p:cNvSpPr>
          <p:nvPr/>
        </p:nvSpPr>
        <p:spPr bwMode="auto">
          <a:xfrm>
            <a:off x="6388100" y="2998788"/>
            <a:ext cx="0" cy="424820"/>
          </a:xfrm>
          <a:prstGeom prst="line">
            <a:avLst/>
          </a:prstGeom>
          <a:noFill/>
          <a:ln w="19050">
            <a:solidFill>
              <a:srgbClr val="FFFF00"/>
            </a:solidFill>
            <a:round/>
            <a:headEnd/>
            <a:tailEnd type="triangle" w="med" len="med"/>
          </a:ln>
        </p:spPr>
        <p:txBody>
          <a:bodyPr wrap="none" anchor="ctr">
            <a:prstTxWarp prst="textNoShape">
              <a:avLst/>
            </a:prstTxWarp>
          </a:bodyPr>
          <a:lstStyle/>
          <a:p>
            <a:endParaRPr lang="ja-JP" altLang="en-US"/>
          </a:p>
        </p:txBody>
      </p:sp>
      <p:sp>
        <p:nvSpPr>
          <p:cNvPr id="4327" name="Rectangle 231"/>
          <p:cNvSpPr>
            <a:spLocks noChangeArrowheads="1"/>
          </p:cNvSpPr>
          <p:nvPr/>
        </p:nvSpPr>
        <p:spPr bwMode="auto">
          <a:xfrm>
            <a:off x="5219700" y="4936451"/>
            <a:ext cx="2336800" cy="536575"/>
          </a:xfrm>
          <a:prstGeom prst="rect">
            <a:avLst/>
          </a:prstGeom>
          <a:solidFill>
            <a:srgbClr val="FFFF00"/>
          </a:solidFill>
          <a:ln w="9525">
            <a:solidFill>
              <a:schemeClr val="tx1"/>
            </a:solidFill>
            <a:miter lim="800000"/>
            <a:headEnd/>
            <a:tailEnd/>
          </a:ln>
          <a:effectLst>
            <a:outerShdw dist="63500" dir="3187806" algn="ctr" rotWithShape="0">
              <a:schemeClr val="tx1"/>
            </a:outerShdw>
          </a:effectLst>
        </p:spPr>
        <p:txBody>
          <a:bodyPr wrap="none" anchor="ctr"/>
          <a:lstStyle/>
          <a:p>
            <a:pPr algn="ctr">
              <a:lnSpc>
                <a:spcPct val="50000"/>
              </a:lnSpc>
              <a:defRPr/>
            </a:pPr>
            <a:endParaRPr lang="en-US" altLang="ja-JP" sz="900" b="1" dirty="0">
              <a:latin typeface="Times New Roman" pitchFamily="-109" charset="0"/>
              <a:ea typeface="MS Gothic" pitchFamily="49" charset="-128"/>
            </a:endParaRPr>
          </a:p>
          <a:p>
            <a:pPr algn="ctr">
              <a:defRPr/>
            </a:pPr>
            <a:r>
              <a:rPr lang="ja-JP" altLang="en-US" sz="900" b="1" dirty="0">
                <a:latin typeface="Times New Roman" pitchFamily="-109" charset="0"/>
                <a:ea typeface="MS Gothic" pitchFamily="49" charset="-128"/>
              </a:rPr>
              <a:t>人工呼吸を開始する</a:t>
            </a:r>
          </a:p>
          <a:p>
            <a:pPr algn="ctr">
              <a:lnSpc>
                <a:spcPct val="40000"/>
              </a:lnSpc>
              <a:defRPr/>
            </a:pPr>
            <a:endParaRPr lang="ja-JP" altLang="en-US" sz="900" b="1" dirty="0">
              <a:latin typeface="Times New Roman" pitchFamily="-109" charset="0"/>
              <a:ea typeface="MS Gothic" pitchFamily="49" charset="-128"/>
            </a:endParaRPr>
          </a:p>
          <a:p>
            <a:pPr algn="ctr">
              <a:defRPr/>
            </a:pPr>
            <a:r>
              <a:rPr lang="ja-JP" altLang="en-US" sz="900" b="1" dirty="0">
                <a:latin typeface="Times New Roman" pitchFamily="-109" charset="0"/>
              </a:rPr>
              <a:t>中心性チアノーゼのみ続く場合は</a:t>
            </a:r>
          </a:p>
          <a:p>
            <a:pPr algn="ctr">
              <a:defRPr/>
            </a:pPr>
            <a:r>
              <a:rPr lang="ja-JP" altLang="en-US" sz="900" b="1" dirty="0">
                <a:latin typeface="Times New Roman" pitchFamily="-109" charset="0"/>
              </a:rPr>
              <a:t>チアノーゼ性心疾患を鑑別する</a:t>
            </a:r>
            <a:endParaRPr lang="ja-JP" altLang="en-US" sz="900" dirty="0">
              <a:latin typeface="Times New Roman" pitchFamily="-109" charset="0"/>
            </a:endParaRPr>
          </a:p>
          <a:p>
            <a:pPr algn="ctr">
              <a:lnSpc>
                <a:spcPct val="50000"/>
              </a:lnSpc>
              <a:defRPr/>
            </a:pPr>
            <a:endParaRPr lang="en-US" altLang="ja-JP" sz="800" dirty="0">
              <a:latin typeface="Times New Roman" pitchFamily="-109" charset="0"/>
              <a:ea typeface="MS Gothic" pitchFamily="49" charset="-128"/>
            </a:endParaRPr>
          </a:p>
        </p:txBody>
      </p:sp>
      <p:sp>
        <p:nvSpPr>
          <p:cNvPr id="91150" name="Rectangle 232"/>
          <p:cNvSpPr>
            <a:spLocks noChangeArrowheads="1"/>
          </p:cNvSpPr>
          <p:nvPr/>
        </p:nvSpPr>
        <p:spPr bwMode="auto">
          <a:xfrm>
            <a:off x="1017588" y="3632181"/>
            <a:ext cx="981075" cy="246062"/>
          </a:xfrm>
          <a:prstGeom prst="rect">
            <a:avLst/>
          </a:prstGeom>
          <a:noFill/>
          <a:ln w="9525">
            <a:noFill/>
            <a:miter lim="800000"/>
            <a:headEnd/>
            <a:tailEnd/>
          </a:ln>
        </p:spPr>
        <p:txBody>
          <a:bodyPr wrap="none">
            <a:prstTxWarp prst="textNoShape">
              <a:avLst/>
            </a:prstTxWarp>
            <a:spAutoFit/>
          </a:bodyPr>
          <a:lstStyle/>
          <a:p>
            <a:r>
              <a:rPr lang="en-US" altLang="ja-JP" sz="1000" b="1">
                <a:solidFill>
                  <a:srgbClr val="FFFFFF"/>
                </a:solidFill>
                <a:latin typeface="Tahoma" pitchFamily="-112" charset="0"/>
              </a:rPr>
              <a:t>60</a:t>
            </a:r>
            <a:r>
              <a:rPr lang="ja-JP" altLang="en-US" sz="1000" b="1">
                <a:solidFill>
                  <a:srgbClr val="FFFFFF"/>
                </a:solidFill>
                <a:latin typeface="Tahoma" pitchFamily="-112" charset="0"/>
              </a:rPr>
              <a:t>～</a:t>
            </a:r>
            <a:r>
              <a:rPr lang="en-US" altLang="ja-JP" sz="1000" b="1">
                <a:solidFill>
                  <a:srgbClr val="FFFFFF"/>
                </a:solidFill>
                <a:latin typeface="Tahoma" pitchFamily="-112" charset="0"/>
              </a:rPr>
              <a:t>100</a:t>
            </a:r>
            <a:r>
              <a:rPr lang="ja-JP" altLang="en-US" sz="1000" b="1">
                <a:solidFill>
                  <a:srgbClr val="FFFFFF"/>
                </a:solidFill>
                <a:latin typeface="Tahoma" pitchFamily="-112" charset="0"/>
              </a:rPr>
              <a:t>未満</a:t>
            </a:r>
            <a:endParaRPr lang="en-US" altLang="ja-JP" sz="1200" b="1">
              <a:solidFill>
                <a:srgbClr val="FFFFFF"/>
              </a:solidFill>
              <a:latin typeface="Tahoma" pitchFamily="-112" charset="0"/>
            </a:endParaRPr>
          </a:p>
        </p:txBody>
      </p:sp>
      <p:sp>
        <p:nvSpPr>
          <p:cNvPr id="91151" name="Rectangle 233"/>
          <p:cNvSpPr>
            <a:spLocks noChangeArrowheads="1"/>
          </p:cNvSpPr>
          <p:nvPr/>
        </p:nvSpPr>
        <p:spPr bwMode="auto">
          <a:xfrm>
            <a:off x="3270250" y="3622656"/>
            <a:ext cx="685800" cy="246062"/>
          </a:xfrm>
          <a:prstGeom prst="rect">
            <a:avLst/>
          </a:prstGeom>
          <a:noFill/>
          <a:ln w="9525">
            <a:noFill/>
            <a:miter lim="800000"/>
            <a:headEnd/>
            <a:tailEnd/>
          </a:ln>
        </p:spPr>
        <p:txBody>
          <a:bodyPr wrap="none">
            <a:prstTxWarp prst="textNoShape">
              <a:avLst/>
            </a:prstTxWarp>
            <a:spAutoFit/>
          </a:bodyPr>
          <a:lstStyle/>
          <a:p>
            <a:r>
              <a:rPr lang="en-US" altLang="ja-JP" sz="1000" b="1">
                <a:solidFill>
                  <a:srgbClr val="FFFFFF"/>
                </a:solidFill>
                <a:latin typeface="Tahoma" pitchFamily="-112" charset="0"/>
              </a:rPr>
              <a:t>100</a:t>
            </a:r>
            <a:r>
              <a:rPr lang="ja-JP" altLang="en-US" sz="1000" b="1">
                <a:solidFill>
                  <a:srgbClr val="FFFFFF"/>
                </a:solidFill>
                <a:latin typeface="Tahoma" pitchFamily="-112" charset="0"/>
              </a:rPr>
              <a:t>以上</a:t>
            </a:r>
          </a:p>
        </p:txBody>
      </p:sp>
      <p:sp>
        <p:nvSpPr>
          <p:cNvPr id="91152" name="Rectangle 235"/>
          <p:cNvSpPr>
            <a:spLocks noChangeArrowheads="1"/>
          </p:cNvSpPr>
          <p:nvPr/>
        </p:nvSpPr>
        <p:spPr bwMode="auto">
          <a:xfrm>
            <a:off x="1530350" y="5054483"/>
            <a:ext cx="608013" cy="246062"/>
          </a:xfrm>
          <a:prstGeom prst="rect">
            <a:avLst/>
          </a:prstGeom>
          <a:noFill/>
          <a:ln w="9525">
            <a:noFill/>
            <a:miter lim="800000"/>
            <a:headEnd/>
            <a:tailEnd/>
          </a:ln>
        </p:spPr>
        <p:txBody>
          <a:bodyPr wrap="none">
            <a:prstTxWarp prst="textNoShape">
              <a:avLst/>
            </a:prstTxWarp>
            <a:spAutoFit/>
          </a:bodyPr>
          <a:lstStyle/>
          <a:p>
            <a:r>
              <a:rPr lang="en-US" altLang="ja-JP" sz="1000" b="1">
                <a:solidFill>
                  <a:srgbClr val="FFFFFF"/>
                </a:solidFill>
                <a:latin typeface="Tahoma" pitchFamily="-112" charset="0"/>
              </a:rPr>
              <a:t>60</a:t>
            </a:r>
            <a:r>
              <a:rPr lang="ja-JP" altLang="en-US" sz="1000" b="1">
                <a:solidFill>
                  <a:srgbClr val="FFFFFF"/>
                </a:solidFill>
                <a:latin typeface="Tahoma" pitchFamily="-112" charset="0"/>
              </a:rPr>
              <a:t>以上</a:t>
            </a:r>
            <a:endParaRPr lang="ja-JP" altLang="en-US" sz="1200" b="1">
              <a:solidFill>
                <a:srgbClr val="FFFFFF"/>
              </a:solidFill>
              <a:latin typeface="Tahoma" pitchFamily="-112" charset="0"/>
            </a:endParaRPr>
          </a:p>
        </p:txBody>
      </p:sp>
      <p:sp>
        <p:nvSpPr>
          <p:cNvPr id="91153" name="Line 237"/>
          <p:cNvSpPr>
            <a:spLocks noChangeShapeType="1"/>
          </p:cNvSpPr>
          <p:nvPr/>
        </p:nvSpPr>
        <p:spPr bwMode="auto">
          <a:xfrm flipV="1">
            <a:off x="6216650" y="471488"/>
            <a:ext cx="2012950" cy="0"/>
          </a:xfrm>
          <a:prstGeom prst="line">
            <a:avLst/>
          </a:prstGeom>
          <a:noFill/>
          <a:ln w="19050">
            <a:solidFill>
              <a:srgbClr val="FFFF00"/>
            </a:solidFill>
            <a:round/>
            <a:headEnd/>
            <a:tailEnd/>
          </a:ln>
        </p:spPr>
        <p:txBody>
          <a:bodyPr wrap="none" anchor="ctr">
            <a:prstTxWarp prst="textNoShape">
              <a:avLst/>
            </a:prstTxWarp>
          </a:bodyPr>
          <a:lstStyle/>
          <a:p>
            <a:endParaRPr lang="ja-JP" altLang="en-US"/>
          </a:p>
        </p:txBody>
      </p:sp>
      <p:sp>
        <p:nvSpPr>
          <p:cNvPr id="3090" name="Rectangle 239"/>
          <p:cNvSpPr>
            <a:spLocks noChangeArrowheads="1"/>
          </p:cNvSpPr>
          <p:nvPr/>
        </p:nvSpPr>
        <p:spPr bwMode="auto">
          <a:xfrm>
            <a:off x="2736850" y="1210375"/>
            <a:ext cx="3714750" cy="533090"/>
          </a:xfrm>
          <a:prstGeom prst="rect">
            <a:avLst/>
          </a:prstGeom>
          <a:solidFill>
            <a:srgbClr val="00FFFF"/>
          </a:solidFill>
          <a:ln w="9525">
            <a:solidFill>
              <a:schemeClr val="tx1"/>
            </a:solidFill>
            <a:miter lim="800000"/>
            <a:headEnd/>
            <a:tailEnd/>
          </a:ln>
          <a:effectLst>
            <a:outerShdw dist="101600" dir="2700000" algn="tl" rotWithShape="0">
              <a:prstClr val="black"/>
            </a:outerShdw>
          </a:effectLst>
        </p:spPr>
        <p:txBody>
          <a:bodyPr wrap="none" anchor="ctr"/>
          <a:lstStyle/>
          <a:p>
            <a:pPr algn="ctr">
              <a:defRPr/>
            </a:pPr>
            <a:r>
              <a:rPr lang="ja-JP" altLang="en-US" sz="1000" b="1" dirty="0" smtClean="0">
                <a:latin typeface="Times New Roman" pitchFamily="-109" charset="0"/>
                <a:ea typeface="MS Gothic" pitchFamily="49" charset="-128"/>
              </a:rPr>
              <a:t>蘇生の初期処置</a:t>
            </a:r>
          </a:p>
          <a:p>
            <a:pPr algn="ctr">
              <a:defRPr/>
            </a:pPr>
            <a:r>
              <a:rPr lang="ja-JP" altLang="en-US" sz="1000" b="1" dirty="0" smtClean="0">
                <a:latin typeface="Times New Roman" pitchFamily="-109" charset="0"/>
                <a:ea typeface="MS Gothic" pitchFamily="49" charset="-128"/>
              </a:rPr>
              <a:t>保温</a:t>
            </a:r>
            <a:r>
              <a:rPr lang="ja-JP" altLang="en-US" sz="1000" b="1" dirty="0">
                <a:latin typeface="Times New Roman" pitchFamily="-109" charset="0"/>
                <a:ea typeface="MS Gothic" pitchFamily="49" charset="-128"/>
              </a:rPr>
              <a:t>、体位保持、気道開通（胎便除去を含む）</a:t>
            </a:r>
            <a:endParaRPr lang="en-US" altLang="ja-JP" sz="1000" b="1" dirty="0">
              <a:latin typeface="Times New Roman" pitchFamily="-109" charset="0"/>
              <a:ea typeface="MS Gothic" pitchFamily="49" charset="-128"/>
            </a:endParaRPr>
          </a:p>
          <a:p>
            <a:pPr algn="ctr">
              <a:defRPr/>
            </a:pPr>
            <a:r>
              <a:rPr lang="ja-JP" altLang="en-US" sz="1000" b="1" dirty="0">
                <a:latin typeface="Times New Roman" pitchFamily="-109" charset="0"/>
                <a:ea typeface="MS Gothic" pitchFamily="49" charset="-128"/>
              </a:rPr>
              <a:t>皮膚乾燥と刺激</a:t>
            </a:r>
          </a:p>
          <a:p>
            <a:pPr algn="ctr">
              <a:lnSpc>
                <a:spcPct val="50000"/>
              </a:lnSpc>
              <a:defRPr/>
            </a:pPr>
            <a:endParaRPr lang="ja-JP" altLang="en-US" sz="1000" b="1" dirty="0">
              <a:latin typeface="Times New Roman" pitchFamily="-109" charset="0"/>
              <a:ea typeface="MS Gothic" pitchFamily="49" charset="-128"/>
            </a:endParaRPr>
          </a:p>
        </p:txBody>
      </p:sp>
      <p:sp>
        <p:nvSpPr>
          <p:cNvPr id="4337" name="AutoShape 241"/>
          <p:cNvSpPr>
            <a:spLocks noChangeArrowheads="1"/>
          </p:cNvSpPr>
          <p:nvPr/>
        </p:nvSpPr>
        <p:spPr bwMode="auto">
          <a:xfrm>
            <a:off x="2881313" y="55562"/>
            <a:ext cx="3392487" cy="981386"/>
          </a:xfrm>
          <a:prstGeom prst="flowChartDecision">
            <a:avLst/>
          </a:prstGeom>
          <a:solidFill>
            <a:srgbClr val="FFDDF6"/>
          </a:solidFill>
          <a:ln w="9525">
            <a:solidFill>
              <a:schemeClr val="tx1"/>
            </a:solidFill>
            <a:miter lim="800000"/>
            <a:headEnd/>
            <a:tailEnd/>
          </a:ln>
          <a:effectLst>
            <a:outerShdw dist="45791" dir="3378596" algn="ctr" rotWithShape="0">
              <a:srgbClr val="808080"/>
            </a:outerShdw>
          </a:effectLst>
        </p:spPr>
        <p:txBody>
          <a:bodyPr wrap="none" anchor="ctr"/>
          <a:lstStyle/>
          <a:p>
            <a:pPr>
              <a:defRPr/>
            </a:pPr>
            <a:endParaRPr lang="en-US" altLang="ja-JP" sz="900" b="1" dirty="0">
              <a:latin typeface="Times New Roman" pitchFamily="-109" charset="0"/>
            </a:endParaRPr>
          </a:p>
          <a:p>
            <a:pPr>
              <a:defRPr/>
            </a:pPr>
            <a:r>
              <a:rPr lang="ja-JP" altLang="en-US" sz="900" b="1" dirty="0" smtClean="0">
                <a:latin typeface="Times New Roman" pitchFamily="-109" charset="0"/>
              </a:rPr>
              <a:t>　出生</a:t>
            </a:r>
            <a:r>
              <a:rPr lang="ja-JP" altLang="en-US" sz="900" b="1" dirty="0">
                <a:latin typeface="Times New Roman" pitchFamily="-109" charset="0"/>
              </a:rPr>
              <a:t>直後のチェックポイント</a:t>
            </a:r>
          </a:p>
          <a:p>
            <a:pPr>
              <a:defRPr/>
            </a:pPr>
            <a:r>
              <a:rPr lang="ja-JP" altLang="en-US" sz="900" b="1" dirty="0">
                <a:latin typeface="Times New Roman" pitchFamily="-109" charset="0"/>
              </a:rPr>
              <a:t>　</a:t>
            </a:r>
            <a:r>
              <a:rPr lang="ja-JP" altLang="en-US" sz="900" b="1" dirty="0" smtClean="0">
                <a:latin typeface="Times New Roman" pitchFamily="-109" charset="0"/>
              </a:rPr>
              <a:t>　　</a:t>
            </a:r>
            <a:r>
              <a:rPr lang="ja-JP" altLang="en-US" sz="900" b="1" dirty="0">
                <a:latin typeface="Times New Roman" pitchFamily="-109" charset="0"/>
              </a:rPr>
              <a:t>　・　早産児</a:t>
            </a:r>
          </a:p>
          <a:p>
            <a:pPr>
              <a:defRPr/>
            </a:pPr>
            <a:r>
              <a:rPr lang="ja-JP" altLang="en-US" sz="900" b="1" dirty="0">
                <a:latin typeface="Times New Roman" pitchFamily="-109" charset="0"/>
              </a:rPr>
              <a:t>　</a:t>
            </a:r>
            <a:r>
              <a:rPr lang="ja-JP" altLang="en-US" sz="900" b="1" dirty="0" smtClean="0">
                <a:latin typeface="Times New Roman" pitchFamily="-109" charset="0"/>
              </a:rPr>
              <a:t>　　</a:t>
            </a:r>
            <a:r>
              <a:rPr lang="ja-JP" altLang="en-US" sz="900" b="1" dirty="0">
                <a:latin typeface="Times New Roman" pitchFamily="-109" charset="0"/>
              </a:rPr>
              <a:t>　・　弱い呼吸・啼泣</a:t>
            </a:r>
          </a:p>
          <a:p>
            <a:pPr>
              <a:defRPr/>
            </a:pPr>
            <a:r>
              <a:rPr lang="ja-JP" altLang="en-US" sz="900" b="1" dirty="0">
                <a:latin typeface="Times New Roman" pitchFamily="-109" charset="0"/>
              </a:rPr>
              <a:t>　</a:t>
            </a:r>
            <a:r>
              <a:rPr lang="ja-JP" altLang="en-US" sz="900" b="1" dirty="0" smtClean="0">
                <a:latin typeface="Times New Roman" pitchFamily="-109" charset="0"/>
              </a:rPr>
              <a:t>　　</a:t>
            </a:r>
            <a:r>
              <a:rPr lang="ja-JP" altLang="en-US" sz="900" b="1" dirty="0">
                <a:latin typeface="Times New Roman" pitchFamily="-109" charset="0"/>
              </a:rPr>
              <a:t>　・　筋緊張低下</a:t>
            </a:r>
          </a:p>
        </p:txBody>
      </p:sp>
      <p:sp>
        <p:nvSpPr>
          <p:cNvPr id="91156" name="Text Box 254"/>
          <p:cNvSpPr txBox="1">
            <a:spLocks noChangeArrowheads="1"/>
          </p:cNvSpPr>
          <p:nvPr/>
        </p:nvSpPr>
        <p:spPr bwMode="auto">
          <a:xfrm>
            <a:off x="4757738" y="956936"/>
            <a:ext cx="1223962" cy="258762"/>
          </a:xfrm>
          <a:prstGeom prst="rect">
            <a:avLst/>
          </a:prstGeom>
          <a:noFill/>
          <a:ln w="9525">
            <a:noFill/>
            <a:miter lim="800000"/>
            <a:headEnd/>
            <a:tailEnd/>
          </a:ln>
        </p:spPr>
        <p:txBody>
          <a:bodyPr wrap="none">
            <a:prstTxWarp prst="textNoShape">
              <a:avLst/>
            </a:prstTxWarp>
            <a:spAutoFit/>
          </a:bodyPr>
          <a:lstStyle/>
          <a:p>
            <a:pPr algn="ctr">
              <a:lnSpc>
                <a:spcPct val="110000"/>
              </a:lnSpc>
            </a:pPr>
            <a:r>
              <a:rPr lang="ja-JP" altLang="en-US" sz="1000" b="1" dirty="0">
                <a:solidFill>
                  <a:srgbClr val="FFFFFF"/>
                </a:solidFill>
              </a:rPr>
              <a:t>いずれかを認める</a:t>
            </a:r>
            <a:endParaRPr lang="ja-JP" altLang="en-US" dirty="0">
              <a:solidFill>
                <a:srgbClr val="FFFFFF"/>
              </a:solidFill>
            </a:endParaRPr>
          </a:p>
        </p:txBody>
      </p:sp>
      <p:sp>
        <p:nvSpPr>
          <p:cNvPr id="91157" name="Text Box 255"/>
          <p:cNvSpPr txBox="1">
            <a:spLocks noChangeArrowheads="1"/>
          </p:cNvSpPr>
          <p:nvPr/>
        </p:nvSpPr>
        <p:spPr bwMode="auto">
          <a:xfrm>
            <a:off x="6800850" y="274638"/>
            <a:ext cx="1082675" cy="246062"/>
          </a:xfrm>
          <a:prstGeom prst="rect">
            <a:avLst/>
          </a:prstGeom>
          <a:noFill/>
          <a:ln w="9525">
            <a:noFill/>
            <a:miter lim="800000"/>
            <a:headEnd/>
            <a:tailEnd/>
          </a:ln>
        </p:spPr>
        <p:txBody>
          <a:bodyPr wrap="none">
            <a:prstTxWarp prst="textNoShape">
              <a:avLst/>
            </a:prstTxWarp>
            <a:spAutoFit/>
          </a:bodyPr>
          <a:lstStyle/>
          <a:p>
            <a:pPr algn="ctr"/>
            <a:r>
              <a:rPr lang="ja-JP" altLang="en-US" sz="1000" b="1">
                <a:solidFill>
                  <a:srgbClr val="FFFFFF"/>
                </a:solidFill>
              </a:rPr>
              <a:t>すべて認めない</a:t>
            </a:r>
            <a:endParaRPr lang="ja-JP" altLang="en-US">
              <a:solidFill>
                <a:srgbClr val="FFFFFF"/>
              </a:solidFill>
            </a:endParaRPr>
          </a:p>
        </p:txBody>
      </p:sp>
      <p:sp>
        <p:nvSpPr>
          <p:cNvPr id="4352" name="Rectangle 256"/>
          <p:cNvSpPr>
            <a:spLocks noChangeArrowheads="1"/>
          </p:cNvSpPr>
          <p:nvPr/>
        </p:nvSpPr>
        <p:spPr bwMode="auto">
          <a:xfrm>
            <a:off x="7558088" y="650874"/>
            <a:ext cx="1320800" cy="919163"/>
          </a:xfrm>
          <a:prstGeom prst="rect">
            <a:avLst/>
          </a:prstGeom>
          <a:solidFill>
            <a:srgbClr val="AAF4B5"/>
          </a:solidFill>
          <a:ln w="9525">
            <a:solidFill>
              <a:schemeClr val="tx1"/>
            </a:solidFill>
            <a:miter lim="800000"/>
            <a:headEnd/>
            <a:tailEnd/>
          </a:ln>
          <a:effectLst>
            <a:outerShdw dist="63500" dir="3187806" algn="ctr" rotWithShape="0">
              <a:schemeClr val="tx1"/>
            </a:outerShdw>
          </a:effectLst>
        </p:spPr>
        <p:txBody>
          <a:bodyPr wrap="none" anchor="ctr">
            <a:prstTxWarp prst="textNoShape">
              <a:avLst/>
            </a:prstTxWarp>
          </a:bodyPr>
          <a:lstStyle/>
          <a:p>
            <a:pPr>
              <a:defRPr/>
            </a:pPr>
            <a:r>
              <a:rPr lang="ja-JP" altLang="en-US" sz="1000" b="1">
                <a:latin typeface="Times New Roman" charset="0"/>
              </a:rPr>
              <a:t>  ルーチンケア</a:t>
            </a:r>
            <a:endParaRPr lang="en-US" altLang="ja-JP" sz="1000" b="1">
              <a:latin typeface="Times New Roman" charset="0"/>
            </a:endParaRPr>
          </a:p>
          <a:p>
            <a:pPr>
              <a:defRPr/>
            </a:pPr>
            <a:r>
              <a:rPr lang="ja-JP" altLang="en-US" sz="1000" b="1">
                <a:latin typeface="Times New Roman" charset="0"/>
              </a:rPr>
              <a:t>（母親のそばで）</a:t>
            </a:r>
          </a:p>
          <a:p>
            <a:pPr>
              <a:defRPr/>
            </a:pPr>
            <a:r>
              <a:rPr lang="ja-JP" altLang="en-US" sz="1000" b="1">
                <a:latin typeface="Times New Roman" charset="0"/>
              </a:rPr>
              <a:t>　･　保温</a:t>
            </a:r>
          </a:p>
          <a:p>
            <a:pPr>
              <a:defRPr/>
            </a:pPr>
            <a:r>
              <a:rPr lang="ja-JP" altLang="en-US" sz="1000" b="1">
                <a:latin typeface="Times New Roman" charset="0"/>
              </a:rPr>
              <a:t>　・　気道開通</a:t>
            </a:r>
          </a:p>
          <a:p>
            <a:pPr>
              <a:defRPr/>
            </a:pPr>
            <a:r>
              <a:rPr lang="ja-JP" altLang="en-US" sz="1000" b="1">
                <a:latin typeface="Times New Roman" charset="0"/>
              </a:rPr>
              <a:t>　・　皮膚乾燥</a:t>
            </a:r>
            <a:endParaRPr lang="en-US" altLang="ja-JP" sz="1000" b="1">
              <a:latin typeface="Times New Roman" charset="0"/>
            </a:endParaRPr>
          </a:p>
          <a:p>
            <a:pPr>
              <a:defRPr/>
            </a:pPr>
            <a:r>
              <a:rPr lang="ja-JP" altLang="en-US" sz="1000" b="1">
                <a:latin typeface="Times New Roman" charset="0"/>
              </a:rPr>
              <a:t>　・　更なる評価</a:t>
            </a:r>
            <a:endParaRPr lang="ja-JP" altLang="en-US" sz="800">
              <a:latin typeface="Times New Roman" charset="0"/>
            </a:endParaRPr>
          </a:p>
        </p:txBody>
      </p:sp>
      <p:sp>
        <p:nvSpPr>
          <p:cNvPr id="91159" name="Line 257"/>
          <p:cNvSpPr>
            <a:spLocks noChangeShapeType="1"/>
          </p:cNvSpPr>
          <p:nvPr/>
        </p:nvSpPr>
        <p:spPr bwMode="auto">
          <a:xfrm>
            <a:off x="8216900" y="477838"/>
            <a:ext cx="0" cy="171450"/>
          </a:xfrm>
          <a:prstGeom prst="line">
            <a:avLst/>
          </a:prstGeom>
          <a:noFill/>
          <a:ln w="19050">
            <a:solidFill>
              <a:srgbClr val="FFFF00"/>
            </a:solidFill>
            <a:round/>
            <a:headEnd/>
            <a:tailEnd type="triangle" w="med" len="med"/>
          </a:ln>
        </p:spPr>
        <p:txBody>
          <a:bodyPr wrap="none" anchor="ctr">
            <a:prstTxWarp prst="textNoShape">
              <a:avLst/>
            </a:prstTxWarp>
          </a:bodyPr>
          <a:lstStyle/>
          <a:p>
            <a:endParaRPr lang="ja-JP" altLang="en-US"/>
          </a:p>
        </p:txBody>
      </p:sp>
      <p:sp>
        <p:nvSpPr>
          <p:cNvPr id="91160" name="Text Box 258"/>
          <p:cNvSpPr txBox="1">
            <a:spLocks noChangeArrowheads="1"/>
          </p:cNvSpPr>
          <p:nvPr/>
        </p:nvSpPr>
        <p:spPr bwMode="auto">
          <a:xfrm>
            <a:off x="2620963" y="2640013"/>
            <a:ext cx="244475" cy="368300"/>
          </a:xfrm>
          <a:prstGeom prst="rect">
            <a:avLst/>
          </a:prstGeom>
          <a:noFill/>
          <a:ln w="9525">
            <a:noFill/>
            <a:miter lim="800000"/>
            <a:headEnd/>
            <a:tailEnd/>
          </a:ln>
        </p:spPr>
        <p:txBody>
          <a:bodyPr>
            <a:prstTxWarp prst="textNoShape">
              <a:avLst/>
            </a:prstTxWarp>
            <a:spAutoFit/>
          </a:bodyPr>
          <a:lstStyle/>
          <a:p>
            <a:pPr>
              <a:spcBef>
                <a:spcPct val="50000"/>
              </a:spcBef>
            </a:pPr>
            <a:endParaRPr lang="ja-JP" altLang="en-US" sz="1800"/>
          </a:p>
        </p:txBody>
      </p:sp>
      <p:sp>
        <p:nvSpPr>
          <p:cNvPr id="91161" name="Text Box 259"/>
          <p:cNvSpPr txBox="1">
            <a:spLocks noChangeArrowheads="1"/>
          </p:cNvSpPr>
          <p:nvPr/>
        </p:nvSpPr>
        <p:spPr bwMode="auto">
          <a:xfrm>
            <a:off x="6057900" y="1905000"/>
            <a:ext cx="1714500" cy="554038"/>
          </a:xfrm>
          <a:prstGeom prst="rect">
            <a:avLst/>
          </a:prstGeom>
          <a:noFill/>
          <a:ln w="9525">
            <a:noFill/>
            <a:miter lim="800000"/>
            <a:headEnd/>
            <a:tailEnd/>
          </a:ln>
        </p:spPr>
        <p:txBody>
          <a:bodyPr>
            <a:prstTxWarp prst="textNoShape">
              <a:avLst/>
            </a:prstTxWarp>
            <a:spAutoFit/>
          </a:bodyPr>
          <a:lstStyle/>
          <a:p>
            <a:pPr algn="ctr"/>
            <a:r>
              <a:rPr lang="ja-JP" altLang="en-US" sz="1000" b="1">
                <a:solidFill>
                  <a:srgbClr val="FFFFFF"/>
                </a:solidFill>
              </a:rPr>
              <a:t>自発呼吸あり</a:t>
            </a:r>
            <a:endParaRPr lang="en-US" altLang="ja-JP" sz="1000" b="1">
              <a:solidFill>
                <a:srgbClr val="FFFFFF"/>
              </a:solidFill>
            </a:endParaRPr>
          </a:p>
          <a:p>
            <a:pPr algn="ctr"/>
            <a:r>
              <a:rPr lang="ja-JP" altLang="en-US" sz="1000" b="1">
                <a:solidFill>
                  <a:srgbClr val="FFFFFF"/>
                </a:solidFill>
              </a:rPr>
              <a:t>かつ</a:t>
            </a:r>
          </a:p>
          <a:p>
            <a:pPr algn="ctr"/>
            <a:r>
              <a:rPr lang="ja-JP" altLang="en-US" sz="1000" b="1">
                <a:solidFill>
                  <a:srgbClr val="FFFFFF"/>
                </a:solidFill>
              </a:rPr>
              <a:t>心拍  </a:t>
            </a:r>
            <a:r>
              <a:rPr lang="en-US" altLang="ja-JP" sz="1000" b="1">
                <a:solidFill>
                  <a:srgbClr val="FFFFFF"/>
                </a:solidFill>
              </a:rPr>
              <a:t>100 /</a:t>
            </a:r>
            <a:r>
              <a:rPr lang="ja-JP" altLang="en-US" sz="1000" b="1">
                <a:solidFill>
                  <a:srgbClr val="FFFFFF"/>
                </a:solidFill>
              </a:rPr>
              <a:t>分以上</a:t>
            </a:r>
          </a:p>
        </p:txBody>
      </p:sp>
      <p:sp>
        <p:nvSpPr>
          <p:cNvPr id="91162" name="Line 264"/>
          <p:cNvSpPr>
            <a:spLocks noChangeShapeType="1"/>
          </p:cNvSpPr>
          <p:nvPr/>
        </p:nvSpPr>
        <p:spPr bwMode="auto">
          <a:xfrm flipH="1">
            <a:off x="2843213" y="2371725"/>
            <a:ext cx="407987" cy="0"/>
          </a:xfrm>
          <a:prstGeom prst="line">
            <a:avLst/>
          </a:prstGeom>
          <a:noFill/>
          <a:ln w="19050">
            <a:solidFill>
              <a:srgbClr val="FFFF00"/>
            </a:solidFill>
            <a:round/>
            <a:headEnd/>
            <a:tailEnd/>
          </a:ln>
        </p:spPr>
        <p:txBody>
          <a:bodyPr wrap="none" anchor="ctr">
            <a:prstTxWarp prst="textNoShape">
              <a:avLst/>
            </a:prstTxWarp>
          </a:bodyPr>
          <a:lstStyle/>
          <a:p>
            <a:endParaRPr lang="ja-JP" altLang="en-US"/>
          </a:p>
        </p:txBody>
      </p:sp>
      <p:sp>
        <p:nvSpPr>
          <p:cNvPr id="91163" name="Line 265"/>
          <p:cNvSpPr>
            <a:spLocks noChangeShapeType="1"/>
          </p:cNvSpPr>
          <p:nvPr/>
        </p:nvSpPr>
        <p:spPr bwMode="auto">
          <a:xfrm flipH="1" flipV="1">
            <a:off x="5956300" y="2374900"/>
            <a:ext cx="420688" cy="0"/>
          </a:xfrm>
          <a:prstGeom prst="line">
            <a:avLst/>
          </a:prstGeom>
          <a:noFill/>
          <a:ln w="19050">
            <a:solidFill>
              <a:srgbClr val="FFFF00"/>
            </a:solidFill>
            <a:round/>
            <a:headEnd/>
            <a:tailEnd/>
          </a:ln>
        </p:spPr>
        <p:txBody>
          <a:bodyPr wrap="none" anchor="ctr">
            <a:prstTxWarp prst="textNoShape">
              <a:avLst/>
            </a:prstTxWarp>
          </a:bodyPr>
          <a:lstStyle/>
          <a:p>
            <a:endParaRPr lang="ja-JP" altLang="en-US"/>
          </a:p>
        </p:txBody>
      </p:sp>
      <p:sp>
        <p:nvSpPr>
          <p:cNvPr id="4362" name="AutoShape 266"/>
          <p:cNvSpPr>
            <a:spLocks noChangeArrowheads="1"/>
          </p:cNvSpPr>
          <p:nvPr/>
        </p:nvSpPr>
        <p:spPr bwMode="auto">
          <a:xfrm>
            <a:off x="3098800" y="2000250"/>
            <a:ext cx="3041650" cy="742950"/>
          </a:xfrm>
          <a:prstGeom prst="flowChartDecision">
            <a:avLst/>
          </a:prstGeom>
          <a:solidFill>
            <a:srgbClr val="FFDDF6"/>
          </a:solidFill>
          <a:ln w="9525">
            <a:solidFill>
              <a:schemeClr val="tx1"/>
            </a:solidFill>
            <a:miter lim="800000"/>
            <a:headEnd/>
            <a:tailEnd/>
          </a:ln>
          <a:effectLst>
            <a:outerShdw dist="45791" dir="3378596" algn="ctr" rotWithShape="0">
              <a:srgbClr val="808080"/>
            </a:outerShdw>
          </a:effectLst>
        </p:spPr>
        <p:txBody>
          <a:bodyPr wrap="none" anchor="ctr"/>
          <a:lstStyle/>
          <a:p>
            <a:pPr algn="ctr">
              <a:defRPr/>
            </a:pPr>
            <a:r>
              <a:rPr lang="ja-JP" altLang="en-US" sz="1000" b="1" dirty="0">
                <a:latin typeface="Times New Roman" pitchFamily="-109" charset="0"/>
              </a:rPr>
              <a:t>呼吸と心拍を確認</a:t>
            </a:r>
            <a:endParaRPr lang="en-US" altLang="ja-JP" sz="1000" b="1" dirty="0">
              <a:latin typeface="Times New Roman" pitchFamily="-109" charset="0"/>
            </a:endParaRPr>
          </a:p>
          <a:p>
            <a:pPr algn="ctr">
              <a:defRPr/>
            </a:pPr>
            <a:r>
              <a:rPr lang="ja-JP" altLang="en-US" sz="1000" b="1" dirty="0">
                <a:latin typeface="Times New Roman" pitchFamily="-109" charset="0"/>
                <a:ea typeface="MS Gothic" pitchFamily="49" charset="-128"/>
              </a:rPr>
              <a:t>（</a:t>
            </a:r>
            <a:r>
              <a:rPr lang="en-US" altLang="ja-JP" sz="1000" b="1" dirty="0">
                <a:latin typeface="Times New Roman" pitchFamily="-109" charset="0"/>
                <a:ea typeface="MS Gothic" pitchFamily="49" charset="-128"/>
              </a:rPr>
              <a:t>SpO</a:t>
            </a:r>
            <a:r>
              <a:rPr lang="en-US" altLang="ja-JP" sz="1000" b="1" baseline="-25000" dirty="0">
                <a:latin typeface="Times New Roman" pitchFamily="-109" charset="0"/>
                <a:ea typeface="MS Gothic" pitchFamily="49" charset="-128"/>
              </a:rPr>
              <a:t>2</a:t>
            </a:r>
            <a:r>
              <a:rPr lang="ja-JP" altLang="en-US" sz="1000" b="1" dirty="0">
                <a:latin typeface="Times New Roman" pitchFamily="-109" charset="0"/>
                <a:ea typeface="MS Gothic" pitchFamily="49" charset="-128"/>
              </a:rPr>
              <a:t>モニタの装着を検討）</a:t>
            </a:r>
            <a:endParaRPr lang="en-US" altLang="ja-JP" sz="1000" b="1" dirty="0">
              <a:latin typeface="Times New Roman" pitchFamily="-109" charset="0"/>
            </a:endParaRPr>
          </a:p>
          <a:p>
            <a:pPr algn="ctr">
              <a:defRPr/>
            </a:pPr>
            <a:endParaRPr lang="ja-JP" altLang="en-US" sz="900" b="1" dirty="0">
              <a:latin typeface="Times New Roman" pitchFamily="-109" charset="0"/>
            </a:endParaRPr>
          </a:p>
        </p:txBody>
      </p:sp>
      <p:sp>
        <p:nvSpPr>
          <p:cNvPr id="91166" name="Text Box 270"/>
          <p:cNvSpPr txBox="1">
            <a:spLocks noChangeArrowheads="1"/>
          </p:cNvSpPr>
          <p:nvPr/>
        </p:nvSpPr>
        <p:spPr bwMode="auto">
          <a:xfrm>
            <a:off x="7701516" y="2575165"/>
            <a:ext cx="863600" cy="246063"/>
          </a:xfrm>
          <a:prstGeom prst="rect">
            <a:avLst/>
          </a:prstGeom>
          <a:noFill/>
          <a:ln w="9525">
            <a:noFill/>
            <a:miter lim="800000"/>
            <a:headEnd/>
            <a:tailEnd/>
          </a:ln>
        </p:spPr>
        <p:txBody>
          <a:bodyPr>
            <a:prstTxWarp prst="textNoShape">
              <a:avLst/>
            </a:prstTxWarp>
            <a:spAutoFit/>
          </a:bodyPr>
          <a:lstStyle/>
          <a:p>
            <a:r>
              <a:rPr lang="ja-JP" altLang="en-US" sz="1000" b="1" dirty="0" smtClean="0">
                <a:solidFill>
                  <a:srgbClr val="FFFFFF"/>
                </a:solidFill>
              </a:rPr>
              <a:t>なし</a:t>
            </a:r>
            <a:endParaRPr lang="ja-JP" altLang="en-US" sz="1000" b="1" dirty="0">
              <a:solidFill>
                <a:srgbClr val="FFFFFF"/>
              </a:solidFill>
            </a:endParaRPr>
          </a:p>
        </p:txBody>
      </p:sp>
      <p:sp>
        <p:nvSpPr>
          <p:cNvPr id="91167" name="Line 271"/>
          <p:cNvSpPr>
            <a:spLocks noChangeShapeType="1"/>
          </p:cNvSpPr>
          <p:nvPr/>
        </p:nvSpPr>
        <p:spPr bwMode="auto">
          <a:xfrm>
            <a:off x="7399338" y="2795588"/>
            <a:ext cx="987425" cy="0"/>
          </a:xfrm>
          <a:prstGeom prst="line">
            <a:avLst/>
          </a:prstGeom>
          <a:noFill/>
          <a:ln w="19050">
            <a:solidFill>
              <a:srgbClr val="FFFF00"/>
            </a:solidFill>
            <a:round/>
            <a:headEnd/>
            <a:tailEnd/>
          </a:ln>
        </p:spPr>
        <p:txBody>
          <a:bodyPr wrap="none" anchor="ctr">
            <a:prstTxWarp prst="textNoShape">
              <a:avLst/>
            </a:prstTxWarp>
          </a:bodyPr>
          <a:lstStyle/>
          <a:p>
            <a:endParaRPr lang="ja-JP" altLang="en-US"/>
          </a:p>
        </p:txBody>
      </p:sp>
      <p:sp>
        <p:nvSpPr>
          <p:cNvPr id="91168" name="Line 272"/>
          <p:cNvSpPr>
            <a:spLocks noChangeShapeType="1"/>
          </p:cNvSpPr>
          <p:nvPr/>
        </p:nvSpPr>
        <p:spPr bwMode="auto">
          <a:xfrm>
            <a:off x="8386762" y="2789238"/>
            <a:ext cx="3175" cy="2150695"/>
          </a:xfrm>
          <a:prstGeom prst="line">
            <a:avLst/>
          </a:prstGeom>
          <a:noFill/>
          <a:ln w="19050">
            <a:solidFill>
              <a:srgbClr val="FFFF00"/>
            </a:solidFill>
            <a:round/>
            <a:headEnd/>
            <a:tailEnd type="triangle" w="med" len="med"/>
          </a:ln>
        </p:spPr>
        <p:txBody>
          <a:bodyPr wrap="none" anchor="ctr">
            <a:prstTxWarp prst="textNoShape">
              <a:avLst/>
            </a:prstTxWarp>
          </a:bodyPr>
          <a:lstStyle/>
          <a:p>
            <a:endParaRPr lang="ja-JP" altLang="en-US"/>
          </a:p>
        </p:txBody>
      </p:sp>
      <p:sp>
        <p:nvSpPr>
          <p:cNvPr id="91169" name="Line 273"/>
          <p:cNvSpPr>
            <a:spLocks noChangeShapeType="1"/>
          </p:cNvSpPr>
          <p:nvPr/>
        </p:nvSpPr>
        <p:spPr bwMode="auto">
          <a:xfrm>
            <a:off x="6400186" y="3779157"/>
            <a:ext cx="0" cy="268641"/>
          </a:xfrm>
          <a:prstGeom prst="line">
            <a:avLst/>
          </a:prstGeom>
          <a:noFill/>
          <a:ln w="19050">
            <a:solidFill>
              <a:srgbClr val="FFFF00"/>
            </a:solidFill>
            <a:round/>
            <a:headEnd/>
            <a:tailEnd type="triangle" w="med" len="med"/>
          </a:ln>
        </p:spPr>
        <p:txBody>
          <a:bodyPr wrap="none" anchor="ctr">
            <a:prstTxWarp prst="textNoShape">
              <a:avLst/>
            </a:prstTxWarp>
          </a:bodyPr>
          <a:lstStyle/>
          <a:p>
            <a:endParaRPr lang="ja-JP" altLang="en-US"/>
          </a:p>
        </p:txBody>
      </p:sp>
      <p:sp>
        <p:nvSpPr>
          <p:cNvPr id="91170" name="Line 274"/>
          <p:cNvSpPr>
            <a:spLocks noChangeShapeType="1"/>
          </p:cNvSpPr>
          <p:nvPr/>
        </p:nvSpPr>
        <p:spPr bwMode="auto">
          <a:xfrm flipH="1">
            <a:off x="6413500" y="4449860"/>
            <a:ext cx="0" cy="486591"/>
          </a:xfrm>
          <a:prstGeom prst="line">
            <a:avLst/>
          </a:prstGeom>
          <a:noFill/>
          <a:ln w="19050">
            <a:solidFill>
              <a:srgbClr val="FFFF00"/>
            </a:solidFill>
            <a:round/>
            <a:headEnd/>
            <a:tailEnd type="triangle" w="med" len="med"/>
          </a:ln>
        </p:spPr>
        <p:txBody>
          <a:bodyPr wrap="none" anchor="ctr">
            <a:prstTxWarp prst="textNoShape">
              <a:avLst/>
            </a:prstTxWarp>
          </a:bodyPr>
          <a:lstStyle/>
          <a:p>
            <a:endParaRPr lang="ja-JP" altLang="en-US"/>
          </a:p>
        </p:txBody>
      </p:sp>
      <p:sp>
        <p:nvSpPr>
          <p:cNvPr id="4371" name="AutoShape 275"/>
          <p:cNvSpPr>
            <a:spLocks noChangeArrowheads="1"/>
          </p:cNvSpPr>
          <p:nvPr/>
        </p:nvSpPr>
        <p:spPr bwMode="auto">
          <a:xfrm>
            <a:off x="5143500" y="2559050"/>
            <a:ext cx="2474913" cy="468313"/>
          </a:xfrm>
          <a:prstGeom prst="flowChartDecision">
            <a:avLst/>
          </a:prstGeom>
          <a:solidFill>
            <a:srgbClr val="FFDDF6"/>
          </a:solidFill>
          <a:ln w="9525">
            <a:solidFill>
              <a:schemeClr val="tx1"/>
            </a:solidFill>
            <a:miter lim="800000"/>
            <a:headEnd/>
            <a:tailEnd/>
          </a:ln>
          <a:effectLst>
            <a:outerShdw dist="45791" dir="3378596" algn="ctr" rotWithShape="0">
              <a:srgbClr val="808080"/>
            </a:outerShdw>
          </a:effectLst>
        </p:spPr>
        <p:txBody>
          <a:bodyPr wrap="none" anchor="ctr"/>
          <a:lstStyle/>
          <a:p>
            <a:pPr algn="ctr">
              <a:defRPr/>
            </a:pPr>
            <a:r>
              <a:rPr lang="ja-JP" altLang="en-US" sz="900" b="1" dirty="0">
                <a:latin typeface="Times New Roman" pitchFamily="-109" charset="0"/>
              </a:rPr>
              <a:t>努力呼吸</a:t>
            </a:r>
            <a:r>
              <a:rPr lang="ja-JP" altLang="en-US" sz="900" b="1" dirty="0" smtClean="0">
                <a:latin typeface="Times New Roman" pitchFamily="-109" charset="0"/>
              </a:rPr>
              <a:t> とチアノーゼ</a:t>
            </a:r>
            <a:r>
              <a:rPr lang="ja-JP" altLang="en-US" sz="900" b="1" dirty="0">
                <a:latin typeface="Times New Roman" pitchFamily="-109" charset="0"/>
              </a:rPr>
              <a:t>の確認</a:t>
            </a:r>
          </a:p>
        </p:txBody>
      </p:sp>
      <p:sp>
        <p:nvSpPr>
          <p:cNvPr id="91172" name="Line 276"/>
          <p:cNvSpPr>
            <a:spLocks noChangeShapeType="1"/>
          </p:cNvSpPr>
          <p:nvPr/>
        </p:nvSpPr>
        <p:spPr bwMode="auto">
          <a:xfrm>
            <a:off x="6375400" y="2371725"/>
            <a:ext cx="0" cy="187325"/>
          </a:xfrm>
          <a:prstGeom prst="line">
            <a:avLst/>
          </a:prstGeom>
          <a:noFill/>
          <a:ln w="19050">
            <a:solidFill>
              <a:srgbClr val="FFFF00"/>
            </a:solidFill>
            <a:round/>
            <a:headEnd/>
            <a:tailEnd type="triangle" w="med" len="med"/>
          </a:ln>
        </p:spPr>
        <p:txBody>
          <a:bodyPr wrap="none" anchor="ctr">
            <a:prstTxWarp prst="textNoShape">
              <a:avLst/>
            </a:prstTxWarp>
          </a:bodyPr>
          <a:lstStyle/>
          <a:p>
            <a:endParaRPr lang="ja-JP" altLang="en-US"/>
          </a:p>
        </p:txBody>
      </p:sp>
      <p:sp>
        <p:nvSpPr>
          <p:cNvPr id="91173" name="Line 277"/>
          <p:cNvSpPr>
            <a:spLocks noChangeShapeType="1"/>
          </p:cNvSpPr>
          <p:nvPr/>
        </p:nvSpPr>
        <p:spPr bwMode="auto">
          <a:xfrm>
            <a:off x="2843213" y="2363788"/>
            <a:ext cx="0" cy="379412"/>
          </a:xfrm>
          <a:prstGeom prst="line">
            <a:avLst/>
          </a:prstGeom>
          <a:noFill/>
          <a:ln w="19050">
            <a:solidFill>
              <a:srgbClr val="FFFF00"/>
            </a:solidFill>
            <a:round/>
            <a:headEnd/>
            <a:tailEnd type="triangle" w="med" len="med"/>
          </a:ln>
        </p:spPr>
        <p:txBody>
          <a:bodyPr wrap="none" anchor="ctr">
            <a:prstTxWarp prst="textNoShape">
              <a:avLst/>
            </a:prstTxWarp>
          </a:bodyPr>
          <a:lstStyle/>
          <a:p>
            <a:endParaRPr lang="ja-JP" altLang="en-US"/>
          </a:p>
        </p:txBody>
      </p:sp>
      <p:sp>
        <p:nvSpPr>
          <p:cNvPr id="91174" name="Line 278"/>
          <p:cNvSpPr>
            <a:spLocks noChangeShapeType="1"/>
          </p:cNvSpPr>
          <p:nvPr/>
        </p:nvSpPr>
        <p:spPr bwMode="auto">
          <a:xfrm>
            <a:off x="2876550" y="3119418"/>
            <a:ext cx="0" cy="595313"/>
          </a:xfrm>
          <a:prstGeom prst="line">
            <a:avLst/>
          </a:prstGeom>
          <a:noFill/>
          <a:ln w="19050">
            <a:solidFill>
              <a:srgbClr val="FFFF00"/>
            </a:solidFill>
            <a:round/>
            <a:headEnd/>
            <a:tailEnd type="triangle" w="med" len="med"/>
          </a:ln>
        </p:spPr>
        <p:txBody>
          <a:bodyPr wrap="none" anchor="ctr">
            <a:prstTxWarp prst="textNoShape">
              <a:avLst/>
            </a:prstTxWarp>
          </a:bodyPr>
          <a:lstStyle/>
          <a:p>
            <a:endParaRPr lang="ja-JP" altLang="en-US"/>
          </a:p>
        </p:txBody>
      </p:sp>
      <p:sp>
        <p:nvSpPr>
          <p:cNvPr id="91175" name="Line 279"/>
          <p:cNvSpPr>
            <a:spLocks noChangeShapeType="1"/>
          </p:cNvSpPr>
          <p:nvPr/>
        </p:nvSpPr>
        <p:spPr bwMode="auto">
          <a:xfrm>
            <a:off x="2865438" y="4057631"/>
            <a:ext cx="11112" cy="520700"/>
          </a:xfrm>
          <a:prstGeom prst="line">
            <a:avLst/>
          </a:prstGeom>
          <a:noFill/>
          <a:ln w="19050">
            <a:solidFill>
              <a:srgbClr val="FFFF00"/>
            </a:solidFill>
            <a:round/>
            <a:headEnd/>
            <a:tailEnd type="triangle" w="med" len="med"/>
          </a:ln>
        </p:spPr>
        <p:txBody>
          <a:bodyPr wrap="none" anchor="ctr">
            <a:prstTxWarp prst="textNoShape">
              <a:avLst/>
            </a:prstTxWarp>
          </a:bodyPr>
          <a:lstStyle/>
          <a:p>
            <a:endParaRPr lang="ja-JP" altLang="en-US"/>
          </a:p>
        </p:txBody>
      </p:sp>
      <p:sp>
        <p:nvSpPr>
          <p:cNvPr id="4376" name="Rectangle 280"/>
          <p:cNvSpPr>
            <a:spLocks noChangeArrowheads="1"/>
          </p:cNvSpPr>
          <p:nvPr/>
        </p:nvSpPr>
        <p:spPr bwMode="auto">
          <a:xfrm>
            <a:off x="1746054" y="4587758"/>
            <a:ext cx="2235200" cy="228600"/>
          </a:xfrm>
          <a:prstGeom prst="rect">
            <a:avLst/>
          </a:prstGeom>
          <a:solidFill>
            <a:srgbClr val="00FFFF"/>
          </a:solidFill>
          <a:ln w="9525">
            <a:solidFill>
              <a:schemeClr val="tx1"/>
            </a:solidFill>
            <a:miter lim="800000"/>
            <a:headEnd/>
            <a:tailEnd/>
          </a:ln>
          <a:effectLst>
            <a:outerShdw dist="63500" dir="3187806" algn="ctr" rotWithShape="0">
              <a:schemeClr val="tx1"/>
            </a:outerShdw>
          </a:effectLst>
        </p:spPr>
        <p:txBody>
          <a:bodyPr wrap="none" anchor="ctr"/>
          <a:lstStyle/>
          <a:p>
            <a:pPr algn="ctr">
              <a:defRPr/>
            </a:pPr>
            <a:r>
              <a:rPr lang="ja-JP" altLang="en-US" sz="1000" b="1" dirty="0">
                <a:latin typeface="Times New Roman" pitchFamily="-109" charset="0"/>
                <a:ea typeface="MS Gothic" pitchFamily="49" charset="-128"/>
              </a:rPr>
              <a:t>人工呼吸と胸骨圧迫 </a:t>
            </a:r>
            <a:r>
              <a:rPr lang="en-US" altLang="ja-JP" sz="1000" b="1" dirty="0">
                <a:latin typeface="Times New Roman" pitchFamily="-109" charset="0"/>
                <a:ea typeface="MS Gothic" pitchFamily="49" charset="-128"/>
              </a:rPr>
              <a:t>(1:3)(**)</a:t>
            </a:r>
            <a:endParaRPr lang="en-US" altLang="ja-JP" sz="800" dirty="0">
              <a:latin typeface="Times New Roman" pitchFamily="-109" charset="0"/>
              <a:ea typeface="MS Gothic" pitchFamily="49" charset="-128"/>
            </a:endParaRPr>
          </a:p>
        </p:txBody>
      </p:sp>
      <p:sp>
        <p:nvSpPr>
          <p:cNvPr id="91177" name="Text Box 283"/>
          <p:cNvSpPr txBox="1">
            <a:spLocks noChangeArrowheads="1"/>
          </p:cNvSpPr>
          <p:nvPr/>
        </p:nvSpPr>
        <p:spPr bwMode="auto">
          <a:xfrm>
            <a:off x="3022600" y="5421195"/>
            <a:ext cx="939800" cy="246063"/>
          </a:xfrm>
          <a:prstGeom prst="rect">
            <a:avLst/>
          </a:prstGeom>
          <a:noFill/>
          <a:ln w="9525">
            <a:noFill/>
            <a:miter lim="800000"/>
            <a:headEnd/>
            <a:tailEnd/>
          </a:ln>
        </p:spPr>
        <p:txBody>
          <a:bodyPr>
            <a:prstTxWarp prst="textNoShape">
              <a:avLst/>
            </a:prstTxWarp>
            <a:spAutoFit/>
          </a:bodyPr>
          <a:lstStyle/>
          <a:p>
            <a:r>
              <a:rPr lang="en-US" altLang="ja-JP" sz="1000" b="1">
                <a:solidFill>
                  <a:srgbClr val="FFFFFF"/>
                </a:solidFill>
                <a:latin typeface="Tahoma" pitchFamily="-112" charset="0"/>
              </a:rPr>
              <a:t>60</a:t>
            </a:r>
            <a:r>
              <a:rPr lang="ja-JP" altLang="en-US" sz="1000" b="1">
                <a:solidFill>
                  <a:srgbClr val="FFFFFF"/>
                </a:solidFill>
                <a:latin typeface="Tahoma" pitchFamily="-112" charset="0"/>
              </a:rPr>
              <a:t>未満</a:t>
            </a:r>
            <a:endParaRPr lang="ja-JP" altLang="en-US">
              <a:solidFill>
                <a:srgbClr val="FFFFFF"/>
              </a:solidFill>
            </a:endParaRPr>
          </a:p>
        </p:txBody>
      </p:sp>
      <p:sp>
        <p:nvSpPr>
          <p:cNvPr id="91178" name="Line 284"/>
          <p:cNvSpPr>
            <a:spLocks noChangeShapeType="1"/>
          </p:cNvSpPr>
          <p:nvPr/>
        </p:nvSpPr>
        <p:spPr bwMode="auto">
          <a:xfrm>
            <a:off x="2876549" y="5420705"/>
            <a:ext cx="4763" cy="276225"/>
          </a:xfrm>
          <a:prstGeom prst="line">
            <a:avLst/>
          </a:prstGeom>
          <a:noFill/>
          <a:ln w="19050">
            <a:solidFill>
              <a:srgbClr val="FFFF00"/>
            </a:solidFill>
            <a:round/>
            <a:headEnd/>
            <a:tailEnd type="triangle" w="med" len="med"/>
          </a:ln>
        </p:spPr>
        <p:txBody>
          <a:bodyPr wrap="none" anchor="ctr">
            <a:prstTxWarp prst="textNoShape">
              <a:avLst/>
            </a:prstTxWarp>
          </a:bodyPr>
          <a:lstStyle/>
          <a:p>
            <a:endParaRPr lang="ja-JP" altLang="en-US"/>
          </a:p>
        </p:txBody>
      </p:sp>
      <p:sp>
        <p:nvSpPr>
          <p:cNvPr id="4129" name="AutoShape 33"/>
          <p:cNvSpPr>
            <a:spLocks noChangeArrowheads="1"/>
          </p:cNvSpPr>
          <p:nvPr/>
        </p:nvSpPr>
        <p:spPr bwMode="auto">
          <a:xfrm>
            <a:off x="2006600" y="3714731"/>
            <a:ext cx="1706563" cy="342900"/>
          </a:xfrm>
          <a:prstGeom prst="flowChartDecision">
            <a:avLst/>
          </a:prstGeom>
          <a:solidFill>
            <a:srgbClr val="FFDDF6"/>
          </a:solidFill>
          <a:ln w="9525">
            <a:solidFill>
              <a:schemeClr val="tx1"/>
            </a:solidFill>
            <a:miter lim="800000"/>
            <a:headEnd/>
            <a:tailEnd/>
          </a:ln>
          <a:effectLst>
            <a:outerShdw dist="45791" dir="3378596" algn="ctr" rotWithShape="0">
              <a:srgbClr val="808080"/>
            </a:outerShdw>
          </a:effectLst>
        </p:spPr>
        <p:txBody>
          <a:bodyPr wrap="none" anchor="ctr"/>
          <a:lstStyle/>
          <a:p>
            <a:pPr algn="ctr">
              <a:defRPr/>
            </a:pPr>
            <a:r>
              <a:rPr lang="ja-JP" altLang="en-US" sz="900" b="1" dirty="0">
                <a:latin typeface="Times New Roman" pitchFamily="-109" charset="0"/>
              </a:rPr>
              <a:t>心拍数確認</a:t>
            </a:r>
          </a:p>
        </p:txBody>
      </p:sp>
      <p:sp>
        <p:nvSpPr>
          <p:cNvPr id="4306" name="AutoShape 210"/>
          <p:cNvSpPr>
            <a:spLocks noChangeArrowheads="1"/>
          </p:cNvSpPr>
          <p:nvPr/>
        </p:nvSpPr>
        <p:spPr bwMode="auto">
          <a:xfrm>
            <a:off x="2019300" y="5127508"/>
            <a:ext cx="1706563" cy="342900"/>
          </a:xfrm>
          <a:prstGeom prst="flowChartDecision">
            <a:avLst/>
          </a:prstGeom>
          <a:solidFill>
            <a:srgbClr val="FFDDF6"/>
          </a:solidFill>
          <a:ln w="9525">
            <a:solidFill>
              <a:schemeClr val="tx1"/>
            </a:solidFill>
            <a:miter lim="800000"/>
            <a:headEnd/>
            <a:tailEnd/>
          </a:ln>
          <a:effectLst>
            <a:outerShdw dist="45791" dir="3378596" algn="ctr" rotWithShape="0">
              <a:srgbClr val="808080"/>
            </a:outerShdw>
          </a:effectLst>
        </p:spPr>
        <p:txBody>
          <a:bodyPr wrap="none" anchor="ctr"/>
          <a:lstStyle/>
          <a:p>
            <a:pPr algn="ctr">
              <a:defRPr/>
            </a:pPr>
            <a:r>
              <a:rPr lang="ja-JP" altLang="en-US" sz="900" b="1" dirty="0">
                <a:latin typeface="Times New Roman" pitchFamily="-109" charset="0"/>
              </a:rPr>
              <a:t>心拍数確認</a:t>
            </a:r>
          </a:p>
        </p:txBody>
      </p:sp>
      <p:sp>
        <p:nvSpPr>
          <p:cNvPr id="4128" name="AutoShape 32"/>
          <p:cNvSpPr>
            <a:spLocks noChangeArrowheads="1"/>
          </p:cNvSpPr>
          <p:nvPr/>
        </p:nvSpPr>
        <p:spPr bwMode="auto">
          <a:xfrm>
            <a:off x="5181600" y="4038697"/>
            <a:ext cx="2436813" cy="411163"/>
          </a:xfrm>
          <a:prstGeom prst="flowChartDecision">
            <a:avLst/>
          </a:prstGeom>
          <a:solidFill>
            <a:srgbClr val="FFDDF6"/>
          </a:solidFill>
          <a:ln w="9525">
            <a:solidFill>
              <a:schemeClr val="tx1"/>
            </a:solidFill>
            <a:miter lim="800000"/>
            <a:headEnd/>
            <a:tailEnd/>
          </a:ln>
          <a:effectLst>
            <a:outerShdw dist="45791" dir="3378596" algn="ctr" rotWithShape="0">
              <a:srgbClr val="808080"/>
            </a:outerShdw>
          </a:effectLst>
        </p:spPr>
        <p:txBody>
          <a:bodyPr wrap="none" anchor="ctr"/>
          <a:lstStyle/>
          <a:p>
            <a:pPr algn="ctr">
              <a:defRPr/>
            </a:pPr>
            <a:r>
              <a:rPr lang="ja-JP" altLang="en-US" sz="900" b="1" dirty="0">
                <a:latin typeface="Times New Roman" pitchFamily="-109" charset="0"/>
              </a:rPr>
              <a:t>努力呼吸</a:t>
            </a:r>
            <a:r>
              <a:rPr lang="ja-JP" altLang="en-US" sz="900" b="1" dirty="0" smtClean="0">
                <a:latin typeface="Times New Roman" pitchFamily="-109" charset="0"/>
              </a:rPr>
              <a:t> とチアノーゼ</a:t>
            </a:r>
            <a:r>
              <a:rPr lang="ja-JP" altLang="en-US" sz="900" b="1" dirty="0">
                <a:latin typeface="Times New Roman" pitchFamily="-109" charset="0"/>
              </a:rPr>
              <a:t>の確認</a:t>
            </a:r>
          </a:p>
        </p:txBody>
      </p:sp>
      <p:sp>
        <p:nvSpPr>
          <p:cNvPr id="91183" name="Rectangle 290"/>
          <p:cNvSpPr>
            <a:spLocks noChangeArrowheads="1"/>
          </p:cNvSpPr>
          <p:nvPr/>
        </p:nvSpPr>
        <p:spPr bwMode="auto">
          <a:xfrm>
            <a:off x="4864100" y="5875906"/>
            <a:ext cx="4267200" cy="646113"/>
          </a:xfrm>
          <a:prstGeom prst="rect">
            <a:avLst/>
          </a:prstGeom>
          <a:noFill/>
          <a:ln w="9525">
            <a:noFill/>
            <a:miter lim="800000"/>
            <a:headEnd/>
            <a:tailEnd/>
          </a:ln>
        </p:spPr>
        <p:txBody>
          <a:bodyPr>
            <a:prstTxWarp prst="textNoShape">
              <a:avLst/>
            </a:prstTxWarp>
            <a:spAutoFit/>
          </a:bodyPr>
          <a:lstStyle/>
          <a:p>
            <a:r>
              <a:rPr lang="en-US" altLang="ja-JP" sz="900" b="1" dirty="0">
                <a:solidFill>
                  <a:srgbClr val="FFFFFF"/>
                </a:solidFill>
                <a:ea typeface="MS Gothic" pitchFamily="49" charset="-128"/>
                <a:cs typeface="MS Gothic" pitchFamily="49" charset="-128"/>
              </a:rPr>
              <a:t>(*)</a:t>
            </a:r>
            <a:r>
              <a:rPr lang="ja-JP" altLang="en-US" sz="900" b="1" dirty="0">
                <a:solidFill>
                  <a:srgbClr val="FFFFFF"/>
                </a:solidFill>
                <a:ea typeface="MS Gothic" pitchFamily="49" charset="-128"/>
                <a:cs typeface="MS Gothic" pitchFamily="49" charset="-128"/>
              </a:rPr>
              <a:t>人工呼吸 ：新生児仮死では</a:t>
            </a:r>
            <a:r>
              <a:rPr lang="en-US" altLang="ja-JP" sz="900" b="1" dirty="0">
                <a:solidFill>
                  <a:srgbClr val="FFFFFF"/>
                </a:solidFill>
                <a:ea typeface="MS Gothic" pitchFamily="49" charset="-128"/>
                <a:cs typeface="MS Gothic" pitchFamily="49" charset="-128"/>
              </a:rPr>
              <a:t>90%</a:t>
            </a:r>
            <a:r>
              <a:rPr lang="ja-JP" altLang="en-US" sz="900" b="1" dirty="0">
                <a:solidFill>
                  <a:srgbClr val="FFFFFF"/>
                </a:solidFill>
                <a:ea typeface="MS Gothic" pitchFamily="49" charset="-128"/>
                <a:cs typeface="MS Gothic" pitchFamily="49" charset="-128"/>
              </a:rPr>
              <a:t>以上はバッグ・マスク</a:t>
            </a:r>
          </a:p>
          <a:p>
            <a:r>
              <a:rPr lang="ja-JP" altLang="en-US" sz="900" b="1" dirty="0">
                <a:solidFill>
                  <a:srgbClr val="FFFFFF"/>
                </a:solidFill>
                <a:ea typeface="MS Gothic" pitchFamily="49" charset="-128"/>
                <a:cs typeface="MS Gothic" pitchFamily="49" charset="-128"/>
              </a:rPr>
              <a:t>　　換気だけで改善するので急いで挿管しなくてよい。</a:t>
            </a:r>
          </a:p>
          <a:p>
            <a:r>
              <a:rPr lang="en-US" altLang="ja-JP" sz="900" b="1" dirty="0">
                <a:solidFill>
                  <a:srgbClr val="FFFFFF"/>
                </a:solidFill>
                <a:ea typeface="MS Gothic" pitchFamily="49" charset="-128"/>
                <a:cs typeface="MS Gothic" pitchFamily="49" charset="-128"/>
              </a:rPr>
              <a:t>(**)</a:t>
            </a:r>
            <a:r>
              <a:rPr lang="ja-JP" altLang="en-US" sz="900" b="1" dirty="0">
                <a:solidFill>
                  <a:srgbClr val="FFFFFF"/>
                </a:solidFill>
                <a:ea typeface="MS Gothic" pitchFamily="49" charset="-128"/>
                <a:cs typeface="MS Gothic" pitchFamily="49" charset="-128"/>
              </a:rPr>
              <a:t>人工呼吸と胸骨圧迫：</a:t>
            </a:r>
            <a:r>
              <a:rPr lang="en-US" altLang="ja-JP" sz="900" b="1" dirty="0">
                <a:solidFill>
                  <a:srgbClr val="FFFFFF"/>
                </a:solidFill>
                <a:ea typeface="MS Gothic" pitchFamily="49" charset="-128"/>
                <a:cs typeface="MS Gothic" pitchFamily="49" charset="-128"/>
              </a:rPr>
              <a:t>1</a:t>
            </a:r>
            <a:r>
              <a:rPr lang="ja-JP" altLang="en-US" sz="900" b="1" dirty="0">
                <a:solidFill>
                  <a:srgbClr val="FFFFFF"/>
                </a:solidFill>
                <a:ea typeface="MS Gothic" pitchFamily="49" charset="-128"/>
                <a:cs typeface="MS Gothic" pitchFamily="49" charset="-128"/>
              </a:rPr>
              <a:t>分間では人工呼吸</a:t>
            </a:r>
            <a:r>
              <a:rPr lang="en-US" altLang="ja-JP" sz="900" b="1" dirty="0">
                <a:solidFill>
                  <a:srgbClr val="FFFFFF"/>
                </a:solidFill>
                <a:ea typeface="MS Gothic" pitchFamily="49" charset="-128"/>
                <a:cs typeface="MS Gothic" pitchFamily="49" charset="-128"/>
              </a:rPr>
              <a:t>30</a:t>
            </a:r>
            <a:r>
              <a:rPr lang="ja-JP" altLang="en-US" sz="900" b="1" dirty="0">
                <a:solidFill>
                  <a:srgbClr val="FFFFFF"/>
                </a:solidFill>
                <a:ea typeface="MS Gothic" pitchFamily="49" charset="-128"/>
                <a:cs typeface="MS Gothic" pitchFamily="49" charset="-128"/>
              </a:rPr>
              <a:t>回と胸骨</a:t>
            </a:r>
          </a:p>
          <a:p>
            <a:r>
              <a:rPr lang="ja-JP" altLang="en-US" sz="900" b="1" dirty="0">
                <a:solidFill>
                  <a:srgbClr val="FFFFFF"/>
                </a:solidFill>
                <a:ea typeface="MS Gothic" pitchFamily="49" charset="-128"/>
                <a:cs typeface="MS Gothic" pitchFamily="49" charset="-128"/>
              </a:rPr>
              <a:t>　　圧迫</a:t>
            </a:r>
            <a:r>
              <a:rPr lang="en-US" altLang="ja-JP" sz="900" b="1" dirty="0">
                <a:solidFill>
                  <a:srgbClr val="FFFFFF"/>
                </a:solidFill>
                <a:ea typeface="MS Gothic" pitchFamily="49" charset="-128"/>
                <a:cs typeface="MS Gothic" pitchFamily="49" charset="-128"/>
              </a:rPr>
              <a:t>90</a:t>
            </a:r>
            <a:r>
              <a:rPr lang="ja-JP" altLang="en-US" sz="900" b="1" dirty="0">
                <a:solidFill>
                  <a:srgbClr val="FFFFFF"/>
                </a:solidFill>
                <a:ea typeface="MS Gothic" pitchFamily="49" charset="-128"/>
                <a:cs typeface="MS Gothic" pitchFamily="49" charset="-128"/>
              </a:rPr>
              <a:t>回となる。</a:t>
            </a:r>
          </a:p>
        </p:txBody>
      </p:sp>
      <p:sp>
        <p:nvSpPr>
          <p:cNvPr id="91184" name="テキスト ボックス 4"/>
          <p:cNvSpPr txBox="1">
            <a:spLocks noChangeArrowheads="1"/>
          </p:cNvSpPr>
          <p:nvPr/>
        </p:nvSpPr>
        <p:spPr bwMode="auto">
          <a:xfrm>
            <a:off x="131978" y="400050"/>
            <a:ext cx="571500" cy="230188"/>
          </a:xfrm>
          <a:prstGeom prst="rect">
            <a:avLst/>
          </a:prstGeom>
          <a:solidFill>
            <a:schemeClr val="bg1"/>
          </a:solidFill>
          <a:ln w="9525">
            <a:noFill/>
            <a:miter lim="800000"/>
            <a:headEnd/>
            <a:tailEnd/>
          </a:ln>
        </p:spPr>
        <p:txBody>
          <a:bodyPr>
            <a:prstTxWarp prst="textNoShape">
              <a:avLst/>
            </a:prstTxWarp>
            <a:spAutoFit/>
          </a:bodyPr>
          <a:lstStyle/>
          <a:p>
            <a:r>
              <a:rPr lang="ja-JP" altLang="en-US" sz="900" b="1">
                <a:solidFill>
                  <a:srgbClr val="FF0000"/>
                </a:solidFill>
                <a:latin typeface="Calibri" pitchFamily="-112" charset="0"/>
              </a:rPr>
              <a:t>出生</a:t>
            </a:r>
          </a:p>
        </p:txBody>
      </p:sp>
      <p:sp>
        <p:nvSpPr>
          <p:cNvPr id="91185" name="テキスト ボックス 6"/>
          <p:cNvSpPr txBox="1">
            <a:spLocks noChangeArrowheads="1"/>
          </p:cNvSpPr>
          <p:nvPr/>
        </p:nvSpPr>
        <p:spPr bwMode="auto">
          <a:xfrm>
            <a:off x="169686" y="3729900"/>
            <a:ext cx="812800" cy="246063"/>
          </a:xfrm>
          <a:prstGeom prst="rect">
            <a:avLst/>
          </a:prstGeom>
          <a:noFill/>
          <a:ln w="9525">
            <a:noFill/>
            <a:miter lim="800000"/>
            <a:headEnd/>
            <a:tailEnd/>
          </a:ln>
        </p:spPr>
        <p:txBody>
          <a:bodyPr>
            <a:prstTxWarp prst="textNoShape">
              <a:avLst/>
            </a:prstTxWarp>
            <a:spAutoFit/>
          </a:bodyPr>
          <a:lstStyle/>
          <a:p>
            <a:r>
              <a:rPr lang="en-US" altLang="ja-JP" sz="1000" b="1">
                <a:solidFill>
                  <a:srgbClr val="FF0000"/>
                </a:solidFill>
                <a:latin typeface="Tahoma" pitchFamily="-112" charset="0"/>
              </a:rPr>
              <a:t>60</a:t>
            </a:r>
            <a:r>
              <a:rPr lang="ja-JP" altLang="en-US" sz="900" b="1">
                <a:solidFill>
                  <a:srgbClr val="FF0000"/>
                </a:solidFill>
                <a:latin typeface="Calibri" pitchFamily="-112" charset="0"/>
              </a:rPr>
              <a:t>秒</a:t>
            </a:r>
          </a:p>
        </p:txBody>
      </p:sp>
      <p:sp>
        <p:nvSpPr>
          <p:cNvPr id="4392" name="Rectangle 296"/>
          <p:cNvSpPr>
            <a:spLocks noChangeArrowheads="1"/>
          </p:cNvSpPr>
          <p:nvPr/>
        </p:nvSpPr>
        <p:spPr bwMode="auto">
          <a:xfrm>
            <a:off x="5041900" y="3412125"/>
            <a:ext cx="2705100" cy="393517"/>
          </a:xfrm>
          <a:prstGeom prst="rect">
            <a:avLst/>
          </a:prstGeom>
          <a:solidFill>
            <a:srgbClr val="00FFFF"/>
          </a:solidFill>
          <a:ln w="9525">
            <a:solidFill>
              <a:schemeClr val="tx1"/>
            </a:solidFill>
            <a:miter lim="800000"/>
            <a:headEnd/>
            <a:tailEnd/>
          </a:ln>
          <a:effectLst>
            <a:outerShdw dist="63500" dir="3187806" algn="ctr" rotWithShape="0">
              <a:schemeClr val="tx1"/>
            </a:outerShdw>
          </a:effectLst>
        </p:spPr>
        <p:txBody>
          <a:bodyPr wrap="none" anchor="ctr"/>
          <a:lstStyle/>
          <a:p>
            <a:pPr algn="ctr">
              <a:defRPr/>
            </a:pPr>
            <a:r>
              <a:rPr lang="en-US" altLang="ja-JP" sz="1000" b="1" dirty="0">
                <a:latin typeface="Times New Roman" pitchFamily="-109" charset="0"/>
                <a:ea typeface="MS Gothic" pitchFamily="49" charset="-128"/>
              </a:rPr>
              <a:t>SpO</a:t>
            </a:r>
            <a:r>
              <a:rPr lang="en-US" altLang="ja-JP" sz="1000" b="1" baseline="-25000" dirty="0">
                <a:latin typeface="Times New Roman" pitchFamily="-109" charset="0"/>
                <a:ea typeface="MS Gothic" pitchFamily="49" charset="-128"/>
              </a:rPr>
              <a:t>2</a:t>
            </a:r>
            <a:r>
              <a:rPr lang="ja-JP" altLang="en-US" sz="1000" b="1" dirty="0">
                <a:latin typeface="Times New Roman" pitchFamily="-109" charset="0"/>
                <a:ea typeface="MS Gothic" pitchFamily="49" charset="-128"/>
              </a:rPr>
              <a:t>モニタ</a:t>
            </a:r>
          </a:p>
          <a:p>
            <a:pPr algn="ctr">
              <a:defRPr/>
            </a:pPr>
            <a:r>
              <a:rPr lang="en-US" altLang="ja-JP" sz="1000" b="1" dirty="0">
                <a:latin typeface="Times New Roman" pitchFamily="-109" charset="0"/>
                <a:ea typeface="MS Gothic" pitchFamily="49" charset="-128"/>
              </a:rPr>
              <a:t>CPAP</a:t>
            </a:r>
            <a:r>
              <a:rPr lang="ja-JP" altLang="en-US" sz="1000" b="1" dirty="0">
                <a:latin typeface="Times New Roman" pitchFamily="-109" charset="0"/>
                <a:ea typeface="MS Gothic" pitchFamily="49" charset="-128"/>
              </a:rPr>
              <a:t>または酸素投与を検討</a:t>
            </a:r>
            <a:endParaRPr lang="en-US" altLang="ja-JP" sz="1000" b="1" dirty="0">
              <a:latin typeface="Times New Roman" pitchFamily="-109" charset="0"/>
              <a:ea typeface="MS Gothic" pitchFamily="49" charset="-128"/>
            </a:endParaRPr>
          </a:p>
        </p:txBody>
      </p:sp>
      <p:sp>
        <p:nvSpPr>
          <p:cNvPr id="91187" name="Line 300"/>
          <p:cNvSpPr>
            <a:spLocks noChangeShapeType="1"/>
          </p:cNvSpPr>
          <p:nvPr/>
        </p:nvSpPr>
        <p:spPr bwMode="auto">
          <a:xfrm flipV="1">
            <a:off x="398678" y="628650"/>
            <a:ext cx="0" cy="1485900"/>
          </a:xfrm>
          <a:prstGeom prst="line">
            <a:avLst/>
          </a:prstGeom>
          <a:noFill/>
          <a:ln w="19050">
            <a:solidFill>
              <a:srgbClr val="FFFF00"/>
            </a:solidFill>
            <a:prstDash val="sysDot"/>
            <a:round/>
            <a:headEnd/>
            <a:tailEnd/>
          </a:ln>
        </p:spPr>
        <p:txBody>
          <a:bodyPr wrap="none" anchor="ctr">
            <a:prstTxWarp prst="textNoShape">
              <a:avLst/>
            </a:prstTxWarp>
          </a:bodyPr>
          <a:lstStyle/>
          <a:p>
            <a:endParaRPr lang="ja-JP" altLang="en-US"/>
          </a:p>
        </p:txBody>
      </p:sp>
      <p:sp>
        <p:nvSpPr>
          <p:cNvPr id="91188" name="テキスト ボックス 6"/>
          <p:cNvSpPr txBox="1">
            <a:spLocks noChangeArrowheads="1"/>
          </p:cNvSpPr>
          <p:nvPr/>
        </p:nvSpPr>
        <p:spPr bwMode="auto">
          <a:xfrm>
            <a:off x="131978" y="2228850"/>
            <a:ext cx="812800" cy="246063"/>
          </a:xfrm>
          <a:prstGeom prst="rect">
            <a:avLst/>
          </a:prstGeom>
          <a:noFill/>
          <a:ln w="9525">
            <a:noFill/>
            <a:miter lim="800000"/>
            <a:headEnd/>
            <a:tailEnd/>
          </a:ln>
        </p:spPr>
        <p:txBody>
          <a:bodyPr>
            <a:prstTxWarp prst="textNoShape">
              <a:avLst/>
            </a:prstTxWarp>
            <a:spAutoFit/>
          </a:bodyPr>
          <a:lstStyle/>
          <a:p>
            <a:r>
              <a:rPr lang="en-US" altLang="ja-JP" sz="1000" b="1" dirty="0">
                <a:solidFill>
                  <a:srgbClr val="FF0000"/>
                </a:solidFill>
                <a:latin typeface="Tahoma" pitchFamily="-112" charset="0"/>
              </a:rPr>
              <a:t>30</a:t>
            </a:r>
            <a:r>
              <a:rPr lang="ja-JP" altLang="en-US" sz="900" b="1" dirty="0">
                <a:solidFill>
                  <a:srgbClr val="FF0000"/>
                </a:solidFill>
                <a:latin typeface="Calibri" pitchFamily="-112" charset="0"/>
              </a:rPr>
              <a:t>秒</a:t>
            </a:r>
          </a:p>
        </p:txBody>
      </p:sp>
      <p:sp>
        <p:nvSpPr>
          <p:cNvPr id="91189" name="Line 302"/>
          <p:cNvSpPr>
            <a:spLocks noChangeShapeType="1"/>
          </p:cNvSpPr>
          <p:nvPr/>
        </p:nvSpPr>
        <p:spPr bwMode="auto">
          <a:xfrm flipV="1">
            <a:off x="398678" y="2457450"/>
            <a:ext cx="0" cy="1257281"/>
          </a:xfrm>
          <a:prstGeom prst="line">
            <a:avLst/>
          </a:prstGeom>
          <a:noFill/>
          <a:ln w="19050">
            <a:solidFill>
              <a:srgbClr val="FFFF00"/>
            </a:solidFill>
            <a:prstDash val="sysDot"/>
            <a:round/>
            <a:headEnd/>
            <a:tailEnd/>
          </a:ln>
        </p:spPr>
        <p:txBody>
          <a:bodyPr wrap="none" anchor="ctr">
            <a:prstTxWarp prst="textNoShape">
              <a:avLst/>
            </a:prstTxWarp>
          </a:bodyPr>
          <a:lstStyle/>
          <a:p>
            <a:endParaRPr lang="ja-JP" altLang="en-US"/>
          </a:p>
        </p:txBody>
      </p:sp>
      <p:sp>
        <p:nvSpPr>
          <p:cNvPr id="91190" name="Line 289"/>
          <p:cNvSpPr>
            <a:spLocks noChangeShapeType="1"/>
          </p:cNvSpPr>
          <p:nvPr/>
        </p:nvSpPr>
        <p:spPr bwMode="auto">
          <a:xfrm>
            <a:off x="820738" y="2998768"/>
            <a:ext cx="885825" cy="0"/>
          </a:xfrm>
          <a:prstGeom prst="line">
            <a:avLst/>
          </a:prstGeom>
          <a:noFill/>
          <a:ln w="19050">
            <a:solidFill>
              <a:srgbClr val="FFFF00"/>
            </a:solidFill>
            <a:round/>
            <a:headEnd/>
            <a:tailEnd type="triangle" w="med" len="med"/>
          </a:ln>
        </p:spPr>
        <p:txBody>
          <a:bodyPr wrap="none" anchor="ctr">
            <a:prstTxWarp prst="textNoShape">
              <a:avLst/>
            </a:prstTxWarp>
          </a:bodyPr>
          <a:lstStyle/>
          <a:p>
            <a:endParaRPr lang="ja-JP" altLang="en-US"/>
          </a:p>
        </p:txBody>
      </p:sp>
      <p:sp>
        <p:nvSpPr>
          <p:cNvPr id="91191" name="Line 288"/>
          <p:cNvSpPr>
            <a:spLocks noChangeShapeType="1"/>
          </p:cNvSpPr>
          <p:nvPr/>
        </p:nvSpPr>
        <p:spPr bwMode="auto">
          <a:xfrm flipH="1">
            <a:off x="820738" y="3886181"/>
            <a:ext cx="1185862" cy="0"/>
          </a:xfrm>
          <a:prstGeom prst="line">
            <a:avLst/>
          </a:prstGeom>
          <a:noFill/>
          <a:ln w="19050">
            <a:solidFill>
              <a:srgbClr val="FFFF00"/>
            </a:solidFill>
            <a:round/>
            <a:headEnd/>
            <a:tailEnd/>
          </a:ln>
        </p:spPr>
        <p:txBody>
          <a:bodyPr wrap="none" anchor="ctr">
            <a:prstTxWarp prst="textNoShape">
              <a:avLst/>
            </a:prstTxWarp>
          </a:bodyPr>
          <a:lstStyle/>
          <a:p>
            <a:endParaRPr lang="ja-JP" altLang="en-US"/>
          </a:p>
        </p:txBody>
      </p:sp>
      <p:sp>
        <p:nvSpPr>
          <p:cNvPr id="91192" name="正方形/長方形 65"/>
          <p:cNvSpPr>
            <a:spLocks noChangeArrowheads="1"/>
          </p:cNvSpPr>
          <p:nvPr/>
        </p:nvSpPr>
        <p:spPr bwMode="auto">
          <a:xfrm>
            <a:off x="6216650" y="6385494"/>
            <a:ext cx="2062163" cy="246062"/>
          </a:xfrm>
          <a:prstGeom prst="rect">
            <a:avLst/>
          </a:prstGeom>
          <a:noFill/>
          <a:ln w="9525">
            <a:noFill/>
            <a:miter lim="800000"/>
            <a:headEnd/>
            <a:tailEnd/>
          </a:ln>
        </p:spPr>
        <p:txBody>
          <a:bodyPr wrap="none">
            <a:prstTxWarp prst="textNoShape">
              <a:avLst/>
            </a:prstTxWarp>
            <a:spAutoFit/>
          </a:bodyPr>
          <a:lstStyle/>
          <a:p>
            <a:r>
              <a:rPr lang="en-US" altLang="ja-JP" sz="1000" b="1">
                <a:latin typeface="Calibri" pitchFamily="-112" charset="0"/>
              </a:rPr>
              <a:t>© </a:t>
            </a:r>
            <a:r>
              <a:rPr lang="en-US" altLang="ja-JP" sz="1000" b="1">
                <a:solidFill>
                  <a:srgbClr val="FF0000"/>
                </a:solidFill>
                <a:latin typeface="Calibri" pitchFamily="-112" charset="0"/>
              </a:rPr>
              <a:t>2010 JRC</a:t>
            </a:r>
            <a:r>
              <a:rPr lang="ja-JP" altLang="en-US" sz="1000" b="1">
                <a:solidFill>
                  <a:srgbClr val="FF0000"/>
                </a:solidFill>
                <a:latin typeface="Calibri" pitchFamily="-112" charset="0"/>
              </a:rPr>
              <a:t>新生児アルゴリズム図</a:t>
            </a:r>
          </a:p>
        </p:txBody>
      </p:sp>
      <p:sp>
        <p:nvSpPr>
          <p:cNvPr id="67" name="Rectangle 108"/>
          <p:cNvSpPr>
            <a:spLocks noChangeArrowheads="1"/>
          </p:cNvSpPr>
          <p:nvPr/>
        </p:nvSpPr>
        <p:spPr bwMode="auto">
          <a:xfrm>
            <a:off x="7694613" y="4939933"/>
            <a:ext cx="1246187" cy="228600"/>
          </a:xfrm>
          <a:prstGeom prst="rect">
            <a:avLst/>
          </a:prstGeom>
          <a:solidFill>
            <a:srgbClr val="AAF4B5"/>
          </a:solidFill>
          <a:ln w="9525">
            <a:solidFill>
              <a:schemeClr val="tx1"/>
            </a:solidFill>
            <a:miter lim="800000"/>
            <a:headEnd/>
            <a:tailEnd/>
          </a:ln>
          <a:effectLst>
            <a:outerShdw dist="63500" dir="3187806" algn="ctr" rotWithShape="0">
              <a:schemeClr val="tx1"/>
            </a:outerShdw>
          </a:effectLst>
        </p:spPr>
        <p:txBody>
          <a:bodyPr wrap="none" anchor="ctr"/>
          <a:lstStyle/>
          <a:p>
            <a:pPr algn="ctr">
              <a:defRPr/>
            </a:pPr>
            <a:r>
              <a:rPr lang="ja-JP" altLang="en-US" sz="1000" b="1" dirty="0">
                <a:latin typeface="Times New Roman" pitchFamily="-109" charset="0"/>
                <a:ea typeface="MS Gothic" pitchFamily="49" charset="-128"/>
              </a:rPr>
              <a:t>蘇生後のケア</a:t>
            </a:r>
            <a:endParaRPr lang="ja-JP" altLang="en-US" sz="800" dirty="0">
              <a:latin typeface="Times New Roman" pitchFamily="-109" charset="0"/>
              <a:ea typeface="MS Gothic" pitchFamily="49" charset="-128"/>
            </a:endParaRPr>
          </a:p>
        </p:txBody>
      </p:sp>
      <p:sp>
        <p:nvSpPr>
          <p:cNvPr id="91194" name="正方形/長方形 65"/>
          <p:cNvSpPr>
            <a:spLocks noChangeArrowheads="1"/>
          </p:cNvSpPr>
          <p:nvPr/>
        </p:nvSpPr>
        <p:spPr bwMode="auto">
          <a:xfrm>
            <a:off x="992188" y="4121150"/>
            <a:ext cx="1612900" cy="400050"/>
          </a:xfrm>
          <a:prstGeom prst="rect">
            <a:avLst/>
          </a:prstGeom>
          <a:noFill/>
          <a:ln w="9525">
            <a:noFill/>
            <a:miter lim="800000"/>
            <a:headEnd/>
            <a:tailEnd/>
          </a:ln>
        </p:spPr>
        <p:txBody>
          <a:bodyPr>
            <a:prstTxWarp prst="textNoShape">
              <a:avLst/>
            </a:prstTxWarp>
            <a:spAutoFit/>
          </a:bodyPr>
          <a:lstStyle/>
          <a:p>
            <a:r>
              <a:rPr lang="ja-JP" altLang="en-US" sz="1000" b="1">
                <a:solidFill>
                  <a:srgbClr val="FFFFFF"/>
                </a:solidFill>
                <a:latin typeface="ＭＳ Ｐゴシック" pitchFamily="-112" charset="-128"/>
              </a:rPr>
              <a:t>換気が適切か確認</a:t>
            </a:r>
            <a:endParaRPr lang="en-US" altLang="ja-JP" sz="1000" b="1">
              <a:solidFill>
                <a:srgbClr val="FFFFFF"/>
              </a:solidFill>
              <a:latin typeface="ＭＳ Ｐゴシック" pitchFamily="-112" charset="-128"/>
            </a:endParaRPr>
          </a:p>
          <a:p>
            <a:r>
              <a:rPr lang="ja-JP" altLang="en-US" sz="1000" b="1">
                <a:solidFill>
                  <a:srgbClr val="FFFFFF"/>
                </a:solidFill>
                <a:latin typeface="ＭＳ Ｐゴシック" pitchFamily="-112" charset="-128"/>
              </a:rPr>
              <a:t>気管挿管を検討</a:t>
            </a:r>
          </a:p>
        </p:txBody>
      </p:sp>
      <p:sp>
        <p:nvSpPr>
          <p:cNvPr id="91195" name="Text Box 259"/>
          <p:cNvSpPr txBox="1">
            <a:spLocks noChangeArrowheads="1"/>
          </p:cNvSpPr>
          <p:nvPr/>
        </p:nvSpPr>
        <p:spPr bwMode="auto">
          <a:xfrm>
            <a:off x="1714500" y="1787702"/>
            <a:ext cx="1587500" cy="554037"/>
          </a:xfrm>
          <a:prstGeom prst="rect">
            <a:avLst/>
          </a:prstGeom>
          <a:noFill/>
          <a:ln w="9525">
            <a:noFill/>
            <a:miter lim="800000"/>
            <a:headEnd/>
            <a:tailEnd/>
          </a:ln>
        </p:spPr>
        <p:txBody>
          <a:bodyPr>
            <a:prstTxWarp prst="textNoShape">
              <a:avLst/>
            </a:prstTxWarp>
            <a:spAutoFit/>
          </a:bodyPr>
          <a:lstStyle/>
          <a:p>
            <a:pPr algn="ctr"/>
            <a:r>
              <a:rPr lang="ja-JP" altLang="en-US" sz="1000" b="1" dirty="0">
                <a:solidFill>
                  <a:srgbClr val="FFFFFF"/>
                </a:solidFill>
              </a:rPr>
              <a:t>自発呼吸なし</a:t>
            </a:r>
            <a:endParaRPr lang="en-US" altLang="ja-JP" sz="1000" b="1" dirty="0">
              <a:solidFill>
                <a:srgbClr val="FFFFFF"/>
              </a:solidFill>
            </a:endParaRPr>
          </a:p>
          <a:p>
            <a:pPr algn="ctr"/>
            <a:r>
              <a:rPr lang="ja-JP" altLang="en-US" sz="1000" b="1" dirty="0">
                <a:solidFill>
                  <a:srgbClr val="FFFFFF"/>
                </a:solidFill>
              </a:rPr>
              <a:t>あるいは</a:t>
            </a:r>
          </a:p>
          <a:p>
            <a:pPr algn="ctr"/>
            <a:r>
              <a:rPr lang="ja-JP" altLang="en-US" sz="1000" b="1" dirty="0">
                <a:solidFill>
                  <a:srgbClr val="FFFFFF"/>
                </a:solidFill>
              </a:rPr>
              <a:t>心拍  </a:t>
            </a:r>
            <a:r>
              <a:rPr lang="en-US" altLang="ja-JP" sz="1000" b="1" dirty="0">
                <a:solidFill>
                  <a:srgbClr val="FFFFFF"/>
                </a:solidFill>
              </a:rPr>
              <a:t>100 /</a:t>
            </a:r>
            <a:r>
              <a:rPr lang="ja-JP" altLang="en-US" sz="1000" b="1" dirty="0">
                <a:solidFill>
                  <a:srgbClr val="FFFFFF"/>
                </a:solidFill>
              </a:rPr>
              <a:t>分未満</a:t>
            </a:r>
          </a:p>
        </p:txBody>
      </p:sp>
      <p:sp>
        <p:nvSpPr>
          <p:cNvPr id="91196" name="Line 213"/>
          <p:cNvSpPr>
            <a:spLocks noChangeShapeType="1"/>
          </p:cNvSpPr>
          <p:nvPr/>
        </p:nvSpPr>
        <p:spPr bwMode="auto">
          <a:xfrm flipH="1" flipV="1">
            <a:off x="3713163" y="3886181"/>
            <a:ext cx="885825" cy="0"/>
          </a:xfrm>
          <a:prstGeom prst="line">
            <a:avLst/>
          </a:prstGeom>
          <a:noFill/>
          <a:ln w="19050">
            <a:solidFill>
              <a:srgbClr val="FFFF00"/>
            </a:solidFill>
            <a:round/>
            <a:headEnd/>
            <a:tailEnd/>
          </a:ln>
        </p:spPr>
        <p:txBody>
          <a:bodyPr wrap="none" anchor="ctr">
            <a:prstTxWarp prst="textNoShape">
              <a:avLst/>
            </a:prstTxWarp>
          </a:bodyPr>
          <a:lstStyle/>
          <a:p>
            <a:endParaRPr lang="ja-JP" altLang="en-US"/>
          </a:p>
        </p:txBody>
      </p:sp>
      <p:sp>
        <p:nvSpPr>
          <p:cNvPr id="91197" name="Line 278"/>
          <p:cNvSpPr>
            <a:spLocks noChangeShapeType="1"/>
          </p:cNvSpPr>
          <p:nvPr/>
        </p:nvSpPr>
        <p:spPr bwMode="auto">
          <a:xfrm flipV="1">
            <a:off x="4603750" y="2743199"/>
            <a:ext cx="0" cy="1135043"/>
          </a:xfrm>
          <a:prstGeom prst="line">
            <a:avLst/>
          </a:prstGeom>
          <a:noFill/>
          <a:ln w="19050">
            <a:solidFill>
              <a:srgbClr val="FFFF00"/>
            </a:solidFill>
            <a:round/>
            <a:headEnd/>
            <a:tailEnd type="triangle" w="med" len="med"/>
          </a:ln>
        </p:spPr>
        <p:txBody>
          <a:bodyPr wrap="none" anchor="ctr">
            <a:prstTxWarp prst="textNoShape">
              <a:avLst/>
            </a:prstTxWarp>
          </a:bodyPr>
          <a:lstStyle/>
          <a:p>
            <a:endParaRPr lang="ja-JP" altLang="en-US"/>
          </a:p>
        </p:txBody>
      </p:sp>
      <p:sp>
        <p:nvSpPr>
          <p:cNvPr id="91198" name="Line 213"/>
          <p:cNvSpPr>
            <a:spLocks noChangeShapeType="1"/>
          </p:cNvSpPr>
          <p:nvPr/>
        </p:nvSpPr>
        <p:spPr bwMode="auto">
          <a:xfrm flipH="1" flipV="1">
            <a:off x="7636849" y="4253010"/>
            <a:ext cx="733425" cy="0"/>
          </a:xfrm>
          <a:prstGeom prst="line">
            <a:avLst/>
          </a:prstGeom>
          <a:noFill/>
          <a:ln w="19050">
            <a:solidFill>
              <a:srgbClr val="FFFF00"/>
            </a:solidFill>
            <a:round/>
            <a:headEnd/>
            <a:tailEnd/>
          </a:ln>
        </p:spPr>
        <p:txBody>
          <a:bodyPr wrap="none" anchor="ctr">
            <a:prstTxWarp prst="textNoShape">
              <a:avLst/>
            </a:prstTxWarp>
          </a:bodyPr>
          <a:lstStyle/>
          <a:p>
            <a:endParaRPr lang="ja-JP" altLang="en-US"/>
          </a:p>
        </p:txBody>
      </p:sp>
      <p:sp>
        <p:nvSpPr>
          <p:cNvPr id="91200" name="テキスト ボックス 63"/>
          <p:cNvSpPr txBox="1">
            <a:spLocks noChangeArrowheads="1"/>
          </p:cNvSpPr>
          <p:nvPr/>
        </p:nvSpPr>
        <p:spPr bwMode="auto">
          <a:xfrm>
            <a:off x="942975" y="228600"/>
            <a:ext cx="1724025" cy="461963"/>
          </a:xfrm>
          <a:prstGeom prst="rect">
            <a:avLst/>
          </a:prstGeom>
          <a:noFill/>
          <a:ln w="9525">
            <a:noFill/>
            <a:miter lim="800000"/>
            <a:headEnd/>
            <a:tailEnd/>
          </a:ln>
        </p:spPr>
        <p:txBody>
          <a:bodyPr wrap="none">
            <a:prstTxWarp prst="textNoShape">
              <a:avLst/>
            </a:prstTxWarp>
            <a:spAutoFit/>
          </a:bodyPr>
          <a:lstStyle/>
          <a:p>
            <a:r>
              <a:rPr kumimoji="1" lang="en-US" altLang="ja-JP" sz="2400">
                <a:solidFill>
                  <a:srgbClr val="FFFFFF"/>
                </a:solidFill>
                <a:latin typeface="ＭＳ Ｐゴシック" pitchFamily="-112" charset="-128"/>
                <a:ea typeface="ＭＳ Ｐゴシック" pitchFamily="-112" charset="-128"/>
                <a:cs typeface="ＭＳ Ｐゴシック" pitchFamily="-112" charset="-128"/>
              </a:rPr>
              <a:t>2010</a:t>
            </a:r>
            <a:r>
              <a:rPr kumimoji="1" lang="ja-JP" altLang="en-US" sz="2400">
                <a:solidFill>
                  <a:srgbClr val="FFFFFF"/>
                </a:solidFill>
                <a:latin typeface="ＭＳ Ｐゴシック" pitchFamily="-112" charset="-128"/>
                <a:ea typeface="ＭＳ Ｐゴシック" pitchFamily="-112" charset="-128"/>
                <a:cs typeface="ＭＳ Ｐゴシック" pitchFamily="-112" charset="-128"/>
              </a:rPr>
              <a:t>日本版</a:t>
            </a:r>
          </a:p>
        </p:txBody>
      </p:sp>
      <p:sp>
        <p:nvSpPr>
          <p:cNvPr id="66" name="Text Box 182"/>
          <p:cNvSpPr txBox="1">
            <a:spLocks noChangeArrowheads="1"/>
          </p:cNvSpPr>
          <p:nvPr/>
        </p:nvSpPr>
        <p:spPr bwMode="auto">
          <a:xfrm>
            <a:off x="6363112" y="3023498"/>
            <a:ext cx="1765300" cy="400110"/>
          </a:xfrm>
          <a:prstGeom prst="rect">
            <a:avLst/>
          </a:prstGeom>
          <a:noFill/>
          <a:ln w="9525">
            <a:noFill/>
            <a:miter lim="800000"/>
            <a:headEnd/>
            <a:tailEnd/>
          </a:ln>
        </p:spPr>
        <p:txBody>
          <a:bodyPr wrap="square">
            <a:prstTxWarp prst="textNoShape">
              <a:avLst/>
            </a:prstTxWarp>
            <a:spAutoFit/>
          </a:bodyPr>
          <a:lstStyle/>
          <a:p>
            <a:r>
              <a:rPr lang="ja-JP" altLang="en-US" sz="1000" b="1" dirty="0" smtClean="0">
                <a:solidFill>
                  <a:srgbClr val="FFFFFF"/>
                </a:solidFill>
              </a:rPr>
              <a:t>努力呼吸・中心性チアノーゼ</a:t>
            </a:r>
          </a:p>
          <a:p>
            <a:r>
              <a:rPr lang="ja-JP" altLang="en-US" sz="1000" b="1" dirty="0" smtClean="0">
                <a:solidFill>
                  <a:srgbClr val="FFFFFF"/>
                </a:solidFill>
              </a:rPr>
              <a:t>あり</a:t>
            </a:r>
            <a:endParaRPr lang="ja-JP" altLang="en-US" sz="1000" b="1" dirty="0">
              <a:solidFill>
                <a:srgbClr val="FFFFFF"/>
              </a:solidFill>
            </a:endParaRPr>
          </a:p>
        </p:txBody>
      </p:sp>
      <p:sp>
        <p:nvSpPr>
          <p:cNvPr id="68" name="Text Box 270"/>
          <p:cNvSpPr txBox="1">
            <a:spLocks noChangeArrowheads="1"/>
          </p:cNvSpPr>
          <p:nvPr/>
        </p:nvSpPr>
        <p:spPr bwMode="auto">
          <a:xfrm>
            <a:off x="7804756" y="3995461"/>
            <a:ext cx="863600" cy="246063"/>
          </a:xfrm>
          <a:prstGeom prst="rect">
            <a:avLst/>
          </a:prstGeom>
          <a:noFill/>
          <a:ln w="9525">
            <a:noFill/>
            <a:miter lim="800000"/>
            <a:headEnd/>
            <a:tailEnd/>
          </a:ln>
        </p:spPr>
        <p:txBody>
          <a:bodyPr>
            <a:prstTxWarp prst="textNoShape">
              <a:avLst/>
            </a:prstTxWarp>
            <a:spAutoFit/>
          </a:bodyPr>
          <a:lstStyle/>
          <a:p>
            <a:r>
              <a:rPr lang="ja-JP" altLang="en-US" sz="1000" b="1" dirty="0" smtClean="0">
                <a:solidFill>
                  <a:srgbClr val="FFFFFF"/>
                </a:solidFill>
              </a:rPr>
              <a:t>なし</a:t>
            </a:r>
            <a:endParaRPr lang="ja-JP" altLang="en-US" sz="1000" b="1" dirty="0">
              <a:solidFill>
                <a:srgbClr val="FFFFFF"/>
              </a:solidFill>
            </a:endParaRPr>
          </a:p>
        </p:txBody>
      </p:sp>
      <p:sp>
        <p:nvSpPr>
          <p:cNvPr id="69" name="Text Box 182"/>
          <p:cNvSpPr txBox="1">
            <a:spLocks noChangeArrowheads="1"/>
          </p:cNvSpPr>
          <p:nvPr/>
        </p:nvSpPr>
        <p:spPr bwMode="auto">
          <a:xfrm>
            <a:off x="6397528" y="4473722"/>
            <a:ext cx="1765300" cy="400110"/>
          </a:xfrm>
          <a:prstGeom prst="rect">
            <a:avLst/>
          </a:prstGeom>
          <a:noFill/>
          <a:ln w="9525">
            <a:noFill/>
            <a:miter lim="800000"/>
            <a:headEnd/>
            <a:tailEnd/>
          </a:ln>
        </p:spPr>
        <p:txBody>
          <a:bodyPr wrap="square">
            <a:prstTxWarp prst="textNoShape">
              <a:avLst/>
            </a:prstTxWarp>
            <a:spAutoFit/>
          </a:bodyPr>
          <a:lstStyle/>
          <a:p>
            <a:r>
              <a:rPr lang="ja-JP" altLang="en-US" sz="1000" b="1" dirty="0" smtClean="0">
                <a:solidFill>
                  <a:srgbClr val="FFFFFF"/>
                </a:solidFill>
              </a:rPr>
              <a:t>努力呼吸・中心性チアノーゼ</a:t>
            </a:r>
          </a:p>
          <a:p>
            <a:r>
              <a:rPr lang="ja-JP" altLang="en-US" sz="1000" b="1" dirty="0" smtClean="0">
                <a:solidFill>
                  <a:srgbClr val="FFFFFF"/>
                </a:solidFill>
              </a:rPr>
              <a:t>あり</a:t>
            </a:r>
            <a:endParaRPr lang="ja-JP" altLang="en-US" sz="1000" b="1" dirty="0">
              <a:solidFill>
                <a:srgbClr val="FFFFFF"/>
              </a:solidFill>
            </a:endParaRPr>
          </a:p>
        </p:txBody>
      </p:sp>
      <p:sp>
        <p:nvSpPr>
          <p:cNvPr id="64" name="テキスト ボックス 63"/>
          <p:cNvSpPr txBox="1"/>
          <p:nvPr/>
        </p:nvSpPr>
        <p:spPr>
          <a:xfrm>
            <a:off x="7804757" y="1635743"/>
            <a:ext cx="1054086" cy="769441"/>
          </a:xfrm>
          <a:prstGeom prst="rect">
            <a:avLst/>
          </a:prstGeom>
          <a:solidFill>
            <a:schemeClr val="bg1">
              <a:lumMod val="95000"/>
            </a:schemeClr>
          </a:solidFill>
        </p:spPr>
        <p:txBody>
          <a:bodyPr wrap="square" rtlCol="0">
            <a:spAutoFit/>
          </a:bodyPr>
          <a:lstStyle/>
          <a:p>
            <a:pPr algn="ctr"/>
            <a:r>
              <a:rPr kumimoji="1" lang="ja-JP" altLang="en-US" sz="800" dirty="0" smtClean="0"/>
              <a:t>目標</a:t>
            </a:r>
            <a:r>
              <a:rPr kumimoji="1" lang="en-US" altLang="ja-JP" sz="800" dirty="0" smtClean="0"/>
              <a:t>SpO</a:t>
            </a:r>
            <a:r>
              <a:rPr kumimoji="1" lang="en-US" altLang="ja-JP" sz="600" dirty="0" smtClean="0"/>
              <a:t>2</a:t>
            </a:r>
            <a:endParaRPr kumimoji="1" lang="ja-JP" altLang="en-US" sz="600" dirty="0" smtClean="0"/>
          </a:p>
          <a:p>
            <a:r>
              <a:rPr lang="ja-JP" altLang="en-US" sz="600" dirty="0" smtClean="0"/>
              <a:t>　　経過時間　　</a:t>
            </a:r>
            <a:r>
              <a:rPr lang="en-US" altLang="ja-JP" sz="600" dirty="0" smtClean="0"/>
              <a:t>SpO2</a:t>
            </a:r>
            <a:r>
              <a:rPr lang="ja-JP" altLang="en-US" sz="600" dirty="0" smtClean="0"/>
              <a:t>値</a:t>
            </a:r>
            <a:endParaRPr lang="en-US" altLang="ja-JP" sz="600" dirty="0" smtClean="0"/>
          </a:p>
          <a:p>
            <a:r>
              <a:rPr lang="ja-JP" altLang="en-US" sz="600" dirty="0" smtClean="0"/>
              <a:t> </a:t>
            </a:r>
            <a:r>
              <a:rPr lang="ja-JP" altLang="en-US" sz="600" dirty="0" smtClean="0"/>
              <a:t>　　　　</a:t>
            </a:r>
            <a:r>
              <a:rPr lang="en-US" altLang="ja-JP" sz="600" dirty="0" smtClean="0"/>
              <a:t>1</a:t>
            </a:r>
            <a:r>
              <a:rPr lang="ja-JP" altLang="en-US" sz="600" dirty="0" smtClean="0"/>
              <a:t>分　　　　　</a:t>
            </a:r>
            <a:r>
              <a:rPr lang="en-US" altLang="ja-JP" sz="600" dirty="0" smtClean="0"/>
              <a:t>60 %</a:t>
            </a:r>
            <a:endParaRPr lang="ja-JP" altLang="en-US" sz="600" dirty="0" smtClean="0"/>
          </a:p>
          <a:p>
            <a:r>
              <a:rPr lang="ja-JP" altLang="en-US" sz="600" dirty="0" smtClean="0"/>
              <a:t> </a:t>
            </a:r>
            <a:r>
              <a:rPr lang="ja-JP" altLang="en-US" sz="600" dirty="0" smtClean="0"/>
              <a:t>　　　　</a:t>
            </a:r>
            <a:r>
              <a:rPr lang="en-US" altLang="ja-JP" sz="600" dirty="0" smtClean="0"/>
              <a:t>3</a:t>
            </a:r>
            <a:r>
              <a:rPr lang="ja-JP" altLang="en-US" sz="600" dirty="0" smtClean="0"/>
              <a:t>分　　　　　</a:t>
            </a:r>
            <a:r>
              <a:rPr lang="en-US" altLang="ja-JP" sz="600" dirty="0" smtClean="0"/>
              <a:t>70 % </a:t>
            </a:r>
            <a:r>
              <a:rPr lang="ja-JP" altLang="en-US" sz="600" dirty="0" smtClean="0"/>
              <a:t>　</a:t>
            </a:r>
            <a:endParaRPr lang="en-US" altLang="ja-JP" sz="600" dirty="0" smtClean="0"/>
          </a:p>
          <a:p>
            <a:r>
              <a:rPr lang="ja-JP" altLang="en-US" sz="600" dirty="0" smtClean="0"/>
              <a:t> </a:t>
            </a:r>
            <a:r>
              <a:rPr lang="ja-JP" altLang="en-US" sz="600" dirty="0" smtClean="0"/>
              <a:t>　　　　</a:t>
            </a:r>
            <a:r>
              <a:rPr lang="en-US" altLang="ja-JP" sz="600" dirty="0" smtClean="0"/>
              <a:t>5</a:t>
            </a:r>
            <a:r>
              <a:rPr lang="ja-JP" altLang="en-US" sz="600" dirty="0" smtClean="0"/>
              <a:t>分　　　　　</a:t>
            </a:r>
            <a:r>
              <a:rPr lang="en-US" altLang="ja-JP" sz="600" dirty="0" smtClean="0"/>
              <a:t>80 %</a:t>
            </a:r>
          </a:p>
          <a:p>
            <a:r>
              <a:rPr lang="ja-JP" altLang="en-US" sz="600" dirty="0" smtClean="0"/>
              <a:t>　　  　</a:t>
            </a:r>
            <a:r>
              <a:rPr lang="en-US" altLang="ja-JP" sz="600" dirty="0" smtClean="0"/>
              <a:t>10</a:t>
            </a:r>
            <a:r>
              <a:rPr lang="ja-JP" altLang="en-US" sz="600" dirty="0" smtClean="0"/>
              <a:t>分　　　　　</a:t>
            </a:r>
            <a:r>
              <a:rPr lang="en-US" altLang="ja-JP" sz="600" dirty="0" smtClean="0"/>
              <a:t>90 %</a:t>
            </a:r>
          </a:p>
          <a:p>
            <a:r>
              <a:rPr lang="en-US" altLang="ja-JP" sz="600" dirty="0" smtClean="0"/>
              <a:t>95 5 </a:t>
            </a:r>
            <a:r>
              <a:rPr lang="ja-JP" altLang="en-US" sz="600" dirty="0" smtClean="0"/>
              <a:t>以上は超えないように。　</a:t>
            </a:r>
            <a:endParaRPr kumimoji="1" lang="ja-JP" altLang="en-US" sz="600" dirty="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タイトル 1"/>
          <p:cNvSpPr>
            <a:spLocks noGrp="1"/>
          </p:cNvSpPr>
          <p:nvPr>
            <p:ph type="title"/>
          </p:nvPr>
        </p:nvSpPr>
        <p:spPr>
          <a:xfrm>
            <a:off x="685800" y="-90488"/>
            <a:ext cx="7772400" cy="1143001"/>
          </a:xfrm>
        </p:spPr>
        <p:txBody>
          <a:bodyPr/>
          <a:lstStyle/>
          <a:p>
            <a:r>
              <a:rPr lang="en-US" altLang="ja-JP" sz="2800" dirty="0">
                <a:solidFill>
                  <a:srgbClr val="FFFF00"/>
                </a:solidFill>
                <a:latin typeface="ＭＳ Ｐゴシック" charset="-128"/>
                <a:ea typeface="ＭＳ Ｐゴシック" charset="-128"/>
                <a:cs typeface="ＭＳ Ｐゴシック" charset="-128"/>
              </a:rPr>
              <a:t>Consensus 2010</a:t>
            </a:r>
            <a:r>
              <a:rPr lang="ja-JP" altLang="en-US" sz="2800" dirty="0">
                <a:solidFill>
                  <a:srgbClr val="FFFF00"/>
                </a:solidFill>
                <a:latin typeface="ＭＳ Ｐゴシック" charset="-128"/>
                <a:ea typeface="ＭＳ Ｐゴシック" charset="-128"/>
                <a:cs typeface="ＭＳ Ｐゴシック" charset="-128"/>
              </a:rPr>
              <a:t>での新生児心肺蘇生法の</a:t>
            </a:r>
            <a:r>
              <a:rPr lang="en-US" altLang="ja-JP" sz="2800" dirty="0">
                <a:solidFill>
                  <a:srgbClr val="FFFF00"/>
                </a:solidFill>
                <a:latin typeface="ＭＳ Ｐゴシック" charset="-128"/>
                <a:ea typeface="ＭＳ Ｐゴシック" charset="-128"/>
                <a:cs typeface="ＭＳ Ｐゴシック" charset="-128"/>
              </a:rPr>
              <a:t/>
            </a:r>
            <a:br>
              <a:rPr lang="en-US" altLang="ja-JP" sz="2800" dirty="0">
                <a:solidFill>
                  <a:srgbClr val="FFFF00"/>
                </a:solidFill>
                <a:latin typeface="ＭＳ Ｐゴシック" charset="-128"/>
                <a:ea typeface="ＭＳ Ｐゴシック" charset="-128"/>
                <a:cs typeface="ＭＳ Ｐゴシック" charset="-128"/>
              </a:rPr>
            </a:br>
            <a:r>
              <a:rPr lang="ja-JP" altLang="en-US" sz="2800" dirty="0">
                <a:solidFill>
                  <a:srgbClr val="FFFF00"/>
                </a:solidFill>
                <a:latin typeface="ＭＳ Ｐゴシック" charset="-128"/>
                <a:ea typeface="ＭＳ Ｐゴシック" charset="-128"/>
                <a:cs typeface="ＭＳ Ｐゴシック" charset="-128"/>
              </a:rPr>
              <a:t>主な変更点と追加点 </a:t>
            </a:r>
          </a:p>
        </p:txBody>
      </p:sp>
      <p:sp>
        <p:nvSpPr>
          <p:cNvPr id="3" name="テキスト プレースホルダ 2"/>
          <p:cNvSpPr>
            <a:spLocks noGrp="1"/>
          </p:cNvSpPr>
          <p:nvPr>
            <p:ph type="body" sz="half" idx="1"/>
          </p:nvPr>
        </p:nvSpPr>
        <p:spPr>
          <a:xfrm>
            <a:off x="473075" y="1077402"/>
            <a:ext cx="8670925" cy="4114800"/>
          </a:xfrm>
        </p:spPr>
        <p:txBody>
          <a:bodyPr>
            <a:noAutofit/>
          </a:bodyPr>
          <a:lstStyle/>
          <a:p>
            <a:pPr marL="514350" indent="-514350">
              <a:buFont typeface="Calibri" charset="0"/>
              <a:buAutoNum type="arabicPeriod"/>
            </a:pPr>
            <a:r>
              <a:rPr lang="ja-JP" altLang="en-US" sz="2400" dirty="0">
                <a:solidFill>
                  <a:srgbClr val="FFFFFF"/>
                </a:solidFill>
                <a:latin typeface="ＭＳ Ｐゴシック" charset="-128"/>
                <a:ea typeface="ＭＳ Ｐゴシック" charset="-128"/>
                <a:cs typeface="ＭＳ Ｐゴシック" charset="-128"/>
              </a:rPr>
              <a:t>出生直後の児の評価項目から“</a:t>
            </a:r>
            <a:r>
              <a:rPr lang="ja-JP" altLang="en-US" sz="2400" dirty="0">
                <a:solidFill>
                  <a:srgbClr val="FF6FCF"/>
                </a:solidFill>
                <a:latin typeface="ＭＳ Ｐゴシック" charset="-128"/>
                <a:ea typeface="ＭＳ Ｐゴシック" charset="-128"/>
                <a:cs typeface="ＭＳ Ｐゴシック" charset="-128"/>
              </a:rPr>
              <a:t>胎便による羊水混濁”は除外</a:t>
            </a:r>
          </a:p>
          <a:p>
            <a:pPr marL="514350" indent="-514350">
              <a:buFont typeface="Calibri" charset="0"/>
              <a:buAutoNum type="arabicPeriod"/>
            </a:pPr>
            <a:r>
              <a:rPr lang="ja-JP" altLang="en-US" sz="2400" dirty="0">
                <a:solidFill>
                  <a:srgbClr val="FFFFFF"/>
                </a:solidFill>
                <a:latin typeface="ＭＳ Ｐゴシック" charset="-128"/>
                <a:ea typeface="ＭＳ Ｐゴシック" charset="-128"/>
                <a:cs typeface="ＭＳ Ｐゴシック" charset="-128"/>
              </a:rPr>
              <a:t>胎便による羊水混濁があって児に活気がない時も</a:t>
            </a:r>
            <a:r>
              <a:rPr lang="ja-JP" altLang="en-US" sz="2400" dirty="0">
                <a:solidFill>
                  <a:srgbClr val="FF6FCF"/>
                </a:solidFill>
                <a:latin typeface="ＭＳ Ｐゴシック" charset="-128"/>
                <a:ea typeface="ＭＳ Ｐゴシック" charset="-128"/>
                <a:cs typeface="ＭＳ Ｐゴシック" charset="-128"/>
              </a:rPr>
              <a:t>ルーチンに気管内吸引する必要はない</a:t>
            </a:r>
          </a:p>
          <a:p>
            <a:pPr marL="514350" indent="-514350">
              <a:buFont typeface="Calibri" charset="0"/>
              <a:buAutoNum type="arabicPeriod"/>
            </a:pPr>
            <a:r>
              <a:rPr lang="ja-JP" altLang="en-US" sz="2400" dirty="0">
                <a:solidFill>
                  <a:srgbClr val="FFFFFF"/>
                </a:solidFill>
                <a:latin typeface="ＭＳ Ｐゴシック" charset="-128"/>
                <a:ea typeface="ＭＳ Ｐゴシック" charset="-128"/>
                <a:cs typeface="ＭＳ Ｐゴシック" charset="-128"/>
              </a:rPr>
              <a:t>ルーチンケアは</a:t>
            </a:r>
            <a:r>
              <a:rPr lang="ja-JP" altLang="en-US" sz="2400" dirty="0">
                <a:solidFill>
                  <a:srgbClr val="FF6FCF"/>
                </a:solidFill>
                <a:latin typeface="ＭＳ Ｐゴシック" charset="-128"/>
                <a:ea typeface="ＭＳ Ｐゴシック" charset="-128"/>
                <a:cs typeface="ＭＳ Ｐゴシック" charset="-128"/>
              </a:rPr>
              <a:t>母親のそば</a:t>
            </a:r>
            <a:r>
              <a:rPr lang="ja-JP" altLang="en-US" sz="2400" dirty="0">
                <a:solidFill>
                  <a:srgbClr val="FFFFFF"/>
                </a:solidFill>
                <a:latin typeface="ＭＳ Ｐゴシック" charset="-128"/>
                <a:ea typeface="ＭＳ Ｐゴシック" charset="-128"/>
                <a:cs typeface="ＭＳ Ｐゴシック" charset="-128"/>
              </a:rPr>
              <a:t>で行う</a:t>
            </a:r>
          </a:p>
          <a:p>
            <a:pPr marL="514350" indent="-514350">
              <a:buFont typeface="Calibri" charset="0"/>
              <a:buAutoNum type="arabicPeriod"/>
            </a:pPr>
            <a:r>
              <a:rPr lang="ja-JP" altLang="en-US" sz="2400" dirty="0">
                <a:solidFill>
                  <a:srgbClr val="FFFFFF"/>
                </a:solidFill>
                <a:latin typeface="ＭＳ Ｐゴシック" charset="-128"/>
                <a:ea typeface="ＭＳ Ｐゴシック" charset="-128"/>
                <a:cs typeface="ＭＳ Ｐゴシック" charset="-128"/>
              </a:rPr>
              <a:t>酸素化と心拍数の評価には</a:t>
            </a:r>
            <a:r>
              <a:rPr lang="ja-JP" altLang="en-US" sz="2400" dirty="0">
                <a:solidFill>
                  <a:srgbClr val="FF6FCF"/>
                </a:solidFill>
                <a:latin typeface="ＭＳ Ｐゴシック" charset="-128"/>
                <a:ea typeface="ＭＳ Ｐゴシック" charset="-128"/>
                <a:cs typeface="ＭＳ Ｐゴシック" charset="-128"/>
              </a:rPr>
              <a:t>パルスオキシメータ</a:t>
            </a:r>
            <a:r>
              <a:rPr lang="ja-JP" altLang="en-US" sz="2400" dirty="0">
                <a:solidFill>
                  <a:srgbClr val="FFFFFF"/>
                </a:solidFill>
                <a:latin typeface="ＭＳ Ｐゴシック" charset="-128"/>
                <a:ea typeface="ＭＳ Ｐゴシック" charset="-128"/>
                <a:cs typeface="ＭＳ Ｐゴシック" charset="-128"/>
              </a:rPr>
              <a:t>を活用する。</a:t>
            </a:r>
          </a:p>
          <a:p>
            <a:pPr marL="514350" indent="-514350">
              <a:buFont typeface="Calibri" charset="0"/>
              <a:buAutoNum type="arabicPeriod"/>
            </a:pPr>
            <a:r>
              <a:rPr lang="ja-JP" altLang="en-US" sz="2400" dirty="0">
                <a:solidFill>
                  <a:srgbClr val="FF6FCF"/>
                </a:solidFill>
                <a:latin typeface="ＭＳ Ｐゴシック" charset="-128"/>
                <a:ea typeface="ＭＳ Ｐゴシック" charset="-128"/>
                <a:cs typeface="ＭＳ Ｐゴシック" charset="-128"/>
              </a:rPr>
              <a:t>酸素投与は慎重</a:t>
            </a:r>
            <a:r>
              <a:rPr lang="ja-JP" altLang="en-US" sz="2400" dirty="0">
                <a:solidFill>
                  <a:srgbClr val="FFFFFF"/>
                </a:solidFill>
                <a:latin typeface="ＭＳ Ｐゴシック" charset="-128"/>
                <a:ea typeface="ＭＳ Ｐゴシック" charset="-128"/>
                <a:cs typeface="ＭＳ Ｐゴシック" charset="-128"/>
              </a:rPr>
              <a:t>に（</a:t>
            </a:r>
            <a:r>
              <a:rPr lang="ja-JP" altLang="en-US" sz="2400" dirty="0" smtClean="0">
                <a:solidFill>
                  <a:srgbClr val="FFFFFF"/>
                </a:solidFill>
                <a:latin typeface="ＭＳ Ｐゴシック" charset="-128"/>
                <a:ea typeface="ＭＳ Ｐゴシック" charset="-128"/>
                <a:cs typeface="ＭＳ Ｐゴシック" charset="-128"/>
              </a:rPr>
              <a:t>パルスオキシメータ、ブレンダー</a:t>
            </a:r>
            <a:r>
              <a:rPr lang="ja-JP" altLang="en-US" sz="2400" dirty="0">
                <a:solidFill>
                  <a:srgbClr val="FFFFFF"/>
                </a:solidFill>
                <a:latin typeface="ＭＳ Ｐゴシック" charset="-128"/>
                <a:ea typeface="ＭＳ Ｐゴシック" charset="-128"/>
                <a:cs typeface="ＭＳ Ｐゴシック" charset="-128"/>
              </a:rPr>
              <a:t>、</a:t>
            </a:r>
            <a:r>
              <a:rPr lang="en-US" altLang="ja-JP" sz="2400" dirty="0">
                <a:solidFill>
                  <a:srgbClr val="FFFFFF"/>
                </a:solidFill>
                <a:latin typeface="ＭＳ Ｐゴシック" charset="-128"/>
                <a:ea typeface="ＭＳ Ｐゴシック" charset="-128"/>
                <a:cs typeface="ＭＳ Ｐゴシック" charset="-128"/>
              </a:rPr>
              <a:t>CPAP</a:t>
            </a:r>
            <a:r>
              <a:rPr lang="ja-JP" altLang="en-US" sz="2400" dirty="0">
                <a:solidFill>
                  <a:srgbClr val="FFFFFF"/>
                </a:solidFill>
                <a:latin typeface="ＭＳ Ｐゴシック" charset="-128"/>
                <a:ea typeface="ＭＳ Ｐゴシック" charset="-128"/>
                <a:cs typeface="ＭＳ Ｐゴシック" charset="-128"/>
              </a:rPr>
              <a:t>）</a:t>
            </a:r>
          </a:p>
          <a:p>
            <a:pPr marL="514350" indent="-514350">
              <a:buFont typeface="Calibri" charset="0"/>
              <a:buAutoNum type="arabicPeriod"/>
            </a:pPr>
            <a:r>
              <a:rPr lang="ja-JP" altLang="en-US" sz="2400" dirty="0">
                <a:solidFill>
                  <a:srgbClr val="FFFFFF"/>
                </a:solidFill>
                <a:latin typeface="ＭＳ Ｐゴシック" charset="-128"/>
                <a:ea typeface="ＭＳ Ｐゴシック" charset="-128"/>
                <a:cs typeface="ＭＳ Ｐゴシック" charset="-128"/>
              </a:rPr>
              <a:t>正期産児や正期産に近い児での</a:t>
            </a:r>
            <a:r>
              <a:rPr lang="ja-JP" altLang="en-US" sz="2400" dirty="0">
                <a:solidFill>
                  <a:srgbClr val="FF6FCF"/>
                </a:solidFill>
                <a:latin typeface="ＭＳ Ｐゴシック" charset="-128"/>
                <a:ea typeface="ＭＳ Ｐゴシック" charset="-128"/>
                <a:cs typeface="ＭＳ Ｐゴシック" charset="-128"/>
              </a:rPr>
              <a:t>人工呼吸は空気で開始</a:t>
            </a:r>
          </a:p>
          <a:p>
            <a:pPr marL="514350" indent="-514350">
              <a:buFont typeface="Calibri" charset="0"/>
              <a:buAutoNum type="arabicPeriod"/>
            </a:pPr>
            <a:r>
              <a:rPr lang="ja-JP" altLang="en-US" sz="2400" dirty="0">
                <a:solidFill>
                  <a:srgbClr val="FFFFFF"/>
                </a:solidFill>
                <a:latin typeface="ＭＳ Ｐゴシック" charset="-128"/>
                <a:ea typeface="ＭＳ Ｐゴシック" charset="-128"/>
                <a:cs typeface="ＭＳ Ｐゴシック" charset="-128"/>
              </a:rPr>
              <a:t>アドレナリンの気管内投与する量は</a:t>
            </a:r>
            <a:r>
              <a:rPr lang="ja-JP" altLang="en-US" sz="2400" dirty="0">
                <a:solidFill>
                  <a:srgbClr val="FF6FCF"/>
                </a:solidFill>
                <a:latin typeface="ＭＳ Ｐゴシック" charset="-128"/>
                <a:ea typeface="ＭＳ Ｐゴシック" charset="-128"/>
                <a:cs typeface="ＭＳ Ｐゴシック" charset="-128"/>
              </a:rPr>
              <a:t>　</a:t>
            </a:r>
            <a:r>
              <a:rPr lang="en-US" altLang="ja-JP" sz="2400" dirty="0">
                <a:solidFill>
                  <a:srgbClr val="FF6FCF"/>
                </a:solidFill>
                <a:latin typeface="ＭＳ Ｐゴシック" charset="-128"/>
                <a:ea typeface="ＭＳ Ｐゴシック" charset="-128"/>
                <a:cs typeface="ＭＳ Ｐゴシック" charset="-128"/>
              </a:rPr>
              <a:t>0.05</a:t>
            </a:r>
            <a:r>
              <a:rPr lang="ja-JP" altLang="en-US" sz="2400" dirty="0">
                <a:solidFill>
                  <a:srgbClr val="FFFFFF"/>
                </a:solidFill>
                <a:latin typeface="ＭＳ Ｐゴシック" charset="-128"/>
                <a:ea typeface="ＭＳ Ｐゴシック" charset="-128"/>
                <a:cs typeface="ＭＳ Ｐゴシック" charset="-128"/>
              </a:rPr>
              <a:t>～</a:t>
            </a:r>
            <a:r>
              <a:rPr lang="en-US" altLang="ja-JP" sz="2400" dirty="0">
                <a:solidFill>
                  <a:srgbClr val="FFFFFF"/>
                </a:solidFill>
                <a:latin typeface="ＭＳ Ｐゴシック" charset="-128"/>
                <a:ea typeface="ＭＳ Ｐゴシック" charset="-128"/>
                <a:cs typeface="ＭＳ Ｐゴシック" charset="-128"/>
              </a:rPr>
              <a:t>0.1mg/kg</a:t>
            </a:r>
            <a:endParaRPr lang="ja-JP" altLang="en-US" sz="2400" dirty="0">
              <a:solidFill>
                <a:srgbClr val="FFFFFF"/>
              </a:solidFill>
              <a:latin typeface="ＭＳ Ｐゴシック" charset="-128"/>
              <a:ea typeface="ＭＳ Ｐゴシック" charset="-128"/>
              <a:cs typeface="ＭＳ Ｐゴシック" charset="-128"/>
            </a:endParaRPr>
          </a:p>
          <a:p>
            <a:pPr marL="514350" indent="-514350">
              <a:buFont typeface="Calibri" charset="0"/>
              <a:buAutoNum type="arabicPeriod"/>
            </a:pPr>
            <a:r>
              <a:rPr lang="ja-JP" altLang="en-US" sz="2400" dirty="0" smtClean="0">
                <a:solidFill>
                  <a:srgbClr val="FFFFFF"/>
                </a:solidFill>
                <a:latin typeface="ＭＳ Ｐゴシック" charset="-128"/>
                <a:ea typeface="ＭＳ Ｐゴシック" charset="-128"/>
                <a:cs typeface="ＭＳ Ｐゴシック" charset="-128"/>
              </a:rPr>
              <a:t>循環血液増加薬は</a:t>
            </a:r>
            <a:r>
              <a:rPr lang="ja-JP" altLang="en-US" sz="2400" dirty="0">
                <a:solidFill>
                  <a:srgbClr val="FF6FCF"/>
                </a:solidFill>
                <a:latin typeface="ＭＳ Ｐゴシック" charset="-128"/>
                <a:ea typeface="ＭＳ Ｐゴシック" charset="-128"/>
                <a:cs typeface="ＭＳ Ｐゴシック" charset="-128"/>
              </a:rPr>
              <a:t>失血が疑われる場合</a:t>
            </a:r>
            <a:r>
              <a:rPr lang="ja-JP" altLang="en-US" sz="2400" dirty="0">
                <a:solidFill>
                  <a:srgbClr val="FFFFFF"/>
                </a:solidFill>
                <a:latin typeface="ＭＳ Ｐゴシック" charset="-128"/>
                <a:ea typeface="ＭＳ Ｐゴシック" charset="-128"/>
                <a:cs typeface="ＭＳ Ｐゴシック" charset="-128"/>
              </a:rPr>
              <a:t>に限定</a:t>
            </a:r>
          </a:p>
          <a:p>
            <a:pPr marL="514350" indent="-514350">
              <a:buFont typeface="Calibri" charset="0"/>
              <a:buAutoNum type="arabicPeriod"/>
            </a:pPr>
            <a:r>
              <a:rPr lang="ja-JP" altLang="en-US" sz="2400" dirty="0">
                <a:solidFill>
                  <a:srgbClr val="FFFFFF"/>
                </a:solidFill>
                <a:latin typeface="ＭＳ Ｐゴシック" charset="-128"/>
                <a:ea typeface="ＭＳ Ｐゴシック" charset="-128"/>
                <a:cs typeface="ＭＳ Ｐゴシック" charset="-128"/>
              </a:rPr>
              <a:t>蘇生後は</a:t>
            </a:r>
            <a:r>
              <a:rPr lang="ja-JP" altLang="en-US" sz="2400" dirty="0">
                <a:solidFill>
                  <a:srgbClr val="FF6FCF"/>
                </a:solidFill>
                <a:latin typeface="ＭＳ Ｐゴシック" charset="-128"/>
                <a:ea typeface="ＭＳ Ｐゴシック" charset="-128"/>
                <a:cs typeface="ＭＳ Ｐゴシック" charset="-128"/>
              </a:rPr>
              <a:t>低血糖</a:t>
            </a:r>
            <a:r>
              <a:rPr lang="ja-JP" altLang="en-US" sz="2400" dirty="0">
                <a:solidFill>
                  <a:srgbClr val="FFFFFF"/>
                </a:solidFill>
                <a:latin typeface="ＭＳ Ｐゴシック" charset="-128"/>
                <a:ea typeface="ＭＳ Ｐゴシック" charset="-128"/>
                <a:cs typeface="ＭＳ Ｐゴシック" charset="-128"/>
              </a:rPr>
              <a:t>に注意</a:t>
            </a:r>
          </a:p>
          <a:p>
            <a:pPr marL="514350" indent="-514350">
              <a:buFont typeface="Calibri" charset="0"/>
              <a:buAutoNum type="arabicPeriod"/>
            </a:pPr>
            <a:r>
              <a:rPr lang="ja-JP" altLang="en-US" sz="2400" dirty="0">
                <a:solidFill>
                  <a:srgbClr val="FFFFFF"/>
                </a:solidFill>
                <a:latin typeface="ＭＳ Ｐゴシック" charset="-128"/>
                <a:ea typeface="ＭＳ Ｐゴシック" charset="-128"/>
                <a:cs typeface="ＭＳ Ｐゴシック" charset="-128"/>
              </a:rPr>
              <a:t>正期産もしくは正期産に近い児で、中等症から重症の低酸素性虚血性脳症の児では、</a:t>
            </a:r>
            <a:r>
              <a:rPr lang="ja-JP" altLang="en-US" sz="2400" dirty="0">
                <a:solidFill>
                  <a:srgbClr val="FF6FCF"/>
                </a:solidFill>
                <a:latin typeface="ＭＳ Ｐゴシック" charset="-128"/>
                <a:ea typeface="ＭＳ Ｐゴシック" charset="-128"/>
                <a:cs typeface="ＭＳ Ｐゴシック" charset="-128"/>
              </a:rPr>
              <a:t>低体温療法</a:t>
            </a:r>
          </a:p>
          <a:p>
            <a:pPr marL="514350" indent="-514350">
              <a:buFont typeface="Calibri" charset="0"/>
              <a:buAutoNum type="arabicPeriod"/>
            </a:pPr>
            <a:r>
              <a:rPr lang="ja-JP" altLang="en-US" sz="2400" dirty="0">
                <a:solidFill>
                  <a:srgbClr val="FF6FCF"/>
                </a:solidFill>
                <a:latin typeface="ＭＳ Ｐゴシック" charset="-128"/>
                <a:ea typeface="ＭＳ Ｐゴシック" charset="-128"/>
                <a:cs typeface="ＭＳ Ｐゴシック" charset="-128"/>
              </a:rPr>
              <a:t>臍帯遅延結紮</a:t>
            </a:r>
            <a:r>
              <a:rPr lang="en-US" altLang="ja-JP" sz="2400" dirty="0">
                <a:solidFill>
                  <a:srgbClr val="FF6FCF"/>
                </a:solidFill>
                <a:latin typeface="ＭＳ Ｐゴシック" charset="-128"/>
                <a:ea typeface="ＭＳ Ｐゴシック" charset="-128"/>
                <a:cs typeface="ＭＳ Ｐゴシック" charset="-128"/>
              </a:rPr>
              <a:t>??</a:t>
            </a:r>
            <a:r>
              <a:rPr lang="en-US" altLang="ja-JP" sz="2400" dirty="0" smtClean="0">
                <a:solidFill>
                  <a:srgbClr val="FF6FCF"/>
                </a:solidFill>
                <a:latin typeface="ＭＳ Ｐゴシック" charset="-128"/>
                <a:ea typeface="ＭＳ Ｐゴシック" charset="-128"/>
                <a:cs typeface="ＭＳ Ｐゴシック" charset="-128"/>
              </a:rPr>
              <a:t>?→</a:t>
            </a:r>
            <a:r>
              <a:rPr lang="ja-JP" altLang="en-US" sz="2400" dirty="0" smtClean="0">
                <a:solidFill>
                  <a:srgbClr val="FF6FCF"/>
                </a:solidFill>
                <a:latin typeface="ＭＳ Ｐゴシック" charset="-128"/>
                <a:ea typeface="ＭＳ Ｐゴシック" charset="-128"/>
                <a:cs typeface="ＭＳ Ｐゴシック" charset="-128"/>
              </a:rPr>
              <a:t>日本では保留とする。</a:t>
            </a:r>
          </a:p>
          <a:p>
            <a:pPr marL="514350" indent="-514350">
              <a:buFont typeface="Arial" charset="0"/>
              <a:buNone/>
            </a:pPr>
            <a:endParaRPr lang="ja-JP" altLang="en-US" sz="2400" dirty="0">
              <a:solidFill>
                <a:srgbClr val="FFFFFF"/>
              </a:solidFill>
              <a:latin typeface="ＭＳ Ｐゴシック" charset="-128"/>
              <a:ea typeface="ＭＳ Ｐゴシック" charset="-128"/>
              <a:cs typeface="ＭＳ Ｐゴシック" charset="-128"/>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sz="3200" b="1" dirty="0" smtClean="0">
                <a:solidFill>
                  <a:srgbClr val="FFFF00"/>
                </a:solidFill>
              </a:rPr>
              <a:t>日本版新生児蘇生法ガイドライン情報入手源</a:t>
            </a:r>
            <a:endParaRPr lang="ja-JP" altLang="en-US" sz="3200" b="1" dirty="0">
              <a:solidFill>
                <a:srgbClr val="FFFF00"/>
              </a:solidFill>
            </a:endParaRPr>
          </a:p>
        </p:txBody>
      </p:sp>
      <p:sp>
        <p:nvSpPr>
          <p:cNvPr id="3" name="コンテンツ プレースホルダ 2"/>
          <p:cNvSpPr>
            <a:spLocks noGrp="1"/>
          </p:cNvSpPr>
          <p:nvPr>
            <p:ph idx="1"/>
          </p:nvPr>
        </p:nvSpPr>
        <p:spPr>
          <a:xfrm>
            <a:off x="457200" y="1417638"/>
            <a:ext cx="8229600" cy="4708525"/>
          </a:xfrm>
        </p:spPr>
        <p:txBody>
          <a:bodyPr>
            <a:normAutofit fontScale="70000" lnSpcReduction="20000"/>
          </a:bodyPr>
          <a:lstStyle/>
          <a:p>
            <a:pPr>
              <a:buNone/>
            </a:pPr>
            <a:r>
              <a:rPr lang="en-US" altLang="ja-JP" dirty="0" smtClean="0">
                <a:solidFill>
                  <a:srgbClr val="FFFFFF"/>
                </a:solidFill>
              </a:rPr>
              <a:t>☆</a:t>
            </a:r>
            <a:r>
              <a:rPr lang="en-US" altLang="ja-JP" dirty="0" smtClean="0">
                <a:solidFill>
                  <a:srgbClr val="FFFF00"/>
                </a:solidFill>
              </a:rPr>
              <a:t>JRC</a:t>
            </a:r>
            <a:r>
              <a:rPr lang="ja-JP" altLang="en-US" dirty="0" smtClean="0">
                <a:solidFill>
                  <a:srgbClr val="FFFF00"/>
                </a:solidFill>
              </a:rPr>
              <a:t>ガイドライン</a:t>
            </a:r>
            <a:r>
              <a:rPr lang="ja-JP" altLang="en-US" dirty="0" smtClean="0">
                <a:solidFill>
                  <a:srgbClr val="FFFFFF"/>
                </a:solidFill>
              </a:rPr>
              <a:t>全文</a:t>
            </a:r>
            <a:endParaRPr lang="en-US" altLang="ja-JP" dirty="0" smtClean="0">
              <a:solidFill>
                <a:srgbClr val="FFFFFF"/>
              </a:solidFill>
            </a:endParaRPr>
          </a:p>
          <a:p>
            <a:r>
              <a:rPr lang="ja-JP" altLang="en-US" dirty="0" smtClean="0">
                <a:solidFill>
                  <a:srgbClr val="FFFFFF"/>
                </a:solidFill>
              </a:rPr>
              <a:t>日本蘇生協議会ホームページより</a:t>
            </a:r>
          </a:p>
          <a:p>
            <a:pPr>
              <a:buNone/>
            </a:pPr>
            <a:r>
              <a:rPr lang="ja-JP" altLang="en-US" dirty="0" smtClean="0">
                <a:solidFill>
                  <a:srgbClr val="FFFFFF"/>
                </a:solidFill>
              </a:rPr>
              <a:t>　　　</a:t>
            </a:r>
            <a:r>
              <a:rPr lang="en-US" u="sng" dirty="0" smtClean="0">
                <a:solidFill>
                  <a:srgbClr val="92D050"/>
                </a:solidFill>
              </a:rPr>
              <a:t>http://jrc.umin.ac.jp/pdf/20101019/guideline4_NEO.pdf</a:t>
            </a:r>
            <a:endParaRPr lang="ja-JP" altLang="en-US" dirty="0" smtClean="0">
              <a:solidFill>
                <a:srgbClr val="92D050"/>
              </a:solidFill>
            </a:endParaRPr>
          </a:p>
          <a:p>
            <a:r>
              <a:rPr lang="ja-JP" altLang="en-US" dirty="0" smtClean="0">
                <a:solidFill>
                  <a:srgbClr val="FFFFFF"/>
                </a:solidFill>
              </a:rPr>
              <a:t>日本救急医療財団ホームページより</a:t>
            </a:r>
            <a:r>
              <a:rPr lang="en-US" dirty="0" smtClean="0">
                <a:solidFill>
                  <a:srgbClr val="FFFFFF"/>
                </a:solidFill>
              </a:rPr>
              <a:t>2010</a:t>
            </a:r>
          </a:p>
          <a:p>
            <a:pPr>
              <a:buNone/>
            </a:pPr>
            <a:r>
              <a:rPr lang="ja-JP" altLang="en-US" dirty="0" smtClean="0">
                <a:solidFill>
                  <a:srgbClr val="FFFFFF"/>
                </a:solidFill>
              </a:rPr>
              <a:t>　      </a:t>
            </a:r>
            <a:r>
              <a:rPr lang="en-US" u="sng" dirty="0" smtClean="0">
                <a:solidFill>
                  <a:srgbClr val="92D050"/>
                </a:solidFill>
              </a:rPr>
              <a:t>http://www.qqzaidan.jp/pdf_5/guideline4_NEO.pdf</a:t>
            </a:r>
          </a:p>
          <a:p>
            <a:pPr>
              <a:buNone/>
            </a:pPr>
            <a:endParaRPr lang="en-US" altLang="ja-JP" dirty="0" smtClean="0">
              <a:solidFill>
                <a:srgbClr val="FFFFFF"/>
              </a:solidFill>
            </a:endParaRPr>
          </a:p>
          <a:p>
            <a:pPr>
              <a:buNone/>
            </a:pPr>
            <a:r>
              <a:rPr lang="en-US" altLang="ja-JP" dirty="0" smtClean="0">
                <a:solidFill>
                  <a:srgbClr val="FFFFFF"/>
                </a:solidFill>
              </a:rPr>
              <a:t>☆</a:t>
            </a:r>
            <a:r>
              <a:rPr lang="en-US" altLang="ja-JP" dirty="0" smtClean="0">
                <a:solidFill>
                  <a:srgbClr val="FFFF00"/>
                </a:solidFill>
              </a:rPr>
              <a:t>NCPR</a:t>
            </a:r>
            <a:r>
              <a:rPr lang="ja-JP" altLang="en-US" dirty="0" smtClean="0">
                <a:solidFill>
                  <a:srgbClr val="FFFF00"/>
                </a:solidFill>
              </a:rPr>
              <a:t>ガイドライン</a:t>
            </a:r>
            <a:r>
              <a:rPr lang="en-US" altLang="ja-JP" dirty="0" smtClean="0">
                <a:solidFill>
                  <a:srgbClr val="FFFF00"/>
                </a:solidFill>
              </a:rPr>
              <a:t>2010</a:t>
            </a:r>
            <a:endParaRPr lang="ja-JP" altLang="en-US" dirty="0" smtClean="0">
              <a:solidFill>
                <a:srgbClr val="FFFF00"/>
              </a:solidFill>
            </a:endParaRPr>
          </a:p>
          <a:p>
            <a:r>
              <a:rPr lang="ja-JP" altLang="en-US" dirty="0" smtClean="0">
                <a:solidFill>
                  <a:srgbClr val="FFFFFF"/>
                </a:solidFill>
              </a:rPr>
              <a:t>日本周産期・新生児医学会ホームページより</a:t>
            </a:r>
            <a:endParaRPr lang="en-US" altLang="ja-JP" dirty="0" smtClean="0">
              <a:solidFill>
                <a:srgbClr val="FFFFFF"/>
              </a:solidFill>
            </a:endParaRPr>
          </a:p>
          <a:p>
            <a:pPr>
              <a:buNone/>
            </a:pPr>
            <a:r>
              <a:rPr lang="en-US" altLang="ja-JP" dirty="0" smtClean="0">
                <a:solidFill>
                  <a:srgbClr val="FFFFFF"/>
                </a:solidFill>
              </a:rPr>
              <a:t> </a:t>
            </a:r>
            <a:r>
              <a:rPr lang="ja-JP" altLang="en-US" dirty="0" smtClean="0">
                <a:solidFill>
                  <a:srgbClr val="FFFFFF"/>
                </a:solidFill>
              </a:rPr>
              <a:t>　     </a:t>
            </a:r>
            <a:r>
              <a:rPr lang="en-US" u="sng" dirty="0" smtClean="0">
                <a:solidFill>
                  <a:srgbClr val="92D050"/>
                </a:solidFill>
              </a:rPr>
              <a:t>http://www.jspnm.com/Sosei/Syokai.aspx</a:t>
            </a:r>
            <a:endParaRPr lang="ja-JP" altLang="en-US" u="sng" dirty="0" smtClean="0">
              <a:solidFill>
                <a:srgbClr val="92D050"/>
              </a:solidFill>
            </a:endParaRPr>
          </a:p>
          <a:p>
            <a:pPr>
              <a:buNone/>
            </a:pPr>
            <a:r>
              <a:rPr lang="en-US" altLang="ja-JP" dirty="0" smtClean="0">
                <a:solidFill>
                  <a:srgbClr val="92D050"/>
                </a:solidFill>
              </a:rPr>
              <a:t>         </a:t>
            </a:r>
            <a:r>
              <a:rPr lang="en-US" altLang="ja-JP" u="sng" dirty="0" smtClean="0">
                <a:solidFill>
                  <a:srgbClr val="92D050"/>
                </a:solidFill>
              </a:rPr>
              <a:t>http://www.ncpr.jp </a:t>
            </a:r>
            <a:r>
              <a:rPr lang="ja-JP" altLang="en-US" dirty="0" smtClean="0">
                <a:solidFill>
                  <a:srgbClr val="92D050"/>
                </a:solidFill>
              </a:rPr>
              <a:t>　</a:t>
            </a:r>
            <a:r>
              <a:rPr lang="en-US" altLang="ja-JP" dirty="0" smtClean="0">
                <a:solidFill>
                  <a:srgbClr val="FFFFFF"/>
                </a:solidFill>
              </a:rPr>
              <a:t>    </a:t>
            </a:r>
            <a:r>
              <a:rPr lang="ja-JP" altLang="en-US" sz="2900" dirty="0" smtClean="0">
                <a:solidFill>
                  <a:srgbClr val="FFC000"/>
                </a:solidFill>
              </a:rPr>
              <a:t>→ </a:t>
            </a:r>
            <a:r>
              <a:rPr lang="en-US" altLang="ja-JP" sz="2900" dirty="0" smtClean="0">
                <a:solidFill>
                  <a:srgbClr val="FFC000"/>
                </a:solidFill>
              </a:rPr>
              <a:t>NCPR</a:t>
            </a:r>
            <a:r>
              <a:rPr lang="ja-JP" altLang="en-US" sz="2900" dirty="0" smtClean="0">
                <a:solidFill>
                  <a:srgbClr val="FFC000"/>
                </a:solidFill>
              </a:rPr>
              <a:t>ガイドライン改訂広報専用</a:t>
            </a:r>
            <a:endParaRPr lang="en-US" altLang="ja-JP" sz="2900" dirty="0" smtClean="0">
              <a:solidFill>
                <a:srgbClr val="FFC000"/>
              </a:solidFill>
            </a:endParaRPr>
          </a:p>
          <a:p>
            <a:endParaRPr lang="en-US" altLang="ja-JP" dirty="0" smtClean="0">
              <a:solidFill>
                <a:srgbClr val="FFFFFF"/>
              </a:solidFill>
            </a:endParaRPr>
          </a:p>
          <a:p>
            <a:r>
              <a:rPr lang="en-US" altLang="ja-JP" dirty="0" smtClean="0">
                <a:solidFill>
                  <a:srgbClr val="FFFFFF"/>
                </a:solidFill>
              </a:rPr>
              <a:t>NCPR</a:t>
            </a:r>
            <a:r>
              <a:rPr lang="ja-JP" altLang="en-US" dirty="0" smtClean="0">
                <a:solidFill>
                  <a:srgbClr val="FFFFFF"/>
                </a:solidFill>
              </a:rPr>
              <a:t>ニュースレター</a:t>
            </a:r>
            <a:r>
              <a:rPr lang="en-US" altLang="ja-JP" dirty="0" smtClean="0">
                <a:solidFill>
                  <a:srgbClr val="FFFFFF"/>
                </a:solidFill>
              </a:rPr>
              <a:t>; </a:t>
            </a:r>
            <a:r>
              <a:rPr lang="ja-JP" altLang="en-US" dirty="0" smtClean="0">
                <a:solidFill>
                  <a:srgbClr val="FFFFFF"/>
                </a:solidFill>
              </a:rPr>
              <a:t>認定登録者向けに発送中</a:t>
            </a:r>
            <a:endParaRPr lang="en-US" altLang="ja-JP" dirty="0" smtClean="0">
              <a:solidFill>
                <a:srgbClr val="FFFFFF"/>
              </a:solidFill>
            </a:endParaRPr>
          </a:p>
          <a:p>
            <a:r>
              <a:rPr lang="ja-JP" altLang="en-US" dirty="0" smtClean="0">
                <a:solidFill>
                  <a:srgbClr val="FF66FF"/>
                </a:solidFill>
              </a:rPr>
              <a:t>インストラクター向け</a:t>
            </a:r>
            <a:r>
              <a:rPr lang="ja-JP" altLang="en-US" u="sng" dirty="0" smtClean="0">
                <a:solidFill>
                  <a:srgbClr val="FF66FF"/>
                </a:solidFill>
              </a:rPr>
              <a:t>緊急アップデート説明会</a:t>
            </a:r>
            <a:endParaRPr lang="en-US" altLang="ja-JP" u="sng" dirty="0" smtClean="0">
              <a:solidFill>
                <a:srgbClr val="FF66FF"/>
              </a:solidFill>
            </a:endParaRPr>
          </a:p>
          <a:p>
            <a:endParaRPr lang="ja-JP" altLang="en-US" dirty="0">
              <a:solidFill>
                <a:srgbClr val="FFFFFF"/>
              </a:solidFill>
            </a:endParaRP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ChangeArrowheads="1"/>
          </p:cNvSpPr>
          <p:nvPr>
            <p:ph type="title"/>
          </p:nvPr>
        </p:nvSpPr>
        <p:spPr>
          <a:xfrm>
            <a:off x="0" y="228600"/>
            <a:ext cx="9144000" cy="1143000"/>
          </a:xfrm>
        </p:spPr>
        <p:txBody>
          <a:bodyPr>
            <a:normAutofit/>
          </a:bodyPr>
          <a:lstStyle/>
          <a:p>
            <a:pPr eaLnBrk="1" hangingPunct="1"/>
            <a:r>
              <a:rPr lang="ja-JP" altLang="en-US" sz="4000" b="1" dirty="0">
                <a:solidFill>
                  <a:srgbClr val="FBF938"/>
                </a:solidFill>
                <a:latin typeface="ＭＳ Ｐゴシック" charset="-128"/>
                <a:ea typeface="ＭＳ Ｐゴシック" charset="-128"/>
                <a:cs typeface="ＭＳ Ｐゴシック" charset="-128"/>
              </a:rPr>
              <a:t>修了認定料・更新料</a:t>
            </a:r>
            <a:endParaRPr lang="en-US" altLang="ja-JP" sz="4000" b="1" dirty="0">
              <a:solidFill>
                <a:srgbClr val="FBF938"/>
              </a:solidFill>
              <a:latin typeface="ＭＳ Ｐゴシック" charset="-128"/>
              <a:ea typeface="ＭＳ Ｐゴシック" charset="-128"/>
              <a:cs typeface="ＭＳ Ｐゴシック" charset="-128"/>
            </a:endParaRPr>
          </a:p>
        </p:txBody>
      </p:sp>
      <p:sp>
        <p:nvSpPr>
          <p:cNvPr id="123907" name="Rectangle 8"/>
          <p:cNvSpPr>
            <a:spLocks noChangeArrowheads="1"/>
          </p:cNvSpPr>
          <p:nvPr/>
        </p:nvSpPr>
        <p:spPr bwMode="auto">
          <a:xfrm>
            <a:off x="685800" y="1905000"/>
            <a:ext cx="8077200" cy="3046988"/>
          </a:xfrm>
          <a:prstGeom prst="rect">
            <a:avLst/>
          </a:prstGeom>
          <a:noFill/>
          <a:ln w="9525">
            <a:noFill/>
            <a:miter lim="800000"/>
            <a:headEnd/>
            <a:tailEnd/>
          </a:ln>
        </p:spPr>
        <p:txBody>
          <a:bodyPr>
            <a:prstTxWarp prst="textNoShape">
              <a:avLst/>
            </a:prstTxWarp>
            <a:spAutoFit/>
          </a:bodyPr>
          <a:lstStyle/>
          <a:p>
            <a:r>
              <a:rPr lang="ja-JP" altLang="en-US" sz="2800" dirty="0">
                <a:solidFill>
                  <a:schemeClr val="bg1"/>
                </a:solidFill>
                <a:latin typeface="ＭＳ Ｐゴシック" charset="-128"/>
              </a:rPr>
              <a:t>学会納付　　学会員、医師以外　</a:t>
            </a:r>
            <a:r>
              <a:rPr lang="en-US" altLang="ja-JP" sz="2800" dirty="0">
                <a:solidFill>
                  <a:schemeClr val="bg1"/>
                </a:solidFill>
                <a:latin typeface="ＭＳ Ｐゴシック" charset="-128"/>
              </a:rPr>
              <a:t>  </a:t>
            </a:r>
            <a:r>
              <a:rPr lang="en-US" altLang="ja-JP" sz="2800" dirty="0" smtClean="0">
                <a:solidFill>
                  <a:schemeClr val="bg1"/>
                </a:solidFill>
                <a:latin typeface="ＭＳ Ｐゴシック" charset="-128"/>
              </a:rPr>
              <a:t>8,000</a:t>
            </a:r>
            <a:r>
              <a:rPr lang="ja-JP" altLang="en-US" sz="2800" dirty="0">
                <a:solidFill>
                  <a:schemeClr val="bg1"/>
                </a:solidFill>
                <a:latin typeface="ＭＳ Ｐゴシック" charset="-128"/>
              </a:rPr>
              <a:t>円（</a:t>
            </a:r>
            <a:r>
              <a:rPr lang="en-US" altLang="ja-JP" sz="2800" dirty="0">
                <a:solidFill>
                  <a:schemeClr val="bg1"/>
                </a:solidFill>
                <a:latin typeface="ＭＳ Ｐゴシック" charset="-128"/>
              </a:rPr>
              <a:t>5</a:t>
            </a:r>
            <a:r>
              <a:rPr lang="ja-JP" altLang="en-US" sz="2800" dirty="0">
                <a:solidFill>
                  <a:schemeClr val="bg1"/>
                </a:solidFill>
                <a:latin typeface="ＭＳ Ｐゴシック" charset="-128"/>
              </a:rPr>
              <a:t>年間）</a:t>
            </a:r>
            <a:endParaRPr lang="en-US" altLang="ja-JP" sz="2800" dirty="0">
              <a:solidFill>
                <a:schemeClr val="bg1"/>
              </a:solidFill>
              <a:latin typeface="ＭＳ Ｐゴシック" charset="-128"/>
            </a:endParaRPr>
          </a:p>
          <a:p>
            <a:r>
              <a:rPr lang="ja-JP" altLang="en-US" sz="2800" dirty="0">
                <a:solidFill>
                  <a:schemeClr val="bg1"/>
                </a:solidFill>
                <a:latin typeface="ＭＳ Ｐゴシック" charset="-128"/>
              </a:rPr>
              <a:t>　　　　　　　　学会員以外の</a:t>
            </a:r>
            <a:r>
              <a:rPr lang="ja-JP" altLang="en-US" sz="2800" dirty="0" smtClean="0">
                <a:solidFill>
                  <a:schemeClr val="bg1"/>
                </a:solidFill>
                <a:latin typeface="ＭＳ Ｐゴシック" charset="-128"/>
              </a:rPr>
              <a:t>医師  </a:t>
            </a:r>
            <a:r>
              <a:rPr lang="en-US" altLang="ja-JP" sz="2800" dirty="0" smtClean="0">
                <a:solidFill>
                  <a:schemeClr val="bg1"/>
                </a:solidFill>
                <a:latin typeface="ＭＳ Ｐゴシック" charset="-128"/>
              </a:rPr>
              <a:t>15,000</a:t>
            </a:r>
            <a:r>
              <a:rPr lang="ja-JP" altLang="en-US" sz="2800" dirty="0">
                <a:solidFill>
                  <a:schemeClr val="bg1"/>
                </a:solidFill>
                <a:latin typeface="ＭＳ Ｐゴシック" charset="-128"/>
              </a:rPr>
              <a:t>円（</a:t>
            </a:r>
            <a:r>
              <a:rPr lang="en-US" altLang="ja-JP" sz="2800" dirty="0">
                <a:solidFill>
                  <a:schemeClr val="bg1"/>
                </a:solidFill>
                <a:latin typeface="ＭＳ Ｐゴシック" charset="-128"/>
              </a:rPr>
              <a:t>5</a:t>
            </a:r>
            <a:r>
              <a:rPr lang="ja-JP" altLang="en-US" sz="2800" dirty="0">
                <a:solidFill>
                  <a:schemeClr val="bg1"/>
                </a:solidFill>
                <a:latin typeface="ＭＳ Ｐゴシック" charset="-128"/>
              </a:rPr>
              <a:t>年間）</a:t>
            </a:r>
            <a:endParaRPr lang="en-US" altLang="ja-JP" sz="2800" dirty="0">
              <a:solidFill>
                <a:schemeClr val="bg1"/>
              </a:solidFill>
              <a:latin typeface="ＭＳ Ｐゴシック" charset="-128"/>
            </a:endParaRPr>
          </a:p>
          <a:p>
            <a:endParaRPr lang="en-US" altLang="ja-JP" sz="2800" dirty="0">
              <a:solidFill>
                <a:schemeClr val="bg1"/>
              </a:solidFill>
              <a:latin typeface="ＭＳ Ｐゴシック" charset="-128"/>
            </a:endParaRPr>
          </a:p>
          <a:p>
            <a:r>
              <a:rPr lang="ja-JP" altLang="en-US" sz="2800" dirty="0" smtClean="0">
                <a:solidFill>
                  <a:schemeClr val="bg1"/>
                </a:solidFill>
                <a:latin typeface="ＭＳ Ｐゴシック" charset="-128"/>
              </a:rPr>
              <a:t>　　　特典</a:t>
            </a:r>
            <a:r>
              <a:rPr lang="ja-JP" altLang="en-US" sz="2800" dirty="0">
                <a:solidFill>
                  <a:schemeClr val="bg1"/>
                </a:solidFill>
                <a:latin typeface="ＭＳ Ｐゴシック" charset="-128"/>
              </a:rPr>
              <a:t>　　修了認定証（写真カード）</a:t>
            </a:r>
            <a:r>
              <a:rPr lang="ja-JP" altLang="en-US" sz="2800" dirty="0" smtClean="0">
                <a:solidFill>
                  <a:schemeClr val="bg1"/>
                </a:solidFill>
                <a:latin typeface="ＭＳ Ｐゴシック" charset="-128"/>
              </a:rPr>
              <a:t>、</a:t>
            </a:r>
          </a:p>
          <a:p>
            <a:r>
              <a:rPr lang="ja-JP" altLang="en-US" sz="2800" dirty="0" smtClean="0">
                <a:solidFill>
                  <a:schemeClr val="bg1"/>
                </a:solidFill>
                <a:latin typeface="ＭＳ Ｐゴシック" charset="-128"/>
              </a:rPr>
              <a:t>　　　　　　　　ニュースレター、</a:t>
            </a:r>
            <a:r>
              <a:rPr lang="en-US" altLang="ja-JP" sz="2800" dirty="0" smtClean="0">
                <a:solidFill>
                  <a:schemeClr val="bg1"/>
                </a:solidFill>
                <a:latin typeface="ＭＳ Ｐゴシック" charset="-128"/>
              </a:rPr>
              <a:t>HP</a:t>
            </a:r>
            <a:r>
              <a:rPr lang="ja-JP" altLang="en-US" sz="2800" dirty="0">
                <a:solidFill>
                  <a:schemeClr val="bg1"/>
                </a:solidFill>
                <a:latin typeface="ＭＳ Ｐゴシック" charset="-128"/>
              </a:rPr>
              <a:t>への掲載（希望者</a:t>
            </a:r>
            <a:r>
              <a:rPr lang="ja-JP" altLang="en-US" sz="2800" dirty="0" smtClean="0">
                <a:solidFill>
                  <a:schemeClr val="bg1"/>
                </a:solidFill>
                <a:latin typeface="ＭＳ Ｐゴシック" charset="-128"/>
              </a:rPr>
              <a:t>）</a:t>
            </a:r>
            <a:endParaRPr lang="en-US" altLang="ja-JP" sz="2800" dirty="0">
              <a:solidFill>
                <a:schemeClr val="bg1"/>
              </a:solidFill>
              <a:latin typeface="ＭＳ Ｐゴシック" charset="-128"/>
            </a:endParaRPr>
          </a:p>
          <a:p>
            <a:r>
              <a:rPr lang="ja-JP" altLang="en-US" sz="2800" dirty="0">
                <a:solidFill>
                  <a:schemeClr val="bg1"/>
                </a:solidFill>
                <a:latin typeface="ＭＳ Ｐゴシック" charset="-128"/>
              </a:rPr>
              <a:t>　　　　　</a:t>
            </a:r>
            <a:r>
              <a:rPr lang="en-US" altLang="ja-JP" sz="2800" dirty="0" smtClean="0">
                <a:solidFill>
                  <a:schemeClr val="bg1"/>
                </a:solidFill>
                <a:latin typeface="ＭＳ Ｐゴシック" charset="-128"/>
              </a:rPr>
              <a:t> </a:t>
            </a:r>
            <a:r>
              <a:rPr lang="ja-JP" altLang="en-US" sz="2800" dirty="0" smtClean="0">
                <a:solidFill>
                  <a:schemeClr val="bg1"/>
                </a:solidFill>
                <a:latin typeface="ＭＳ Ｐゴシック" charset="-128"/>
              </a:rPr>
              <a:t>　　　</a:t>
            </a:r>
            <a:r>
              <a:rPr lang="en-US" altLang="ja-JP" sz="2800" dirty="0" smtClean="0">
                <a:solidFill>
                  <a:srgbClr val="FFFF00"/>
                </a:solidFill>
                <a:latin typeface="ＭＳ Ｐゴシック" charset="-128"/>
              </a:rPr>
              <a:t>--- </a:t>
            </a:r>
            <a:r>
              <a:rPr lang="ja-JP" altLang="en-US" sz="2400" dirty="0" smtClean="0">
                <a:solidFill>
                  <a:srgbClr val="FFFF00"/>
                </a:solidFill>
                <a:latin typeface="ＭＳ Ｐゴシック" charset="-128"/>
              </a:rPr>
              <a:t>将来</a:t>
            </a:r>
            <a:r>
              <a:rPr lang="ja-JP" altLang="en-US" sz="2400" dirty="0">
                <a:solidFill>
                  <a:srgbClr val="FFFF00"/>
                </a:solidFill>
                <a:latin typeface="ＭＳ Ｐゴシック" charset="-128"/>
              </a:rPr>
              <a:t>はニュースレターの代わりに</a:t>
            </a:r>
            <a:endParaRPr lang="en-US" altLang="ja-JP" sz="2400" dirty="0">
              <a:solidFill>
                <a:srgbClr val="FFFF00"/>
              </a:solidFill>
              <a:latin typeface="ＭＳ Ｐゴシック" charset="-128"/>
            </a:endParaRPr>
          </a:p>
          <a:p>
            <a:r>
              <a:rPr lang="ja-JP" altLang="en-US" sz="2400" dirty="0">
                <a:solidFill>
                  <a:srgbClr val="FFFF00"/>
                </a:solidFill>
                <a:latin typeface="ＭＳ Ｐゴシック" charset="-128"/>
              </a:rPr>
              <a:t>　　　　　</a:t>
            </a:r>
            <a:r>
              <a:rPr lang="ja-JP" altLang="en-US" sz="2400" dirty="0" smtClean="0">
                <a:solidFill>
                  <a:srgbClr val="FFFF00"/>
                </a:solidFill>
                <a:latin typeface="ＭＳ Ｐゴシック" charset="-128"/>
              </a:rPr>
              <a:t>          　　　 </a:t>
            </a:r>
            <a:r>
              <a:rPr lang="en-US" altLang="ja-JP" sz="2400" dirty="0" smtClean="0">
                <a:solidFill>
                  <a:srgbClr val="FFFF00"/>
                </a:solidFill>
                <a:latin typeface="ＭＳ Ｐゴシック" charset="-128"/>
              </a:rPr>
              <a:t>『e-Leaning</a:t>
            </a:r>
            <a:r>
              <a:rPr lang="ja-JP" altLang="en-US" sz="2400" dirty="0" smtClean="0">
                <a:solidFill>
                  <a:srgbClr val="FFFF00"/>
                </a:solidFill>
                <a:latin typeface="ＭＳ Ｐゴシック" charset="-128"/>
              </a:rPr>
              <a:t>システム</a:t>
            </a:r>
            <a:r>
              <a:rPr lang="en-US" altLang="ja-JP" sz="2400" dirty="0" smtClean="0">
                <a:solidFill>
                  <a:srgbClr val="FFFF00"/>
                </a:solidFill>
                <a:latin typeface="ＭＳ Ｐゴシック" charset="-128"/>
              </a:rPr>
              <a:t>』</a:t>
            </a:r>
            <a:r>
              <a:rPr lang="ja-JP" altLang="en-US" sz="2400" dirty="0" smtClean="0">
                <a:solidFill>
                  <a:srgbClr val="FFFF00"/>
                </a:solidFill>
                <a:latin typeface="ＭＳ Ｐゴシック" charset="-128"/>
              </a:rPr>
              <a:t>を検討中</a:t>
            </a:r>
            <a:r>
              <a:rPr lang="ja-JP" altLang="en-US" sz="2400" dirty="0">
                <a:solidFill>
                  <a:schemeClr val="bg1"/>
                </a:solidFill>
                <a:latin typeface="ＭＳ Ｐゴシック" charset="-128"/>
              </a:rPr>
              <a:t>。</a:t>
            </a:r>
          </a:p>
        </p:txBody>
      </p:sp>
    </p:spTree>
  </p:cSld>
  <p:clrMapOvr>
    <a:masterClrMapping/>
  </p:clrMapOvr>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402" name="タイトル 1"/>
          <p:cNvSpPr>
            <a:spLocks noGrp="1"/>
          </p:cNvSpPr>
          <p:nvPr>
            <p:ph type="title"/>
          </p:nvPr>
        </p:nvSpPr>
        <p:spPr>
          <a:xfrm>
            <a:off x="457200" y="274638"/>
            <a:ext cx="8229600" cy="639762"/>
          </a:xfrm>
        </p:spPr>
        <p:txBody>
          <a:bodyPr>
            <a:normAutofit fontScale="90000"/>
          </a:bodyPr>
          <a:lstStyle/>
          <a:p>
            <a:pPr eaLnBrk="1" hangingPunct="1"/>
            <a:r>
              <a:rPr lang="ja-JP" altLang="en-US" b="1" dirty="0">
                <a:solidFill>
                  <a:srgbClr val="FFFF00"/>
                </a:solidFill>
                <a:latin typeface="ＭＳ Ｐゴシック" charset="-128"/>
                <a:ea typeface="ＭＳ Ｐゴシック" charset="-128"/>
                <a:cs typeface="ＭＳ Ｐゴシック" charset="-128"/>
              </a:rPr>
              <a:t>修了認定カード</a:t>
            </a:r>
          </a:p>
        </p:txBody>
      </p:sp>
      <p:pic>
        <p:nvPicPr>
          <p:cNvPr id="230403" name="図 3" descr="新生児蘇生法認定ura.jpg"/>
          <p:cNvPicPr>
            <a:picLocks noChangeAspect="1"/>
          </p:cNvPicPr>
          <p:nvPr/>
        </p:nvPicPr>
        <p:blipFill>
          <a:blip r:embed="rId2"/>
          <a:srcRect/>
          <a:stretch>
            <a:fillRect/>
          </a:stretch>
        </p:blipFill>
        <p:spPr bwMode="auto">
          <a:xfrm>
            <a:off x="4343400" y="3657600"/>
            <a:ext cx="4648200" cy="3008313"/>
          </a:xfrm>
          <a:prstGeom prst="rect">
            <a:avLst/>
          </a:prstGeom>
          <a:noFill/>
          <a:ln w="9525">
            <a:noFill/>
            <a:miter lim="800000"/>
            <a:headEnd/>
            <a:tailEnd/>
          </a:ln>
        </p:spPr>
      </p:pic>
      <p:pic>
        <p:nvPicPr>
          <p:cNvPr id="230404" name="図 4" descr="新生児蘇生法認定証.jpg"/>
          <p:cNvPicPr>
            <a:picLocks noChangeAspect="1"/>
          </p:cNvPicPr>
          <p:nvPr/>
        </p:nvPicPr>
        <p:blipFill>
          <a:blip r:embed="rId3"/>
          <a:srcRect/>
          <a:stretch>
            <a:fillRect/>
          </a:stretch>
        </p:blipFill>
        <p:spPr bwMode="auto">
          <a:xfrm>
            <a:off x="152400" y="1066800"/>
            <a:ext cx="5029200" cy="31765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474" name="タイトル 1"/>
          <p:cNvSpPr>
            <a:spLocks noGrp="1"/>
          </p:cNvSpPr>
          <p:nvPr>
            <p:ph type="title"/>
          </p:nvPr>
        </p:nvSpPr>
        <p:spPr>
          <a:xfrm>
            <a:off x="457200" y="274638"/>
            <a:ext cx="8229600" cy="639762"/>
          </a:xfrm>
        </p:spPr>
        <p:txBody>
          <a:bodyPr>
            <a:normAutofit fontScale="90000"/>
          </a:bodyPr>
          <a:lstStyle/>
          <a:p>
            <a:pPr eaLnBrk="1" hangingPunct="1"/>
            <a:r>
              <a:rPr lang="ja-JP" altLang="en-US" b="1" dirty="0" smtClean="0">
                <a:solidFill>
                  <a:srgbClr val="FFFF00"/>
                </a:solidFill>
                <a:latin typeface="ＭＳ Ｐゴシック" pitchFamily="-106" charset="-128"/>
              </a:rPr>
              <a:t>修了認定カード</a:t>
            </a:r>
          </a:p>
        </p:txBody>
      </p:sp>
      <p:pic>
        <p:nvPicPr>
          <p:cNvPr id="233475" name="図 3" descr="新生児蘇生法認定ura.jpg"/>
          <p:cNvPicPr>
            <a:picLocks noChangeAspect="1"/>
          </p:cNvPicPr>
          <p:nvPr/>
        </p:nvPicPr>
        <p:blipFill>
          <a:blip r:embed="rId2"/>
          <a:srcRect/>
          <a:stretch>
            <a:fillRect/>
          </a:stretch>
        </p:blipFill>
        <p:spPr bwMode="auto">
          <a:xfrm>
            <a:off x="4343400" y="3657600"/>
            <a:ext cx="4648200" cy="3008313"/>
          </a:xfrm>
          <a:prstGeom prst="rect">
            <a:avLst/>
          </a:prstGeom>
          <a:noFill/>
          <a:ln w="9525">
            <a:noFill/>
            <a:miter lim="800000"/>
            <a:headEnd/>
            <a:tailEnd/>
          </a:ln>
        </p:spPr>
      </p:pic>
      <p:grpSp>
        <p:nvGrpSpPr>
          <p:cNvPr id="2" name="グループ化 7"/>
          <p:cNvGrpSpPr/>
          <p:nvPr/>
        </p:nvGrpSpPr>
        <p:grpSpPr>
          <a:xfrm>
            <a:off x="152400" y="1066800"/>
            <a:ext cx="5029200" cy="3176588"/>
            <a:chOff x="152400" y="1066800"/>
            <a:chExt cx="5029200" cy="3176588"/>
          </a:xfrm>
        </p:grpSpPr>
        <p:pic>
          <p:nvPicPr>
            <p:cNvPr id="233476" name="図 4" descr="新生児蘇生法認定証.jpg"/>
            <p:cNvPicPr>
              <a:picLocks noChangeAspect="1"/>
            </p:cNvPicPr>
            <p:nvPr/>
          </p:nvPicPr>
          <p:blipFill>
            <a:blip r:embed="rId3"/>
            <a:srcRect/>
            <a:stretch>
              <a:fillRect/>
            </a:stretch>
          </p:blipFill>
          <p:spPr bwMode="auto">
            <a:xfrm>
              <a:off x="152400" y="1066800"/>
              <a:ext cx="5029200" cy="3176588"/>
            </a:xfrm>
            <a:prstGeom prst="rect">
              <a:avLst/>
            </a:prstGeom>
            <a:noFill/>
            <a:ln w="9525">
              <a:noFill/>
              <a:miter lim="800000"/>
              <a:headEnd/>
              <a:tailEnd/>
            </a:ln>
          </p:spPr>
        </p:pic>
        <p:pic>
          <p:nvPicPr>
            <p:cNvPr id="598018" name="Picture 2"/>
            <p:cNvPicPr>
              <a:picLocks noChangeAspect="1" noChangeArrowheads="1"/>
            </p:cNvPicPr>
            <p:nvPr/>
          </p:nvPicPr>
          <p:blipFill>
            <a:blip r:embed="rId4"/>
            <a:srcRect/>
            <a:stretch>
              <a:fillRect/>
            </a:stretch>
          </p:blipFill>
          <p:spPr bwMode="auto">
            <a:xfrm>
              <a:off x="2843809" y="2780927"/>
              <a:ext cx="672864" cy="432049"/>
            </a:xfrm>
            <a:prstGeom prst="rect">
              <a:avLst/>
            </a:prstGeom>
            <a:noFill/>
            <a:ln w="9525">
              <a:noFill/>
              <a:miter lim="800000"/>
              <a:headEnd/>
              <a:tailEnd/>
            </a:ln>
          </p:spPr>
        </p:pic>
        <p:pic>
          <p:nvPicPr>
            <p:cNvPr id="598019" name="Picture 3"/>
            <p:cNvPicPr>
              <a:picLocks noChangeAspect="1" noChangeArrowheads="1"/>
            </p:cNvPicPr>
            <p:nvPr/>
          </p:nvPicPr>
          <p:blipFill>
            <a:blip r:embed="rId5"/>
            <a:srcRect/>
            <a:stretch>
              <a:fillRect/>
            </a:stretch>
          </p:blipFill>
          <p:spPr bwMode="auto">
            <a:xfrm>
              <a:off x="1331640" y="2780928"/>
              <a:ext cx="1368151" cy="288031"/>
            </a:xfrm>
            <a:prstGeom prst="rect">
              <a:avLst/>
            </a:prstGeom>
            <a:noFill/>
            <a:ln w="9525">
              <a:noFill/>
              <a:miter lim="800000"/>
              <a:headEnd/>
              <a:tailEnd/>
            </a:ln>
          </p:spPr>
        </p:pic>
        <p:pic>
          <p:nvPicPr>
            <p:cNvPr id="584705" name="Picture 1"/>
            <p:cNvPicPr>
              <a:picLocks noChangeAspect="1" noChangeArrowheads="1"/>
            </p:cNvPicPr>
            <p:nvPr/>
          </p:nvPicPr>
          <p:blipFill>
            <a:blip r:embed="rId6"/>
            <a:srcRect/>
            <a:stretch>
              <a:fillRect/>
            </a:stretch>
          </p:blipFill>
          <p:spPr bwMode="auto">
            <a:xfrm>
              <a:off x="179513" y="2255414"/>
              <a:ext cx="4968552" cy="381498"/>
            </a:xfrm>
            <a:prstGeom prst="rect">
              <a:avLst/>
            </a:prstGeom>
            <a:noFill/>
            <a:ln w="9525">
              <a:noFill/>
              <a:miter lim="800000"/>
              <a:headEnd/>
              <a:tailEnd/>
            </a:ln>
          </p:spPr>
        </p:pic>
      </p:gr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6455"/>
            <a:ext cx="8229600" cy="1143000"/>
          </a:xfrm>
        </p:spPr>
        <p:txBody>
          <a:bodyPr>
            <a:normAutofit/>
          </a:bodyPr>
          <a:lstStyle/>
          <a:p>
            <a:r>
              <a:rPr lang="ja-JP" altLang="en-US" sz="4000" b="1" dirty="0" smtClean="0">
                <a:solidFill>
                  <a:srgbClr val="FFFF00"/>
                </a:solidFill>
              </a:rPr>
              <a:t>緊急アップデート説明会</a:t>
            </a:r>
            <a:endParaRPr lang="ja-JP" altLang="en-US" sz="4000" b="1" dirty="0">
              <a:solidFill>
                <a:srgbClr val="FFFF00"/>
              </a:solidFill>
            </a:endParaRPr>
          </a:p>
        </p:txBody>
      </p:sp>
      <p:sp>
        <p:nvSpPr>
          <p:cNvPr id="3" name="コンテンツ プレースホルダ 2"/>
          <p:cNvSpPr>
            <a:spLocks noGrp="1"/>
          </p:cNvSpPr>
          <p:nvPr>
            <p:ph idx="1"/>
          </p:nvPr>
        </p:nvSpPr>
        <p:spPr>
          <a:xfrm>
            <a:off x="457200" y="1169455"/>
            <a:ext cx="8229600" cy="4562535"/>
          </a:xfrm>
        </p:spPr>
        <p:txBody>
          <a:bodyPr>
            <a:normAutofit/>
          </a:bodyPr>
          <a:lstStyle/>
          <a:p>
            <a:r>
              <a:rPr lang="ja-JP" altLang="en-US" dirty="0" smtClean="0">
                <a:solidFill>
                  <a:schemeClr val="bg1"/>
                </a:solidFill>
              </a:rPr>
              <a:t>対象：</a:t>
            </a:r>
            <a:r>
              <a:rPr lang="en-US" altLang="ja-JP" dirty="0" smtClean="0">
                <a:solidFill>
                  <a:schemeClr val="bg1"/>
                </a:solidFill>
              </a:rPr>
              <a:t>Active </a:t>
            </a:r>
            <a:r>
              <a:rPr lang="ja-JP" altLang="en-US" dirty="0" smtClean="0">
                <a:solidFill>
                  <a:schemeClr val="bg1"/>
                </a:solidFill>
              </a:rPr>
              <a:t>インストラクター（実績ある方）</a:t>
            </a:r>
            <a:endParaRPr lang="en-US" altLang="ja-JP" dirty="0" smtClean="0">
              <a:solidFill>
                <a:schemeClr val="bg1"/>
              </a:solidFill>
            </a:endParaRPr>
          </a:p>
          <a:p>
            <a:r>
              <a:rPr lang="ja-JP" altLang="en-US" dirty="0" smtClean="0">
                <a:solidFill>
                  <a:schemeClr val="bg1"/>
                </a:solidFill>
              </a:rPr>
              <a:t>東京説明会（</a:t>
            </a:r>
            <a:r>
              <a:rPr lang="en-US" altLang="ja-JP" dirty="0" smtClean="0">
                <a:solidFill>
                  <a:schemeClr val="bg1"/>
                </a:solidFill>
                <a:sym typeface="Wingdings"/>
              </a:rPr>
              <a:t>TKP</a:t>
            </a:r>
            <a:r>
              <a:rPr lang="ja-JP" altLang="en-US" dirty="0" smtClean="0">
                <a:solidFill>
                  <a:schemeClr val="bg1"/>
                </a:solidFill>
                <a:sym typeface="Wingdings"/>
              </a:rPr>
              <a:t>日本橋ビジネスセンター）</a:t>
            </a:r>
            <a:endParaRPr lang="en-US" altLang="ja-JP" dirty="0" smtClean="0">
              <a:solidFill>
                <a:schemeClr val="bg1"/>
              </a:solidFill>
            </a:endParaRPr>
          </a:p>
          <a:p>
            <a:pPr>
              <a:buNone/>
            </a:pPr>
            <a:r>
              <a:rPr lang="ja-JP" altLang="en-US" dirty="0" smtClean="0">
                <a:solidFill>
                  <a:schemeClr val="bg1"/>
                </a:solidFill>
              </a:rPr>
              <a:t>　　</a:t>
            </a:r>
            <a:r>
              <a:rPr lang="ja-JP" altLang="en-US" dirty="0" smtClean="0">
                <a:solidFill>
                  <a:schemeClr val="accent6">
                    <a:lumMod val="60000"/>
                    <a:lumOff val="40000"/>
                  </a:schemeClr>
                </a:solidFill>
              </a:rPr>
              <a:t>日時　</a:t>
            </a:r>
            <a:r>
              <a:rPr lang="en-US" altLang="ja-JP" dirty="0" smtClean="0">
                <a:solidFill>
                  <a:schemeClr val="accent6">
                    <a:lumMod val="60000"/>
                    <a:lumOff val="40000"/>
                  </a:schemeClr>
                </a:solidFill>
              </a:rPr>
              <a:t>11</a:t>
            </a:r>
            <a:r>
              <a:rPr lang="ja-JP" altLang="en-US" dirty="0" smtClean="0">
                <a:solidFill>
                  <a:schemeClr val="accent6">
                    <a:lumMod val="60000"/>
                    <a:lumOff val="40000"/>
                  </a:schemeClr>
                </a:solidFill>
              </a:rPr>
              <a:t>月</a:t>
            </a:r>
            <a:r>
              <a:rPr lang="en-US" altLang="ja-JP" dirty="0" smtClean="0">
                <a:solidFill>
                  <a:schemeClr val="accent6">
                    <a:lumMod val="60000"/>
                    <a:lumOff val="40000"/>
                  </a:schemeClr>
                </a:solidFill>
              </a:rPr>
              <a:t>27</a:t>
            </a:r>
            <a:r>
              <a:rPr lang="ja-JP" altLang="en-US" dirty="0" smtClean="0">
                <a:solidFill>
                  <a:schemeClr val="accent6">
                    <a:lumMod val="60000"/>
                    <a:lumOff val="40000"/>
                  </a:schemeClr>
                </a:solidFill>
              </a:rPr>
              <a:t>日</a:t>
            </a:r>
            <a:r>
              <a:rPr lang="en-US" altLang="ja-JP" dirty="0" smtClean="0">
                <a:solidFill>
                  <a:schemeClr val="accent6">
                    <a:lumMod val="60000"/>
                    <a:lumOff val="40000"/>
                  </a:schemeClr>
                </a:solidFill>
              </a:rPr>
              <a:t>16:00-18:00</a:t>
            </a:r>
          </a:p>
          <a:p>
            <a:pPr>
              <a:buNone/>
            </a:pPr>
            <a:r>
              <a:rPr lang="ja-JP" altLang="en-US" dirty="0" smtClean="0">
                <a:solidFill>
                  <a:schemeClr val="accent6">
                    <a:lumMod val="60000"/>
                    <a:lumOff val="40000"/>
                  </a:schemeClr>
                </a:solidFill>
              </a:rPr>
              <a:t>　　　　　　</a:t>
            </a:r>
            <a:r>
              <a:rPr lang="en-US" altLang="ja-JP" dirty="0" smtClean="0">
                <a:solidFill>
                  <a:schemeClr val="accent6">
                    <a:lumMod val="60000"/>
                    <a:lumOff val="40000"/>
                  </a:schemeClr>
                </a:solidFill>
              </a:rPr>
              <a:t>11</a:t>
            </a:r>
            <a:r>
              <a:rPr lang="ja-JP" altLang="en-US" dirty="0" smtClean="0">
                <a:solidFill>
                  <a:schemeClr val="accent6">
                    <a:lumMod val="60000"/>
                    <a:lumOff val="40000"/>
                  </a:schemeClr>
                </a:solidFill>
              </a:rPr>
              <a:t>月</a:t>
            </a:r>
            <a:r>
              <a:rPr lang="en-US" altLang="ja-JP" dirty="0" smtClean="0">
                <a:solidFill>
                  <a:schemeClr val="accent6">
                    <a:lumMod val="60000"/>
                    <a:lumOff val="40000"/>
                  </a:schemeClr>
                </a:solidFill>
              </a:rPr>
              <a:t>28</a:t>
            </a:r>
            <a:r>
              <a:rPr lang="ja-JP" altLang="en-US" dirty="0" smtClean="0">
                <a:solidFill>
                  <a:schemeClr val="accent6">
                    <a:lumMod val="60000"/>
                    <a:lumOff val="40000"/>
                  </a:schemeClr>
                </a:solidFill>
              </a:rPr>
              <a:t>日</a:t>
            </a:r>
            <a:r>
              <a:rPr lang="en-US" altLang="ja-JP" dirty="0" smtClean="0">
                <a:solidFill>
                  <a:schemeClr val="accent6">
                    <a:lumMod val="60000"/>
                    <a:lumOff val="40000"/>
                  </a:schemeClr>
                </a:solidFill>
              </a:rPr>
              <a:t>13:00-15:00</a:t>
            </a:r>
          </a:p>
          <a:p>
            <a:r>
              <a:rPr lang="ja-JP" altLang="en-US" dirty="0" smtClean="0">
                <a:solidFill>
                  <a:schemeClr val="bg1"/>
                </a:solidFill>
              </a:rPr>
              <a:t>大阪説明会（大阪大学附属病院）</a:t>
            </a:r>
            <a:endParaRPr lang="en-US" altLang="ja-JP" dirty="0" smtClean="0">
              <a:solidFill>
                <a:schemeClr val="bg1"/>
              </a:solidFill>
            </a:endParaRPr>
          </a:p>
          <a:p>
            <a:pPr>
              <a:buNone/>
            </a:pPr>
            <a:r>
              <a:rPr lang="en-US" altLang="ja-JP" dirty="0" smtClean="0">
                <a:solidFill>
                  <a:schemeClr val="bg1"/>
                </a:solidFill>
              </a:rPr>
              <a:t>      </a:t>
            </a:r>
            <a:r>
              <a:rPr lang="ja-JP" altLang="en-US" dirty="0" smtClean="0">
                <a:solidFill>
                  <a:schemeClr val="accent6">
                    <a:lumMod val="60000"/>
                    <a:lumOff val="40000"/>
                  </a:schemeClr>
                </a:solidFill>
              </a:rPr>
              <a:t>日時　</a:t>
            </a:r>
            <a:r>
              <a:rPr lang="en-US" altLang="ja-JP" dirty="0" smtClean="0">
                <a:solidFill>
                  <a:schemeClr val="accent6">
                    <a:lumMod val="60000"/>
                    <a:lumOff val="40000"/>
                  </a:schemeClr>
                </a:solidFill>
              </a:rPr>
              <a:t>12</a:t>
            </a:r>
            <a:r>
              <a:rPr lang="ja-JP" altLang="en-US" dirty="0" smtClean="0">
                <a:solidFill>
                  <a:schemeClr val="accent6">
                    <a:lumMod val="60000"/>
                    <a:lumOff val="40000"/>
                  </a:schemeClr>
                </a:solidFill>
              </a:rPr>
              <a:t>月</a:t>
            </a:r>
            <a:r>
              <a:rPr lang="en-US" altLang="ja-JP" dirty="0" smtClean="0">
                <a:solidFill>
                  <a:schemeClr val="accent6">
                    <a:lumMod val="60000"/>
                    <a:lumOff val="40000"/>
                  </a:schemeClr>
                </a:solidFill>
              </a:rPr>
              <a:t>5</a:t>
            </a:r>
            <a:r>
              <a:rPr lang="ja-JP" altLang="en-US" dirty="0" smtClean="0">
                <a:solidFill>
                  <a:schemeClr val="accent6">
                    <a:lumMod val="60000"/>
                    <a:lumOff val="40000"/>
                  </a:schemeClr>
                </a:solidFill>
              </a:rPr>
              <a:t>日</a:t>
            </a:r>
            <a:r>
              <a:rPr lang="en-US" altLang="ja-JP" dirty="0" smtClean="0">
                <a:solidFill>
                  <a:schemeClr val="accent6">
                    <a:lumMod val="60000"/>
                    <a:lumOff val="40000"/>
                  </a:schemeClr>
                </a:solidFill>
              </a:rPr>
              <a:t>10:00-12:00 </a:t>
            </a:r>
            <a:r>
              <a:rPr lang="ja-JP" altLang="en-US" sz="2400" dirty="0" smtClean="0">
                <a:solidFill>
                  <a:schemeClr val="accent6">
                    <a:lumMod val="60000"/>
                    <a:lumOff val="40000"/>
                  </a:schemeClr>
                </a:solidFill>
              </a:rPr>
              <a:t>と</a:t>
            </a:r>
            <a:r>
              <a:rPr lang="ja-JP" altLang="en-US" dirty="0" smtClean="0">
                <a:solidFill>
                  <a:schemeClr val="accent6">
                    <a:lumMod val="60000"/>
                    <a:lumOff val="40000"/>
                  </a:schemeClr>
                </a:solidFill>
              </a:rPr>
              <a:t> </a:t>
            </a:r>
            <a:r>
              <a:rPr lang="en-US" altLang="ja-JP" dirty="0" smtClean="0">
                <a:solidFill>
                  <a:schemeClr val="accent6">
                    <a:lumMod val="60000"/>
                    <a:lumOff val="40000"/>
                  </a:schemeClr>
                </a:solidFill>
              </a:rPr>
              <a:t>14:00-16:00</a:t>
            </a:r>
          </a:p>
          <a:p>
            <a:pPr>
              <a:buNone/>
            </a:pPr>
            <a:r>
              <a:rPr lang="ja-JP" altLang="en-US" dirty="0" smtClean="0">
                <a:solidFill>
                  <a:schemeClr val="bg1"/>
                </a:solidFill>
              </a:rPr>
              <a:t>以上の受講料は無料</a:t>
            </a:r>
            <a:endParaRPr lang="en-US" altLang="ja-JP" dirty="0" smtClean="0">
              <a:solidFill>
                <a:schemeClr val="bg1"/>
              </a:solidFill>
            </a:endParaRPr>
          </a:p>
          <a:p>
            <a:endParaRPr lang="ja-JP" altLang="en-US" dirty="0">
              <a:solidFill>
                <a:schemeClr val="bg1"/>
              </a:solidFill>
            </a:endParaRPr>
          </a:p>
        </p:txBody>
      </p:sp>
      <p:sp>
        <p:nvSpPr>
          <p:cNvPr id="4" name="テキスト ボックス 3"/>
          <p:cNvSpPr txBox="1"/>
          <p:nvPr/>
        </p:nvSpPr>
        <p:spPr>
          <a:xfrm>
            <a:off x="298834" y="5492935"/>
            <a:ext cx="8450207" cy="1200328"/>
          </a:xfrm>
          <a:prstGeom prst="rect">
            <a:avLst/>
          </a:prstGeom>
          <a:noFill/>
        </p:spPr>
        <p:txBody>
          <a:bodyPr wrap="square" rtlCol="0">
            <a:spAutoFit/>
          </a:bodyPr>
          <a:lstStyle/>
          <a:p>
            <a:r>
              <a:rPr kumimoji="1" lang="ja-JP" altLang="en-US" sz="2400" dirty="0" smtClean="0">
                <a:solidFill>
                  <a:srgbClr val="FFFF00"/>
                </a:solidFill>
              </a:rPr>
              <a:t>また</a:t>
            </a:r>
            <a:r>
              <a:rPr kumimoji="1" lang="en-US" altLang="ja-JP" sz="2400" dirty="0" smtClean="0">
                <a:solidFill>
                  <a:srgbClr val="FFFF00"/>
                </a:solidFill>
              </a:rPr>
              <a:t>2011</a:t>
            </a:r>
            <a:r>
              <a:rPr kumimoji="1" lang="ja-JP" altLang="en-US" sz="2400" dirty="0" smtClean="0">
                <a:solidFill>
                  <a:srgbClr val="FFFF00"/>
                </a:solidFill>
              </a:rPr>
              <a:t>年１月１４日　周産期シンポジ ウム（佐賀県どんぐり村）プレコングレスでも参加者を対象に「</a:t>
            </a:r>
            <a:r>
              <a:rPr lang="en-US" altLang="ja-JP" sz="2400" dirty="0" smtClean="0">
                <a:solidFill>
                  <a:srgbClr val="FFFF00"/>
                </a:solidFill>
              </a:rPr>
              <a:t>NCPR</a:t>
            </a:r>
            <a:r>
              <a:rPr lang="ja-JP" altLang="en-US" sz="2400" dirty="0" smtClean="0">
                <a:solidFill>
                  <a:srgbClr val="FFFF00"/>
                </a:solidFill>
              </a:rPr>
              <a:t>ガイドライン</a:t>
            </a:r>
            <a:r>
              <a:rPr lang="en-US" altLang="ja-JP" sz="2400" dirty="0" smtClean="0">
                <a:solidFill>
                  <a:srgbClr val="FFFF00"/>
                </a:solidFill>
              </a:rPr>
              <a:t>2010</a:t>
            </a:r>
            <a:r>
              <a:rPr lang="ja-JP" altLang="en-US" sz="2400" dirty="0" smtClean="0">
                <a:solidFill>
                  <a:srgbClr val="FFFF00"/>
                </a:solidFill>
              </a:rPr>
              <a:t>解説緊急講演」（演者田村正徳）があります。</a:t>
            </a:r>
            <a:endParaRPr kumimoji="1" lang="ja-JP" altLang="en-US" sz="2400" dirty="0">
              <a:solidFill>
                <a:srgbClr val="FFFF00"/>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4"/>
          <p:cNvSpPr>
            <a:spLocks noChangeArrowheads="1"/>
          </p:cNvSpPr>
          <p:nvPr/>
        </p:nvSpPr>
        <p:spPr bwMode="auto">
          <a:xfrm>
            <a:off x="320675" y="209860"/>
            <a:ext cx="8823325" cy="974361"/>
          </a:xfrm>
          <a:prstGeom prst="rect">
            <a:avLst/>
          </a:prstGeom>
          <a:noFill/>
          <a:ln w="12700">
            <a:noFill/>
            <a:miter lim="800000"/>
            <a:headEnd/>
            <a:tailEnd/>
          </a:ln>
        </p:spPr>
        <p:txBody>
          <a:bodyPr anchor="b">
            <a:prstTxWarp prst="textNoShape">
              <a:avLst/>
            </a:prstTxWarp>
          </a:bodyPr>
          <a:lstStyle/>
          <a:p>
            <a:pPr marL="25400" algn="ctr">
              <a:lnSpc>
                <a:spcPts val="5500"/>
              </a:lnSpc>
              <a:spcAft>
                <a:spcPts val="13"/>
              </a:spcAft>
            </a:pPr>
            <a:r>
              <a:rPr kumimoji="0" lang="ja-JP" altLang="en-US" sz="4000" b="1" dirty="0">
                <a:solidFill>
                  <a:srgbClr val="FBF938"/>
                </a:solidFill>
                <a:latin typeface="ＭＳ Ｐゴシック" charset="-128"/>
              </a:rPr>
              <a:t>正常児へのルーチンケア</a:t>
            </a:r>
          </a:p>
        </p:txBody>
      </p:sp>
      <p:sp>
        <p:nvSpPr>
          <p:cNvPr id="55299" name="Rectangle 5"/>
          <p:cNvSpPr>
            <a:spLocks/>
          </p:cNvSpPr>
          <p:nvPr/>
        </p:nvSpPr>
        <p:spPr bwMode="auto">
          <a:xfrm>
            <a:off x="914400" y="1676400"/>
            <a:ext cx="7620000" cy="2954338"/>
          </a:xfrm>
          <a:prstGeom prst="rect">
            <a:avLst/>
          </a:prstGeom>
          <a:noFill/>
          <a:ln w="12700">
            <a:noFill/>
            <a:miter lim="800000"/>
            <a:headEnd/>
            <a:tailEnd/>
          </a:ln>
        </p:spPr>
        <p:txBody>
          <a:bodyPr>
            <a:prstTxWarp prst="textNoShape">
              <a:avLst/>
            </a:prstTxWarp>
            <a:spAutoFit/>
          </a:bodyPr>
          <a:lstStyle/>
          <a:p>
            <a:pPr>
              <a:spcAft>
                <a:spcPts val="2400"/>
              </a:spcAft>
            </a:pPr>
            <a:r>
              <a:rPr lang="en-US" altLang="ja-JP" sz="3200" dirty="0">
                <a:solidFill>
                  <a:schemeClr val="bg1"/>
                </a:solidFill>
                <a:latin typeface="ＭＳ Ｐゴシック" charset="-128"/>
              </a:rPr>
              <a:t>◆</a:t>
            </a:r>
            <a:r>
              <a:rPr lang="ja-JP" altLang="en-US" sz="3200" dirty="0">
                <a:solidFill>
                  <a:srgbClr val="FFFF00"/>
                </a:solidFill>
                <a:latin typeface="ＭＳ Ｐゴシック" charset="-128"/>
              </a:rPr>
              <a:t>暖める</a:t>
            </a:r>
            <a:r>
              <a:rPr lang="ja-JP" altLang="en-US" sz="3000" dirty="0">
                <a:solidFill>
                  <a:schemeClr val="accent1"/>
                </a:solidFill>
                <a:latin typeface="ＭＳ Ｐゴシック" charset="-128"/>
              </a:rPr>
              <a:t>（</a:t>
            </a:r>
            <a:r>
              <a:rPr lang="ja-JP" altLang="en-US" sz="3000" dirty="0">
                <a:solidFill>
                  <a:srgbClr val="FFFFFF"/>
                </a:solidFill>
                <a:latin typeface="ＭＳ Ｐゴシック" charset="-128"/>
              </a:rPr>
              <a:t>保温に配慮する）</a:t>
            </a:r>
            <a:endParaRPr lang="en-US" altLang="ja-JP" sz="3000" dirty="0">
              <a:solidFill>
                <a:srgbClr val="FFFFFF"/>
              </a:solidFill>
              <a:latin typeface="ＭＳ Ｐゴシック" charset="-128"/>
            </a:endParaRPr>
          </a:p>
          <a:p>
            <a:pPr>
              <a:spcAft>
                <a:spcPts val="2400"/>
              </a:spcAft>
            </a:pPr>
            <a:r>
              <a:rPr lang="en-US" altLang="ja-JP" sz="3000" dirty="0">
                <a:solidFill>
                  <a:schemeClr val="bg1"/>
                </a:solidFill>
                <a:latin typeface="ＭＳ Ｐゴシック" charset="-128"/>
              </a:rPr>
              <a:t>◆</a:t>
            </a:r>
            <a:r>
              <a:rPr lang="ja-JP" altLang="en-US" sz="3200" dirty="0">
                <a:solidFill>
                  <a:srgbClr val="FBF938"/>
                </a:solidFill>
                <a:latin typeface="ＭＳ Ｐゴシック" charset="-128"/>
              </a:rPr>
              <a:t>気道開通</a:t>
            </a:r>
            <a:r>
              <a:rPr lang="ja-JP" altLang="en-US" sz="3000" dirty="0">
                <a:solidFill>
                  <a:srgbClr val="FFFFFF"/>
                </a:solidFill>
                <a:latin typeface="ＭＳ Ｐゴシック" charset="-128"/>
              </a:rPr>
              <a:t>（気道を確保する体位をとらせる）</a:t>
            </a:r>
            <a:endParaRPr lang="en-US" altLang="ja-JP" sz="3000" dirty="0">
              <a:solidFill>
                <a:srgbClr val="FFFFFF"/>
              </a:solidFill>
              <a:latin typeface="ＭＳ Ｐゴシック" charset="-128"/>
            </a:endParaRPr>
          </a:p>
          <a:p>
            <a:pPr>
              <a:spcAft>
                <a:spcPts val="2400"/>
              </a:spcAft>
            </a:pPr>
            <a:r>
              <a:rPr lang="ja-JP" altLang="en-US" sz="3000" dirty="0">
                <a:solidFill>
                  <a:schemeClr val="tx1"/>
                </a:solidFill>
                <a:latin typeface="ＭＳ Ｐゴシック" charset="-128"/>
              </a:rPr>
              <a:t>　　</a:t>
            </a:r>
            <a:r>
              <a:rPr lang="ja-JP" altLang="en-US" sz="3000" dirty="0">
                <a:solidFill>
                  <a:srgbClr val="FF6464"/>
                </a:solidFill>
                <a:latin typeface="ＭＳ Ｐゴシック" charset="-128"/>
              </a:rPr>
              <a:t>ルーチンの気道吸引は不要。</a:t>
            </a:r>
            <a:endParaRPr lang="en-US" altLang="ja-JP" sz="3000" dirty="0">
              <a:solidFill>
                <a:srgbClr val="FF6464"/>
              </a:solidFill>
              <a:latin typeface="ＭＳ Ｐゴシック" charset="-128"/>
            </a:endParaRPr>
          </a:p>
          <a:p>
            <a:pPr>
              <a:spcAft>
                <a:spcPts val="2400"/>
              </a:spcAft>
            </a:pPr>
            <a:r>
              <a:rPr lang="en-US" altLang="ja-JP" sz="3000" dirty="0">
                <a:solidFill>
                  <a:schemeClr val="bg1"/>
                </a:solidFill>
                <a:latin typeface="ＭＳ Ｐゴシック" charset="-128"/>
              </a:rPr>
              <a:t>◆</a:t>
            </a:r>
            <a:r>
              <a:rPr lang="ja-JP" altLang="en-US" sz="3200" dirty="0">
                <a:solidFill>
                  <a:srgbClr val="FBF938"/>
                </a:solidFill>
                <a:latin typeface="ＭＳ Ｐゴシック" charset="-128"/>
              </a:rPr>
              <a:t>皮膚乾燥</a:t>
            </a:r>
            <a:r>
              <a:rPr lang="ja-JP" altLang="en-US" sz="3000" dirty="0">
                <a:solidFill>
                  <a:srgbClr val="FFFFFF"/>
                </a:solidFill>
                <a:latin typeface="ＭＳ Ｐゴシック" charset="-128"/>
              </a:rPr>
              <a:t>（皮膚の羊水を拭き取る）</a:t>
            </a:r>
            <a:endParaRPr lang="en-US" altLang="ja-JP" sz="3000" dirty="0">
              <a:solidFill>
                <a:srgbClr val="FFFFFF"/>
              </a:solidFill>
              <a:latin typeface="ＭＳ Ｐゴシック" charset="-128"/>
            </a:endParaRPr>
          </a:p>
        </p:txBody>
      </p:sp>
      <p:sp>
        <p:nvSpPr>
          <p:cNvPr id="55300" name="Rectangle 7"/>
          <p:cNvSpPr>
            <a:spLocks/>
          </p:cNvSpPr>
          <p:nvPr/>
        </p:nvSpPr>
        <p:spPr bwMode="auto">
          <a:xfrm>
            <a:off x="762000" y="5294313"/>
            <a:ext cx="7696200" cy="1030287"/>
          </a:xfrm>
          <a:prstGeom prst="rect">
            <a:avLst/>
          </a:prstGeom>
          <a:noFill/>
          <a:ln w="12700">
            <a:noFill/>
            <a:miter lim="800000"/>
            <a:headEnd/>
            <a:tailEnd/>
          </a:ln>
        </p:spPr>
        <p:txBody>
          <a:bodyPr>
            <a:prstTxWarp prst="textNoShape">
              <a:avLst/>
            </a:prstTxWarp>
            <a:spAutoFit/>
          </a:bodyPr>
          <a:lstStyle/>
          <a:p>
            <a:pPr>
              <a:spcAft>
                <a:spcPts val="600"/>
              </a:spcAft>
            </a:pPr>
            <a:r>
              <a:rPr lang="ja-JP" altLang="en-US" sz="3200" dirty="0" smtClean="0">
                <a:solidFill>
                  <a:srgbClr val="FFFFFF"/>
                </a:solidFill>
                <a:latin typeface="ＭＳ Ｐゴシック" charset="-128"/>
              </a:rPr>
              <a:t>　上記</a:t>
            </a:r>
            <a:r>
              <a:rPr lang="ja-JP" altLang="en-US" sz="3200" dirty="0">
                <a:solidFill>
                  <a:srgbClr val="FFFFFF"/>
                </a:solidFill>
                <a:latin typeface="ＭＳ Ｐゴシック" charset="-128"/>
              </a:rPr>
              <a:t>の処置を</a:t>
            </a:r>
            <a:r>
              <a:rPr lang="ja-JP" altLang="en-US" sz="3200" dirty="0">
                <a:solidFill>
                  <a:srgbClr val="FFC000"/>
                </a:solidFill>
                <a:latin typeface="ＭＳ Ｐゴシック" charset="-128"/>
              </a:rPr>
              <a:t>母親のそばで行う</a:t>
            </a:r>
            <a:r>
              <a:rPr lang="ja-JP" altLang="en-US" sz="3200" dirty="0">
                <a:solidFill>
                  <a:schemeClr val="bg1"/>
                </a:solidFill>
                <a:latin typeface="ＭＳ Ｐゴシック" charset="-128"/>
              </a:rPr>
              <a:t>。</a:t>
            </a:r>
            <a:endParaRPr lang="en-US" altLang="ja-JP" sz="3200" dirty="0">
              <a:solidFill>
                <a:schemeClr val="bg1"/>
              </a:solidFill>
              <a:latin typeface="ＭＳ Ｐゴシック" charset="-128"/>
            </a:endParaRPr>
          </a:p>
          <a:p>
            <a:pPr>
              <a:spcAft>
                <a:spcPts val="600"/>
              </a:spcAft>
            </a:pPr>
            <a:r>
              <a:rPr lang="en-US" altLang="ja-JP" sz="2400" dirty="0">
                <a:solidFill>
                  <a:schemeClr val="tx1"/>
                </a:solidFill>
                <a:latin typeface="ＭＳ Ｐゴシック" charset="-128"/>
              </a:rPr>
              <a:t> </a:t>
            </a:r>
            <a:r>
              <a:rPr lang="ja-JP" altLang="en-US" sz="2400" dirty="0" smtClean="0">
                <a:solidFill>
                  <a:schemeClr val="tx1"/>
                </a:solidFill>
                <a:latin typeface="ＭＳ Ｐゴシック" charset="-128"/>
              </a:rPr>
              <a:t>　</a:t>
            </a:r>
            <a:r>
              <a:rPr lang="ja-JP" altLang="en-US" sz="2000" dirty="0" smtClean="0">
                <a:solidFill>
                  <a:srgbClr val="FFFFFF"/>
                </a:solidFill>
                <a:latin typeface="ＭＳ Ｐゴシック" charset="-128"/>
              </a:rPr>
              <a:t>＊</a:t>
            </a:r>
            <a:r>
              <a:rPr lang="en-US" altLang="ja-JP" sz="2000" dirty="0" smtClean="0">
                <a:solidFill>
                  <a:srgbClr val="FFFFFF"/>
                </a:solidFill>
                <a:latin typeface="ＭＳ Ｐゴシック" charset="-128"/>
              </a:rPr>
              <a:t> </a:t>
            </a:r>
            <a:r>
              <a:rPr lang="ja-JP" altLang="en-US" sz="2000" dirty="0">
                <a:solidFill>
                  <a:srgbClr val="FFFFFF"/>
                </a:solidFill>
                <a:latin typeface="ＭＳ Ｐゴシック" charset="-128"/>
              </a:rPr>
              <a:t>カンガルーケアも可能であるが観察者かモニター付きが安全。</a:t>
            </a:r>
          </a:p>
        </p:txBody>
      </p:sp>
      <p:sp>
        <p:nvSpPr>
          <p:cNvPr id="667656" name="Line 8"/>
          <p:cNvSpPr>
            <a:spLocks noChangeShapeType="1"/>
          </p:cNvSpPr>
          <p:nvPr/>
        </p:nvSpPr>
        <p:spPr bwMode="auto">
          <a:xfrm rot="10800000" flipH="1">
            <a:off x="914400" y="4953000"/>
            <a:ext cx="7239000" cy="0"/>
          </a:xfrm>
          <a:prstGeom prst="line">
            <a:avLst/>
          </a:prstGeom>
          <a:noFill/>
          <a:ln w="28575">
            <a:solidFill>
              <a:srgbClr val="E6FF66"/>
            </a:solidFill>
            <a:prstDash val="sysDot"/>
            <a:round/>
            <a:headEnd/>
            <a:tailEnd/>
          </a:ln>
          <a:effectLst>
            <a:outerShdw blurRad="63500" dist="38099" dir="2700000" algn="ctr" rotWithShape="0">
              <a:schemeClr val="bg2">
                <a:alpha val="74997"/>
              </a:schemeClr>
            </a:outerShdw>
          </a:effectLst>
        </p:spPr>
        <p:txBody>
          <a:bodyPr>
            <a:prstTxWarp prst="textNoShape">
              <a:avLst/>
            </a:prstTxWarp>
          </a:bodyPr>
          <a:lstStyle/>
          <a:p>
            <a:pPr>
              <a:defRPr/>
            </a:pPr>
            <a:endParaRPr lang="ja-JP" altLang="en-US"/>
          </a:p>
        </p:txBody>
      </p:sp>
    </p:spTree>
  </p:cSld>
  <p:clrMapOvr>
    <a:masterClrMapping/>
  </p:clrMapOvr>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en-US" altLang="ja-JP" b="1" dirty="0" smtClean="0">
                <a:solidFill>
                  <a:srgbClr val="FF6464"/>
                </a:solidFill>
              </a:rPr>
              <a:t>Consensus2005</a:t>
            </a:r>
            <a:r>
              <a:rPr lang="ja-JP" altLang="en-US" b="1" dirty="0" smtClean="0">
                <a:solidFill>
                  <a:srgbClr val="FF6464"/>
                </a:solidFill>
              </a:rPr>
              <a:t>から</a:t>
            </a:r>
            <a:r>
              <a:rPr lang="en-US" altLang="ja-JP" b="1" dirty="0" smtClean="0">
                <a:solidFill>
                  <a:srgbClr val="FF6464"/>
                </a:solidFill>
              </a:rPr>
              <a:t>Consensus2010</a:t>
            </a:r>
            <a:r>
              <a:rPr lang="ja-JP" altLang="en-US" b="1" dirty="0" smtClean="0">
                <a:solidFill>
                  <a:srgbClr val="FF6464"/>
                </a:solidFill>
              </a:rPr>
              <a:t>へ移行処置</a:t>
            </a:r>
            <a:endParaRPr lang="ja-JP" altLang="en-US" b="1" dirty="0">
              <a:solidFill>
                <a:srgbClr val="FF6464"/>
              </a:solidFill>
            </a:endParaRPr>
          </a:p>
        </p:txBody>
      </p:sp>
      <p:cxnSp>
        <p:nvCxnSpPr>
          <p:cNvPr id="4" name="直線コネクタ 3"/>
          <p:cNvCxnSpPr/>
          <p:nvPr/>
        </p:nvCxnSpPr>
        <p:spPr>
          <a:xfrm>
            <a:off x="571039" y="1498013"/>
            <a:ext cx="7987229" cy="0"/>
          </a:xfrm>
          <a:prstGeom prst="line">
            <a:avLst/>
          </a:prstGeom>
          <a:ln w="53975" cmpd="dbl">
            <a:solidFill>
              <a:srgbClr val="FFFF00"/>
            </a:solidFill>
          </a:ln>
        </p:spPr>
        <p:style>
          <a:lnRef idx="2">
            <a:schemeClr val="accent1"/>
          </a:lnRef>
          <a:fillRef idx="0">
            <a:schemeClr val="accent1"/>
          </a:fillRef>
          <a:effectRef idx="1">
            <a:schemeClr val="accent1"/>
          </a:effectRef>
          <a:fontRef idx="minor">
            <a:schemeClr val="tx1"/>
          </a:fontRef>
        </p:style>
      </p:cxnSp>
      <p:sp>
        <p:nvSpPr>
          <p:cNvPr id="6" name="コンテンツ プレースホルダ 2"/>
          <p:cNvSpPr>
            <a:spLocks noGrp="1"/>
          </p:cNvSpPr>
          <p:nvPr>
            <p:ph idx="1"/>
          </p:nvPr>
        </p:nvSpPr>
        <p:spPr>
          <a:xfrm>
            <a:off x="303689" y="1739231"/>
            <a:ext cx="8383112" cy="4646579"/>
          </a:xfrm>
        </p:spPr>
        <p:txBody>
          <a:bodyPr>
            <a:normAutofit/>
          </a:bodyPr>
          <a:lstStyle/>
          <a:p>
            <a:pPr>
              <a:buNone/>
            </a:pPr>
            <a:r>
              <a:rPr lang="ja-JP" altLang="en-US" sz="2800" b="1" dirty="0" smtClean="0">
                <a:solidFill>
                  <a:schemeClr val="bg1"/>
                </a:solidFill>
                <a:latin typeface="+mn-ea"/>
              </a:rPr>
              <a:t>●</a:t>
            </a:r>
            <a:r>
              <a:rPr lang="en-US" altLang="ja-JP" sz="2800" b="1" dirty="0" smtClean="0">
                <a:solidFill>
                  <a:schemeClr val="bg1"/>
                </a:solidFill>
                <a:latin typeface="+mn-ea"/>
              </a:rPr>
              <a:t>2010</a:t>
            </a:r>
            <a:r>
              <a:rPr lang="ja-JP" altLang="en-US" sz="2800" b="1" dirty="0" smtClean="0">
                <a:solidFill>
                  <a:schemeClr val="bg1"/>
                </a:solidFill>
                <a:latin typeface="+mn-ea"/>
              </a:rPr>
              <a:t>年</a:t>
            </a:r>
            <a:r>
              <a:rPr lang="en-US" altLang="ja-JP" sz="2800" b="1" dirty="0" smtClean="0">
                <a:solidFill>
                  <a:schemeClr val="bg1"/>
                </a:solidFill>
                <a:latin typeface="+mn-ea"/>
              </a:rPr>
              <a:t>12</a:t>
            </a:r>
            <a:r>
              <a:rPr lang="ja-JP" altLang="en-US" sz="2800" b="1" dirty="0" smtClean="0">
                <a:solidFill>
                  <a:schemeClr val="bg1"/>
                </a:solidFill>
                <a:latin typeface="+mn-ea"/>
              </a:rPr>
              <a:t>月</a:t>
            </a:r>
            <a:r>
              <a:rPr lang="en-US" altLang="ja-JP" sz="2800" b="1" dirty="0" smtClean="0">
                <a:solidFill>
                  <a:schemeClr val="bg1"/>
                </a:solidFill>
                <a:latin typeface="+mn-ea"/>
              </a:rPr>
              <a:t>31</a:t>
            </a:r>
            <a:r>
              <a:rPr lang="ja-JP" altLang="en-US" sz="2800" b="1" dirty="0" smtClean="0">
                <a:solidFill>
                  <a:schemeClr val="bg1"/>
                </a:solidFill>
                <a:latin typeface="+mn-ea"/>
              </a:rPr>
              <a:t>日迄の</a:t>
            </a:r>
            <a:r>
              <a:rPr lang="en-US" altLang="ja-JP" sz="2800" b="1" dirty="0" smtClean="0">
                <a:solidFill>
                  <a:schemeClr val="bg1"/>
                </a:solidFill>
                <a:latin typeface="+mn-ea"/>
              </a:rPr>
              <a:t>A/B</a:t>
            </a:r>
            <a:r>
              <a:rPr lang="ja-JP" altLang="en-US" sz="2800" b="1" dirty="0" smtClean="0">
                <a:solidFill>
                  <a:schemeClr val="bg1"/>
                </a:solidFill>
                <a:latin typeface="+mn-ea"/>
              </a:rPr>
              <a:t>コ</a:t>
            </a:r>
            <a:r>
              <a:rPr lang="en-US" altLang="ja-JP" sz="2800" b="1" dirty="0" smtClean="0">
                <a:solidFill>
                  <a:schemeClr val="bg1"/>
                </a:solidFill>
                <a:latin typeface="+mn-ea"/>
              </a:rPr>
              <a:t>−</a:t>
            </a:r>
            <a:r>
              <a:rPr lang="ja-JP" altLang="en-US" sz="2800" b="1" dirty="0" smtClean="0">
                <a:solidFill>
                  <a:schemeClr val="bg1"/>
                </a:solidFill>
                <a:latin typeface="+mn-ea"/>
              </a:rPr>
              <a:t>スは</a:t>
            </a:r>
            <a:r>
              <a:rPr lang="en-US" altLang="ja-JP" sz="2800" b="1" dirty="0" smtClean="0">
                <a:solidFill>
                  <a:schemeClr val="bg1"/>
                </a:solidFill>
                <a:latin typeface="+mn-ea"/>
              </a:rPr>
              <a:t>Consensus2005</a:t>
            </a:r>
            <a:r>
              <a:rPr lang="ja-JP" altLang="en-US" sz="2800" b="1" dirty="0" smtClean="0">
                <a:solidFill>
                  <a:schemeClr val="bg1"/>
                </a:solidFill>
                <a:latin typeface="+mn-ea"/>
              </a:rPr>
              <a:t>版で行う。</a:t>
            </a:r>
            <a:endParaRPr lang="en-US" altLang="ja-JP" sz="2800" b="1" dirty="0" smtClean="0">
              <a:solidFill>
                <a:schemeClr val="bg1"/>
              </a:solidFill>
              <a:latin typeface="+mn-ea"/>
            </a:endParaRPr>
          </a:p>
          <a:p>
            <a:pPr>
              <a:buNone/>
            </a:pPr>
            <a:r>
              <a:rPr lang="ja-JP" altLang="en-US" sz="2800" dirty="0" smtClean="0">
                <a:solidFill>
                  <a:schemeClr val="bg1"/>
                </a:solidFill>
                <a:latin typeface="+mn-ea"/>
              </a:rPr>
              <a:t>　  </a:t>
            </a:r>
            <a:r>
              <a:rPr lang="ja-JP" altLang="en-US" sz="2400" b="1" dirty="0" smtClean="0">
                <a:solidFill>
                  <a:srgbClr val="FF6464"/>
                </a:solidFill>
                <a:latin typeface="+mn-ea"/>
              </a:rPr>
              <a:t>教材は</a:t>
            </a:r>
            <a:r>
              <a:rPr lang="en-US" altLang="ja-JP" sz="2400" b="1" dirty="0" smtClean="0">
                <a:solidFill>
                  <a:srgbClr val="FF6464"/>
                </a:solidFill>
                <a:latin typeface="+mn-ea"/>
              </a:rPr>
              <a:t>2010</a:t>
            </a:r>
            <a:r>
              <a:rPr lang="ja-JP" altLang="en-US" sz="2400" b="1" dirty="0" smtClean="0">
                <a:solidFill>
                  <a:srgbClr val="FF6464"/>
                </a:solidFill>
                <a:latin typeface="+mn-ea"/>
              </a:rPr>
              <a:t>年末までに新版作成する。</a:t>
            </a:r>
            <a:endParaRPr lang="en-US" altLang="ja-JP" sz="2400" b="1" dirty="0" smtClean="0">
              <a:solidFill>
                <a:srgbClr val="FF6464"/>
              </a:solidFill>
              <a:latin typeface="+mn-ea"/>
            </a:endParaRPr>
          </a:p>
          <a:p>
            <a:pPr>
              <a:buNone/>
            </a:pPr>
            <a:r>
              <a:rPr lang="ja-JP" altLang="en-US" sz="2800" b="1" dirty="0" smtClean="0">
                <a:solidFill>
                  <a:schemeClr val="bg1"/>
                </a:solidFill>
                <a:latin typeface="+mn-ea"/>
              </a:rPr>
              <a:t>●移行期 ： </a:t>
            </a:r>
            <a:r>
              <a:rPr lang="en-US" altLang="ja-JP" sz="2800" b="1" dirty="0" smtClean="0">
                <a:solidFill>
                  <a:schemeClr val="bg1"/>
                </a:solidFill>
                <a:latin typeface="+mn-ea"/>
              </a:rPr>
              <a:t>2011</a:t>
            </a:r>
            <a:r>
              <a:rPr lang="ja-JP" altLang="en-US" sz="2800" b="1" dirty="0" smtClean="0">
                <a:solidFill>
                  <a:schemeClr val="bg1"/>
                </a:solidFill>
                <a:latin typeface="+mn-ea"/>
              </a:rPr>
              <a:t>年</a:t>
            </a:r>
            <a:r>
              <a:rPr lang="en-US" altLang="ja-JP" sz="2800" b="1" dirty="0" smtClean="0">
                <a:solidFill>
                  <a:schemeClr val="bg1"/>
                </a:solidFill>
                <a:latin typeface="+mn-ea"/>
              </a:rPr>
              <a:t>1</a:t>
            </a:r>
            <a:r>
              <a:rPr lang="ja-JP" altLang="en-US" sz="2800" b="1" dirty="0" smtClean="0">
                <a:solidFill>
                  <a:schemeClr val="bg1"/>
                </a:solidFill>
                <a:latin typeface="+mn-ea"/>
              </a:rPr>
              <a:t>月</a:t>
            </a:r>
            <a:r>
              <a:rPr lang="en-US" altLang="ja-JP" sz="2800" b="1" dirty="0" smtClean="0">
                <a:solidFill>
                  <a:schemeClr val="bg1"/>
                </a:solidFill>
                <a:latin typeface="+mn-ea"/>
              </a:rPr>
              <a:t>1</a:t>
            </a:r>
            <a:r>
              <a:rPr lang="ja-JP" altLang="en-US" sz="2800" b="1" dirty="0" smtClean="0">
                <a:solidFill>
                  <a:schemeClr val="bg1"/>
                </a:solidFill>
                <a:latin typeface="+mn-ea"/>
              </a:rPr>
              <a:t>日より</a:t>
            </a:r>
            <a:r>
              <a:rPr lang="en-US" altLang="ja-JP" sz="2800" b="1" dirty="0" smtClean="0">
                <a:solidFill>
                  <a:schemeClr val="bg1"/>
                </a:solidFill>
                <a:latin typeface="+mn-ea"/>
              </a:rPr>
              <a:t>12</a:t>
            </a:r>
            <a:r>
              <a:rPr lang="ja-JP" altLang="en-US" sz="2800" b="1" dirty="0" smtClean="0">
                <a:solidFill>
                  <a:schemeClr val="bg1"/>
                </a:solidFill>
                <a:latin typeface="+mn-ea"/>
              </a:rPr>
              <a:t>月</a:t>
            </a:r>
            <a:r>
              <a:rPr lang="en-US" altLang="ja-JP" sz="2800" b="1" dirty="0" smtClean="0">
                <a:solidFill>
                  <a:schemeClr val="bg1"/>
                </a:solidFill>
                <a:latin typeface="+mn-ea"/>
              </a:rPr>
              <a:t>31</a:t>
            </a:r>
            <a:r>
              <a:rPr lang="ja-JP" altLang="en-US" sz="2800" b="1" dirty="0" smtClean="0">
                <a:solidFill>
                  <a:schemeClr val="bg1"/>
                </a:solidFill>
                <a:latin typeface="+mn-ea"/>
              </a:rPr>
              <a:t>日まで</a:t>
            </a:r>
            <a:endParaRPr lang="en-US" altLang="ja-JP" sz="2800" b="1" dirty="0" smtClean="0">
              <a:solidFill>
                <a:schemeClr val="bg1"/>
              </a:solidFill>
              <a:latin typeface="+mn-ea"/>
            </a:endParaRPr>
          </a:p>
          <a:p>
            <a:pPr>
              <a:buNone/>
            </a:pPr>
            <a:r>
              <a:rPr lang="ja-JP" altLang="en-US" sz="2800" b="1" dirty="0" smtClean="0">
                <a:solidFill>
                  <a:schemeClr val="bg1"/>
                </a:solidFill>
                <a:latin typeface="+mn-ea"/>
              </a:rPr>
              <a:t>　  この間の</a:t>
            </a:r>
            <a:r>
              <a:rPr lang="en-US" altLang="ja-JP" sz="2800" b="1" dirty="0" smtClean="0">
                <a:solidFill>
                  <a:schemeClr val="bg1"/>
                </a:solidFill>
                <a:latin typeface="+mn-ea"/>
              </a:rPr>
              <a:t>A/B</a:t>
            </a:r>
            <a:r>
              <a:rPr lang="ja-JP" altLang="en-US" sz="2800" b="1" dirty="0" smtClean="0">
                <a:solidFill>
                  <a:schemeClr val="bg1"/>
                </a:solidFill>
                <a:latin typeface="+mn-ea"/>
              </a:rPr>
              <a:t>コ</a:t>
            </a:r>
            <a:r>
              <a:rPr lang="en-US" altLang="ja-JP" sz="2800" b="1" dirty="0" smtClean="0">
                <a:solidFill>
                  <a:schemeClr val="bg1"/>
                </a:solidFill>
                <a:latin typeface="+mn-ea"/>
              </a:rPr>
              <a:t>−</a:t>
            </a:r>
            <a:r>
              <a:rPr lang="ja-JP" altLang="en-US" sz="2800" b="1" dirty="0" smtClean="0">
                <a:solidFill>
                  <a:schemeClr val="bg1"/>
                </a:solidFill>
                <a:latin typeface="+mn-ea"/>
              </a:rPr>
              <a:t>スは</a:t>
            </a:r>
            <a:r>
              <a:rPr lang="en-US" altLang="ja-JP" sz="2800" b="1" dirty="0" smtClean="0">
                <a:solidFill>
                  <a:schemeClr val="bg1"/>
                </a:solidFill>
                <a:latin typeface="+mn-ea"/>
              </a:rPr>
              <a:t>Consensus2005</a:t>
            </a:r>
            <a:r>
              <a:rPr lang="ja-JP" altLang="en-US" sz="2800" b="1" dirty="0" smtClean="0">
                <a:solidFill>
                  <a:schemeClr val="bg1"/>
                </a:solidFill>
                <a:latin typeface="+mn-ea"/>
              </a:rPr>
              <a:t>版でも </a:t>
            </a:r>
            <a:r>
              <a:rPr lang="en-US" altLang="ja-JP" sz="2800" b="1" dirty="0" smtClean="0">
                <a:solidFill>
                  <a:schemeClr val="bg1"/>
                </a:solidFill>
                <a:latin typeface="+mn-ea"/>
              </a:rPr>
              <a:t>Consensus2010</a:t>
            </a:r>
            <a:r>
              <a:rPr lang="ja-JP" altLang="en-US" sz="2800" b="1" dirty="0" smtClean="0">
                <a:solidFill>
                  <a:schemeClr val="bg1"/>
                </a:solidFill>
                <a:latin typeface="+mn-ea"/>
              </a:rPr>
              <a:t>年版でも良い。</a:t>
            </a:r>
            <a:endParaRPr lang="en-US" altLang="ja-JP" sz="2800" b="1" dirty="0" smtClean="0">
              <a:solidFill>
                <a:schemeClr val="bg1"/>
              </a:solidFill>
              <a:latin typeface="+mn-ea"/>
            </a:endParaRPr>
          </a:p>
          <a:p>
            <a:pPr>
              <a:buNone/>
            </a:pPr>
            <a:r>
              <a:rPr lang="en-US" altLang="ja-JP" sz="2400" dirty="0" smtClean="0">
                <a:solidFill>
                  <a:schemeClr val="bg1"/>
                </a:solidFill>
                <a:latin typeface="+mn-ea"/>
              </a:rPr>
              <a:t>    </a:t>
            </a:r>
            <a:r>
              <a:rPr lang="ja-JP" altLang="en-US" sz="2400" b="1" dirty="0" smtClean="0">
                <a:solidFill>
                  <a:srgbClr val="FF6464"/>
                </a:solidFill>
                <a:latin typeface="+mn-ea"/>
              </a:rPr>
              <a:t>但し旧テキストやインストラクター用マニュアルの販売は無い</a:t>
            </a:r>
            <a:endParaRPr lang="en-US" altLang="ja-JP" sz="2400" b="1" dirty="0" smtClean="0">
              <a:solidFill>
                <a:srgbClr val="FF6464"/>
              </a:solidFill>
              <a:latin typeface="+mn-ea"/>
            </a:endParaRPr>
          </a:p>
          <a:p>
            <a:pPr>
              <a:buNone/>
            </a:pPr>
            <a:r>
              <a:rPr lang="ja-JP" altLang="en-US" sz="2800" b="1" dirty="0" smtClean="0">
                <a:solidFill>
                  <a:schemeClr val="bg1"/>
                </a:solidFill>
                <a:latin typeface="+mn-ea"/>
              </a:rPr>
              <a:t>●</a:t>
            </a:r>
            <a:r>
              <a:rPr lang="en-US" altLang="ja-JP" sz="2800" b="1" dirty="0" smtClean="0">
                <a:solidFill>
                  <a:schemeClr val="bg1"/>
                </a:solidFill>
                <a:latin typeface="+mn-ea"/>
              </a:rPr>
              <a:t>2012</a:t>
            </a:r>
            <a:r>
              <a:rPr lang="ja-JP" altLang="en-US" sz="2800" b="1" dirty="0" smtClean="0">
                <a:solidFill>
                  <a:schemeClr val="bg1"/>
                </a:solidFill>
                <a:latin typeface="+mn-ea"/>
              </a:rPr>
              <a:t>年</a:t>
            </a:r>
            <a:r>
              <a:rPr lang="en-US" altLang="ja-JP" sz="2800" b="1" dirty="0" smtClean="0">
                <a:solidFill>
                  <a:schemeClr val="bg1"/>
                </a:solidFill>
                <a:latin typeface="+mn-ea"/>
              </a:rPr>
              <a:t>1</a:t>
            </a:r>
            <a:r>
              <a:rPr lang="ja-JP" altLang="en-US" sz="2800" b="1" dirty="0" smtClean="0">
                <a:solidFill>
                  <a:schemeClr val="bg1"/>
                </a:solidFill>
                <a:latin typeface="+mn-ea"/>
              </a:rPr>
              <a:t>月</a:t>
            </a:r>
            <a:r>
              <a:rPr lang="en-US" altLang="ja-JP" sz="2800" b="1" dirty="0" smtClean="0">
                <a:solidFill>
                  <a:schemeClr val="bg1"/>
                </a:solidFill>
                <a:latin typeface="+mn-ea"/>
              </a:rPr>
              <a:t>1</a:t>
            </a:r>
            <a:r>
              <a:rPr lang="ja-JP" altLang="en-US" sz="2800" b="1" dirty="0" smtClean="0">
                <a:solidFill>
                  <a:schemeClr val="bg1"/>
                </a:solidFill>
                <a:latin typeface="+mn-ea"/>
              </a:rPr>
              <a:t>日よりは公認コースはすべて</a:t>
            </a:r>
            <a:r>
              <a:rPr lang="en-US" altLang="ja-JP" sz="2800" b="1" dirty="0" smtClean="0">
                <a:solidFill>
                  <a:schemeClr val="bg1"/>
                </a:solidFill>
                <a:latin typeface="+mn-ea"/>
              </a:rPr>
              <a:t>Consensus2010</a:t>
            </a:r>
            <a:r>
              <a:rPr lang="ja-JP" altLang="en-US" sz="2800" b="1" dirty="0" smtClean="0">
                <a:solidFill>
                  <a:schemeClr val="bg1"/>
                </a:solidFill>
                <a:latin typeface="+mn-ea"/>
              </a:rPr>
              <a:t>年版で行う</a:t>
            </a:r>
            <a:endParaRPr lang="en-US" altLang="ja-JP" sz="2800" b="1" dirty="0" smtClean="0">
              <a:solidFill>
                <a:schemeClr val="bg1"/>
              </a:solidFill>
              <a:latin typeface="+mn-ea"/>
            </a:endParaRPr>
          </a:p>
          <a:p>
            <a:endParaRPr lang="en-US" altLang="ja-JP" dirty="0" smtClean="0">
              <a:solidFill>
                <a:schemeClr val="bg1"/>
              </a:solidFill>
            </a:endParaRPr>
          </a:p>
          <a:p>
            <a:pPr>
              <a:buNone/>
            </a:pPr>
            <a:endParaRPr lang="ja-JP" altLang="en-US" dirty="0">
              <a:solidFill>
                <a:schemeClr val="bg1"/>
              </a:solidFill>
            </a:endParaRP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sz="4000" b="1" dirty="0" smtClean="0">
                <a:solidFill>
                  <a:srgbClr val="FBF938"/>
                </a:solidFill>
              </a:rPr>
              <a:t>インストラクターの方へのお知らせ</a:t>
            </a:r>
            <a:endParaRPr lang="ja-JP" altLang="en-US" sz="4000" b="1" dirty="0">
              <a:solidFill>
                <a:srgbClr val="FBF938"/>
              </a:solidFill>
            </a:endParaRPr>
          </a:p>
        </p:txBody>
      </p:sp>
      <p:sp>
        <p:nvSpPr>
          <p:cNvPr id="3" name="コンテンツ プレースホルダ 2"/>
          <p:cNvSpPr>
            <a:spLocks noGrp="1"/>
          </p:cNvSpPr>
          <p:nvPr>
            <p:ph idx="1"/>
          </p:nvPr>
        </p:nvSpPr>
        <p:spPr>
          <a:xfrm>
            <a:off x="228782" y="1725561"/>
            <a:ext cx="8690365" cy="4959543"/>
          </a:xfrm>
        </p:spPr>
        <p:txBody>
          <a:bodyPr>
            <a:noAutofit/>
          </a:bodyPr>
          <a:lstStyle/>
          <a:p>
            <a:pPr>
              <a:lnSpc>
                <a:spcPct val="75000"/>
              </a:lnSpc>
              <a:buNone/>
            </a:pPr>
            <a:r>
              <a:rPr lang="ja-JP" altLang="en-US" sz="2400" dirty="0" smtClean="0">
                <a:solidFill>
                  <a:srgbClr val="FFFFFF"/>
                </a:solidFill>
              </a:rPr>
              <a:t>● </a:t>
            </a:r>
            <a:r>
              <a:rPr lang="ja-JP" altLang="en-US" sz="2400" b="1" dirty="0" smtClean="0">
                <a:solidFill>
                  <a:srgbClr val="FFFFFF"/>
                </a:solidFill>
              </a:rPr>
              <a:t>新生児蘇生法専門コースインストラクター養成講習会サイトは、</a:t>
            </a:r>
          </a:p>
          <a:p>
            <a:pPr>
              <a:lnSpc>
                <a:spcPct val="75000"/>
              </a:lnSpc>
              <a:buNone/>
            </a:pPr>
            <a:r>
              <a:rPr lang="ja-JP" altLang="en-US" sz="2400" b="1" dirty="0" smtClean="0">
                <a:solidFill>
                  <a:srgbClr val="FFFFFF"/>
                </a:solidFill>
              </a:rPr>
              <a:t>　  東京・大阪に加え、鹿児島･金沢･札幌･仙台･高松の ７</a:t>
            </a:r>
            <a:r>
              <a:rPr lang="en-US" altLang="ja-JP" sz="2400" b="1" dirty="0" smtClean="0">
                <a:solidFill>
                  <a:srgbClr val="FFFFFF"/>
                </a:solidFill>
              </a:rPr>
              <a:t>-</a:t>
            </a:r>
            <a:r>
              <a:rPr lang="ja-JP" altLang="en-US" sz="2400" b="1" dirty="0" smtClean="0">
                <a:solidFill>
                  <a:srgbClr val="FFFFFF"/>
                </a:solidFill>
              </a:rPr>
              <a:t>サイトに</a:t>
            </a:r>
          </a:p>
          <a:p>
            <a:pPr>
              <a:lnSpc>
                <a:spcPct val="75000"/>
              </a:lnSpc>
              <a:buNone/>
            </a:pPr>
            <a:r>
              <a:rPr lang="ja-JP" altLang="en-US" sz="2400" b="1" dirty="0" smtClean="0">
                <a:solidFill>
                  <a:srgbClr val="FFFFFF"/>
                </a:solidFill>
              </a:rPr>
              <a:t>　  増設予定（２２年度事業）。</a:t>
            </a:r>
          </a:p>
          <a:p>
            <a:pPr>
              <a:lnSpc>
                <a:spcPct val="50000"/>
              </a:lnSpc>
              <a:buNone/>
            </a:pPr>
            <a:endParaRPr lang="en-US" altLang="ja-JP" sz="2400" b="1" dirty="0" smtClean="0">
              <a:solidFill>
                <a:srgbClr val="FFFFFF"/>
              </a:solidFill>
            </a:endParaRPr>
          </a:p>
          <a:p>
            <a:pPr>
              <a:lnSpc>
                <a:spcPct val="75000"/>
              </a:lnSpc>
              <a:buNone/>
            </a:pPr>
            <a:r>
              <a:rPr lang="ja-JP" altLang="en-US" sz="2400" b="1" dirty="0" smtClean="0">
                <a:solidFill>
                  <a:srgbClr val="FFFFFF"/>
                </a:solidFill>
              </a:rPr>
              <a:t>● </a:t>
            </a:r>
            <a:r>
              <a:rPr lang="en-US" altLang="ja-JP" sz="2400" b="1" dirty="0" smtClean="0">
                <a:solidFill>
                  <a:srgbClr val="FFFFFF"/>
                </a:solidFill>
              </a:rPr>
              <a:t>Consensus2010</a:t>
            </a:r>
            <a:r>
              <a:rPr lang="ja-JP" altLang="en-US" sz="2400" b="1" dirty="0" smtClean="0">
                <a:solidFill>
                  <a:srgbClr val="FFFFFF"/>
                </a:solidFill>
              </a:rPr>
              <a:t>のアップデート講習会を受講したインストラクタ</a:t>
            </a:r>
          </a:p>
          <a:p>
            <a:pPr>
              <a:lnSpc>
                <a:spcPct val="75000"/>
              </a:lnSpc>
              <a:buNone/>
            </a:pPr>
            <a:r>
              <a:rPr lang="ja-JP" altLang="en-US" sz="2400" b="1" dirty="0" smtClean="0">
                <a:solidFill>
                  <a:srgbClr val="FFFFFF"/>
                </a:solidFill>
              </a:rPr>
              <a:t>　　ーの方は是非</a:t>
            </a:r>
            <a:r>
              <a:rPr lang="en-US" altLang="ja-JP" sz="2400" b="1" dirty="0" smtClean="0">
                <a:solidFill>
                  <a:srgbClr val="FFFFFF"/>
                </a:solidFill>
              </a:rPr>
              <a:t>A/B</a:t>
            </a:r>
            <a:r>
              <a:rPr lang="ja-JP" altLang="en-US" sz="2400" b="1" dirty="0" smtClean="0">
                <a:solidFill>
                  <a:srgbClr val="FFFFFF"/>
                </a:solidFill>
              </a:rPr>
              <a:t>コース認定者にアップデート講習会を開催</a:t>
            </a:r>
          </a:p>
          <a:p>
            <a:pPr>
              <a:lnSpc>
                <a:spcPct val="75000"/>
              </a:lnSpc>
              <a:buNone/>
            </a:pPr>
            <a:r>
              <a:rPr lang="ja-JP" altLang="en-US" sz="2400" b="1" dirty="0" smtClean="0">
                <a:solidFill>
                  <a:srgbClr val="FFFFFF"/>
                </a:solidFill>
              </a:rPr>
              <a:t>　　して下さるようにお願いします。</a:t>
            </a:r>
            <a:endParaRPr lang="en-US" altLang="ja-JP" sz="2400" b="1" dirty="0" smtClean="0">
              <a:solidFill>
                <a:srgbClr val="FFFFFF"/>
              </a:solidFill>
            </a:endParaRPr>
          </a:p>
          <a:p>
            <a:pPr>
              <a:lnSpc>
                <a:spcPct val="50000"/>
              </a:lnSpc>
              <a:buNone/>
            </a:pPr>
            <a:endParaRPr lang="en-US" altLang="ja-JP" sz="2400" b="1" dirty="0" smtClean="0">
              <a:solidFill>
                <a:srgbClr val="FFFFFF"/>
              </a:solidFill>
            </a:endParaRPr>
          </a:p>
          <a:p>
            <a:pPr>
              <a:buNone/>
            </a:pPr>
            <a:r>
              <a:rPr lang="ja-JP" altLang="en-US" sz="2400" b="1" dirty="0" smtClean="0">
                <a:solidFill>
                  <a:srgbClr val="FFFFFF"/>
                </a:solidFill>
              </a:rPr>
              <a:t>● </a:t>
            </a:r>
            <a:r>
              <a:rPr lang="en-US" altLang="ja-JP" sz="2400" b="1" dirty="0" smtClean="0">
                <a:solidFill>
                  <a:srgbClr val="FFFFFF"/>
                </a:solidFill>
              </a:rPr>
              <a:t>NCPR</a:t>
            </a:r>
            <a:r>
              <a:rPr lang="ja-JP" altLang="en-US" sz="2400" b="1" dirty="0" smtClean="0">
                <a:solidFill>
                  <a:srgbClr val="FFFFFF"/>
                </a:solidFill>
              </a:rPr>
              <a:t>ガイドライン</a:t>
            </a:r>
            <a:r>
              <a:rPr lang="en-US" altLang="ja-JP" sz="2400" b="1" dirty="0" smtClean="0">
                <a:solidFill>
                  <a:srgbClr val="FFFFFF"/>
                </a:solidFill>
              </a:rPr>
              <a:t>2010</a:t>
            </a:r>
            <a:r>
              <a:rPr lang="ja-JP" altLang="en-US" sz="2400" b="1" dirty="0" smtClean="0">
                <a:solidFill>
                  <a:srgbClr val="FFFFFF"/>
                </a:solidFill>
              </a:rPr>
              <a:t>に基づく新規講習会の講義の部分には人数制限無し</a:t>
            </a:r>
            <a:r>
              <a:rPr lang="en-US" altLang="ja-JP" sz="2400" b="1" dirty="0" smtClean="0">
                <a:solidFill>
                  <a:srgbClr val="FFFFFF"/>
                </a:solidFill>
              </a:rPr>
              <a:t>→</a:t>
            </a:r>
            <a:r>
              <a:rPr lang="ja-JP" altLang="en-US" sz="2400" b="1" dirty="0" smtClean="0">
                <a:solidFill>
                  <a:srgbClr val="FFFFFF"/>
                </a:solidFill>
              </a:rPr>
              <a:t>講義のみの聴講でもアップデート講習会受講とみなします。</a:t>
            </a:r>
          </a:p>
          <a:p>
            <a:pPr>
              <a:lnSpc>
                <a:spcPct val="25000"/>
              </a:lnSpc>
              <a:buNone/>
            </a:pPr>
            <a:endParaRPr lang="en-US" altLang="ja-JP" sz="2400" b="1" dirty="0" smtClean="0">
              <a:solidFill>
                <a:srgbClr val="FFFFFF"/>
              </a:solidFill>
            </a:endParaRPr>
          </a:p>
          <a:p>
            <a:pPr>
              <a:buNone/>
            </a:pPr>
            <a:r>
              <a:rPr lang="ja-JP" altLang="en-US" sz="2400" b="1" dirty="0" smtClean="0">
                <a:solidFill>
                  <a:srgbClr val="FFFFFF"/>
                </a:solidFill>
              </a:rPr>
              <a:t>　以上のアップデート講習会の「受講証明シール」は、講習会を</a:t>
            </a:r>
            <a:endParaRPr lang="en-US" altLang="ja-JP" sz="2400" b="1" dirty="0" smtClean="0">
              <a:solidFill>
                <a:srgbClr val="FFFFFF"/>
              </a:solidFill>
            </a:endParaRPr>
          </a:p>
          <a:p>
            <a:pPr>
              <a:buNone/>
            </a:pPr>
            <a:r>
              <a:rPr lang="en-US" altLang="ja-JP" sz="2400" b="1" dirty="0" smtClean="0">
                <a:solidFill>
                  <a:srgbClr val="FFFFFF"/>
                </a:solidFill>
              </a:rPr>
              <a:t>   </a:t>
            </a:r>
            <a:r>
              <a:rPr lang="ja-JP" altLang="en-US" sz="2400" b="1" dirty="0" smtClean="0">
                <a:solidFill>
                  <a:srgbClr val="FFFFFF"/>
                </a:solidFill>
              </a:rPr>
              <a:t>開催した主催者（インストラクター）宛に人数分が送付されます。</a:t>
            </a:r>
            <a:endParaRPr lang="ja-JP" altLang="en-US" sz="2400" b="1" dirty="0">
              <a:solidFill>
                <a:srgbClr val="FFFFFF"/>
              </a:solidFill>
            </a:endParaRPr>
          </a:p>
        </p:txBody>
      </p:sp>
      <p:cxnSp>
        <p:nvCxnSpPr>
          <p:cNvPr id="4" name="直線コネクタ 3"/>
          <p:cNvCxnSpPr/>
          <p:nvPr/>
        </p:nvCxnSpPr>
        <p:spPr>
          <a:xfrm>
            <a:off x="571039" y="1199421"/>
            <a:ext cx="7987229" cy="0"/>
          </a:xfrm>
          <a:prstGeom prst="line">
            <a:avLst/>
          </a:prstGeom>
          <a:ln w="53975" cmpd="dbl">
            <a:solidFill>
              <a:srgbClr val="FFFF00"/>
            </a:solidFill>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133827" y="1212981"/>
            <a:ext cx="8800999" cy="5078313"/>
          </a:xfrm>
          <a:prstGeom prst="rect">
            <a:avLst/>
          </a:prstGeom>
        </p:spPr>
        <p:txBody>
          <a:bodyPr wrap="square">
            <a:spAutoFit/>
          </a:bodyPr>
          <a:lstStyle/>
          <a:p>
            <a:pPr algn="ctr"/>
            <a:r>
              <a:rPr lang="ja-JP" altLang="en-US" sz="2800" dirty="0" smtClean="0">
                <a:solidFill>
                  <a:schemeClr val="bg2"/>
                </a:solidFill>
              </a:rPr>
              <a:t>日本周産期・新生児医学会</a:t>
            </a:r>
            <a:r>
              <a:rPr lang="en-US" altLang="ja-JP" sz="2800" dirty="0" smtClean="0">
                <a:solidFill>
                  <a:schemeClr val="bg2"/>
                </a:solidFill>
              </a:rPr>
              <a:t/>
            </a:r>
            <a:br>
              <a:rPr lang="en-US" altLang="ja-JP" sz="2800" dirty="0" smtClean="0">
                <a:solidFill>
                  <a:schemeClr val="bg2"/>
                </a:solidFill>
              </a:rPr>
            </a:br>
            <a:r>
              <a:rPr lang="ja-JP" altLang="en-US" sz="2800" dirty="0" smtClean="0">
                <a:solidFill>
                  <a:schemeClr val="bg2"/>
                </a:solidFill>
              </a:rPr>
              <a:t>コンセンサス二千十</a:t>
            </a:r>
            <a:r>
              <a:rPr lang="en-US" altLang="ja-JP" sz="2800" dirty="0" smtClean="0">
                <a:solidFill>
                  <a:schemeClr val="bg2"/>
                </a:solidFill>
              </a:rPr>
              <a:t>NCPR</a:t>
            </a:r>
            <a:r>
              <a:rPr lang="ja-JP" altLang="en-US" sz="2800" dirty="0" smtClean="0">
                <a:solidFill>
                  <a:schemeClr val="bg2"/>
                </a:solidFill>
              </a:rPr>
              <a:t>改訂準備部会の皆様</a:t>
            </a:r>
            <a:endParaRPr lang="en-US" altLang="ja-JP" sz="2800" dirty="0" smtClean="0">
              <a:solidFill>
                <a:schemeClr val="bg2"/>
              </a:solidFill>
            </a:endParaRPr>
          </a:p>
          <a:p>
            <a:pPr algn="ctr"/>
            <a:endParaRPr lang="en-US" altLang="ja-JP" sz="2400" dirty="0" smtClean="0">
              <a:solidFill>
                <a:schemeClr val="bg2"/>
              </a:solidFill>
            </a:endParaRPr>
          </a:p>
          <a:p>
            <a:pPr algn="ctr"/>
            <a:r>
              <a:rPr lang="ja-JP" altLang="en-US" sz="2400" dirty="0" smtClean="0">
                <a:solidFill>
                  <a:srgbClr val="FFFF00"/>
                </a:solidFill>
                <a:latin typeface="ＭＳ Ｐゴシック" pitchFamily="-112" charset="-128"/>
              </a:rPr>
              <a:t>「</a:t>
            </a:r>
            <a:r>
              <a:rPr lang="en-US" altLang="ja-JP" sz="2400" dirty="0" smtClean="0">
                <a:solidFill>
                  <a:srgbClr val="FFFF00"/>
                </a:solidFill>
                <a:latin typeface="ＭＳ Ｐゴシック" pitchFamily="-112" charset="-128"/>
              </a:rPr>
              <a:t>Consensus2010</a:t>
            </a:r>
            <a:r>
              <a:rPr lang="ja-JP" altLang="en-US" sz="2400" dirty="0" smtClean="0">
                <a:solidFill>
                  <a:srgbClr val="FFFF00"/>
                </a:solidFill>
                <a:latin typeface="ＭＳ Ｐゴシック" pitchFamily="-112" charset="-128"/>
              </a:rPr>
              <a:t>に基く新しい日本版新生児蘇生法ｶﾞｲﾄﾞﾗｲﾝの確立</a:t>
            </a:r>
            <a:r>
              <a:rPr lang="en-US" altLang="ja-JP" sz="2400" dirty="0" err="1" smtClean="0">
                <a:solidFill>
                  <a:srgbClr val="FFFF00"/>
                </a:solidFill>
                <a:latin typeface="ＭＳ Ｐゴシック" pitchFamily="-112" charset="-128"/>
              </a:rPr>
              <a:t>･</a:t>
            </a:r>
            <a:r>
              <a:rPr lang="ja-JP" altLang="en-US" sz="2400" dirty="0" smtClean="0">
                <a:solidFill>
                  <a:srgbClr val="FFFF00"/>
                </a:solidFill>
                <a:latin typeface="ＭＳ Ｐゴシック" pitchFamily="-112" charset="-128"/>
              </a:rPr>
              <a:t>普及とその効果の評価に関する研究班</a:t>
            </a:r>
            <a:r>
              <a:rPr lang="en-US" altLang="ja-JP" sz="2400" dirty="0" smtClean="0">
                <a:solidFill>
                  <a:srgbClr val="FFFF00"/>
                </a:solidFill>
                <a:latin typeface="ＭＳ Ｐゴシック" pitchFamily="-112" charset="-128"/>
              </a:rPr>
              <a:t>(</a:t>
            </a:r>
            <a:r>
              <a:rPr lang="ja-JP" altLang="en-US" sz="2400" dirty="0" smtClean="0">
                <a:solidFill>
                  <a:srgbClr val="FFFF00"/>
                </a:solidFill>
                <a:latin typeface="ＭＳ Ｐゴシック" pitchFamily="-112" charset="-128"/>
              </a:rPr>
              <a:t>分担研究者田村正徳）」</a:t>
            </a:r>
            <a:endParaRPr lang="en-US" altLang="ja-JP" sz="2400" dirty="0" smtClean="0">
              <a:solidFill>
                <a:srgbClr val="FFFF00"/>
              </a:solidFill>
              <a:latin typeface="ＭＳ Ｐゴシック" pitchFamily="-112" charset="-128"/>
            </a:endParaRPr>
          </a:p>
          <a:p>
            <a:pPr algn="ctr"/>
            <a:r>
              <a:rPr lang="ja-JP" altLang="en-US" sz="2400" dirty="0" smtClean="0">
                <a:solidFill>
                  <a:srgbClr val="FFFF99"/>
                </a:solidFill>
                <a:latin typeface="ＭＳ Ｐゴシック" pitchFamily="-112" charset="-128"/>
              </a:rPr>
              <a:t>研究協力員の皆様　</a:t>
            </a:r>
            <a:r>
              <a:rPr lang="ja-JP" altLang="en-US" sz="2400" dirty="0" smtClean="0">
                <a:solidFill>
                  <a:schemeClr val="bg1"/>
                </a:solidFill>
                <a:latin typeface="ＭＳ Ｐゴシック" pitchFamily="-112" charset="-128"/>
              </a:rPr>
              <a:t>（順不同、敬称略）</a:t>
            </a:r>
            <a:endParaRPr lang="en-US" altLang="ja-JP" sz="2400" dirty="0" smtClean="0">
              <a:solidFill>
                <a:schemeClr val="bg1"/>
              </a:solidFill>
              <a:latin typeface="ＭＳ Ｐゴシック" pitchFamily="-112" charset="-128"/>
            </a:endParaRPr>
          </a:p>
          <a:p>
            <a:pPr algn="ctr"/>
            <a:endParaRPr lang="en-US" altLang="ja-JP" sz="2400" dirty="0" smtClean="0">
              <a:solidFill>
                <a:srgbClr val="FFFF99"/>
              </a:solidFill>
              <a:latin typeface="ＭＳ Ｐゴシック" pitchFamily="-112" charset="-128"/>
            </a:endParaRPr>
          </a:p>
          <a:p>
            <a:pPr algn="ctr"/>
            <a:r>
              <a:rPr lang="ja-JP" altLang="en-US" sz="2000" dirty="0" smtClean="0">
                <a:solidFill>
                  <a:schemeClr val="bg1"/>
                </a:solidFill>
                <a:latin typeface="ＭＳ Ｐゴシック" pitchFamily="-112" charset="-128"/>
              </a:rPr>
              <a:t>木下洋、草川功、和田雅樹、杉浦崇浩、杉浦正俊、茨聡、中村友彦、加部一彦、細野茂春、森臨太郎、諫山哲哉、廣間武彦、近藤乾、奥起久子、西田俊彦、</a:t>
            </a:r>
            <a:endParaRPr lang="en-US" altLang="ja-JP" sz="2000" dirty="0" smtClean="0">
              <a:solidFill>
                <a:schemeClr val="bg1"/>
              </a:solidFill>
              <a:latin typeface="ＭＳ Ｐゴシック" pitchFamily="-112" charset="-128"/>
            </a:endParaRPr>
          </a:p>
          <a:p>
            <a:pPr algn="ctr"/>
            <a:r>
              <a:rPr lang="ja-JP" altLang="en-US" sz="2000" dirty="0" smtClean="0">
                <a:solidFill>
                  <a:schemeClr val="bg1"/>
                </a:solidFill>
                <a:latin typeface="ＭＳ Ｐゴシック" pitchFamily="-112" charset="-128"/>
              </a:rPr>
              <a:t>滝敦子、真喜屋智子、井上信明、側島久典、鈴木啓二</a:t>
            </a:r>
            <a:r>
              <a:rPr lang="en-US" altLang="ja-JP" sz="2000" dirty="0" smtClean="0">
                <a:solidFill>
                  <a:schemeClr val="bg1"/>
                </a:solidFill>
                <a:latin typeface="ＭＳ Ｐゴシック" pitchFamily="-112" charset="-128"/>
              </a:rPr>
              <a:t> </a:t>
            </a:r>
            <a:r>
              <a:rPr lang="ja-JP" altLang="en-US" sz="2000" dirty="0" smtClean="0">
                <a:solidFill>
                  <a:schemeClr val="bg1"/>
                </a:solidFill>
                <a:latin typeface="ＭＳ Ｐゴシック" pitchFamily="-112" charset="-128"/>
              </a:rPr>
              <a:t>、國方徹也、佐橋剛、</a:t>
            </a:r>
            <a:endParaRPr lang="en-US" altLang="ja-JP" sz="2000" dirty="0" smtClean="0">
              <a:solidFill>
                <a:schemeClr val="bg1"/>
              </a:solidFill>
              <a:latin typeface="ＭＳ Ｐゴシック" pitchFamily="-112" charset="-128"/>
            </a:endParaRPr>
          </a:p>
          <a:p>
            <a:pPr algn="ctr"/>
            <a:r>
              <a:rPr lang="ja-JP" altLang="en-US" sz="2000" dirty="0" smtClean="0">
                <a:solidFill>
                  <a:schemeClr val="bg1"/>
                </a:solidFill>
                <a:latin typeface="ＭＳ Ｐゴシック" pitchFamily="-112" charset="-128"/>
              </a:rPr>
              <a:t>江崎勝一、高山千雅子、櫻井淑男、山口文佳、内田美恵子、鍋谷まこと、</a:t>
            </a:r>
            <a:endParaRPr lang="en-US" altLang="ja-JP" sz="2000" dirty="0" smtClean="0">
              <a:solidFill>
                <a:schemeClr val="bg1"/>
              </a:solidFill>
              <a:latin typeface="ＭＳ Ｐゴシック" pitchFamily="-112" charset="-128"/>
            </a:endParaRPr>
          </a:p>
          <a:p>
            <a:pPr algn="ctr"/>
            <a:r>
              <a:rPr lang="ja-JP" altLang="en-US" sz="2000" dirty="0" smtClean="0">
                <a:solidFill>
                  <a:schemeClr val="bg1"/>
                </a:solidFill>
                <a:latin typeface="ＭＳ Ｐゴシック" pitchFamily="-112" charset="-128"/>
              </a:rPr>
              <a:t>岩田欧介、武内俊樹</a:t>
            </a:r>
          </a:p>
          <a:p>
            <a:pPr algn="ctr"/>
            <a:endParaRPr lang="en-US" altLang="ja-JP" sz="2400" dirty="0" smtClean="0">
              <a:solidFill>
                <a:srgbClr val="FFFF99"/>
              </a:solidFill>
              <a:latin typeface="ＭＳ Ｐゴシック" pitchFamily="-112" charset="-128"/>
            </a:endParaRPr>
          </a:p>
          <a:p>
            <a:pPr algn="ctr"/>
            <a:r>
              <a:rPr lang="ja-JP" altLang="en-US" sz="2400" dirty="0" smtClean="0">
                <a:solidFill>
                  <a:srgbClr val="FFFF99"/>
                </a:solidFill>
                <a:latin typeface="ＭＳ Ｐゴシック" pitchFamily="-112" charset="-128"/>
              </a:rPr>
              <a:t>及び、資料収集にご協力頂きました関係者の皆様に深謝します。</a:t>
            </a:r>
            <a:endParaRPr lang="ja-JP" altLang="en-US" sz="2400" dirty="0">
              <a:latin typeface="ＭＳ Ｐゴシック" pitchFamily="-112" charset="-128"/>
            </a:endParaRPr>
          </a:p>
        </p:txBody>
      </p:sp>
      <p:sp>
        <p:nvSpPr>
          <p:cNvPr id="3" name="テキスト ボックス 2"/>
          <p:cNvSpPr txBox="1"/>
          <p:nvPr/>
        </p:nvSpPr>
        <p:spPr>
          <a:xfrm>
            <a:off x="3615407" y="389358"/>
            <a:ext cx="1526219" cy="646331"/>
          </a:xfrm>
          <a:prstGeom prst="rect">
            <a:avLst/>
          </a:prstGeom>
          <a:noFill/>
        </p:spPr>
        <p:txBody>
          <a:bodyPr wrap="square" rtlCol="0">
            <a:spAutoFit/>
          </a:bodyPr>
          <a:lstStyle/>
          <a:p>
            <a:pPr algn="ctr"/>
            <a:r>
              <a:rPr kumimoji="1" lang="ja-JP" altLang="en-US" sz="3600" b="1" dirty="0" smtClean="0">
                <a:solidFill>
                  <a:srgbClr val="FFFF00"/>
                </a:solidFill>
              </a:rPr>
              <a:t>謝　辞</a:t>
            </a:r>
            <a:endParaRPr kumimoji="1" lang="ja-JP" altLang="en-US" sz="3600" b="1" dirty="0">
              <a:solidFill>
                <a:srgbClr val="FFFF00"/>
              </a:solidFill>
            </a:endParaRP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75" name="Line 63"/>
          <p:cNvSpPr>
            <a:spLocks noChangeShapeType="1"/>
          </p:cNvSpPr>
          <p:nvPr/>
        </p:nvSpPr>
        <p:spPr bwMode="auto">
          <a:xfrm>
            <a:off x="2247900" y="4788978"/>
            <a:ext cx="0" cy="285750"/>
          </a:xfrm>
          <a:prstGeom prst="line">
            <a:avLst/>
          </a:prstGeom>
          <a:noFill/>
          <a:ln w="19050">
            <a:solidFill>
              <a:srgbClr val="F0FF18"/>
            </a:solidFill>
            <a:round/>
            <a:headEnd/>
            <a:tailEnd type="triangle" w="med" len="med"/>
          </a:ln>
        </p:spPr>
        <p:txBody>
          <a:bodyPr wrap="none" anchor="ctr">
            <a:prstTxWarp prst="textNoShape">
              <a:avLst/>
            </a:prstTxWarp>
          </a:bodyPr>
          <a:lstStyle/>
          <a:p>
            <a:endParaRPr lang="ja-JP" altLang="en-US">
              <a:solidFill>
                <a:schemeClr val="bg1"/>
              </a:solidFill>
            </a:endParaRPr>
          </a:p>
        </p:txBody>
      </p:sp>
      <p:sp>
        <p:nvSpPr>
          <p:cNvPr id="90114" name="Rectangle 2"/>
          <p:cNvSpPr>
            <a:spLocks noChangeArrowheads="1"/>
          </p:cNvSpPr>
          <p:nvPr/>
        </p:nvSpPr>
        <p:spPr bwMode="auto">
          <a:xfrm>
            <a:off x="1524000" y="1554163"/>
            <a:ext cx="9144000" cy="369332"/>
          </a:xfrm>
          <a:prstGeom prst="rect">
            <a:avLst/>
          </a:prstGeom>
          <a:noFill/>
          <a:ln w="9525">
            <a:noFill/>
            <a:miter lim="800000"/>
            <a:headEnd/>
            <a:tailEnd/>
          </a:ln>
        </p:spPr>
        <p:txBody>
          <a:bodyPr>
            <a:prstTxWarp prst="textNoShape">
              <a:avLst/>
            </a:prstTxWarp>
            <a:spAutoFit/>
          </a:bodyPr>
          <a:lstStyle/>
          <a:p>
            <a:endParaRPr lang="ja-JP" altLang="en-US">
              <a:solidFill>
                <a:schemeClr val="bg1"/>
              </a:solidFill>
            </a:endParaRPr>
          </a:p>
        </p:txBody>
      </p:sp>
      <p:sp>
        <p:nvSpPr>
          <p:cNvPr id="433155" name="Rectangle 3"/>
          <p:cNvSpPr>
            <a:spLocks noChangeArrowheads="1"/>
          </p:cNvSpPr>
          <p:nvPr/>
        </p:nvSpPr>
        <p:spPr bwMode="auto">
          <a:xfrm>
            <a:off x="1524000" y="3521075"/>
            <a:ext cx="1422400" cy="228600"/>
          </a:xfrm>
          <a:prstGeom prst="rect">
            <a:avLst/>
          </a:prstGeom>
          <a:solidFill>
            <a:schemeClr val="accent1"/>
          </a:solidFill>
          <a:ln w="9525">
            <a:solidFill>
              <a:schemeClr val="tx1"/>
            </a:solidFill>
            <a:miter lim="800000"/>
            <a:headEnd/>
            <a:tailEnd/>
          </a:ln>
          <a:effectLst>
            <a:outerShdw blurRad="63500" dist="63500" dir="3187806" algn="ctr" rotWithShape="0">
              <a:schemeClr val="tx1">
                <a:alpha val="74998"/>
              </a:schemeClr>
            </a:outerShdw>
          </a:effectLst>
        </p:spPr>
        <p:txBody>
          <a:bodyPr wrap="none" anchor="ctr">
            <a:prstTxWarp prst="textNoShape">
              <a:avLst/>
            </a:prstTxWarp>
          </a:bodyPr>
          <a:lstStyle/>
          <a:p>
            <a:pPr algn="ctr">
              <a:defRPr/>
            </a:pPr>
            <a:r>
              <a:rPr lang="ja-JP" altLang="en-US" sz="1000" b="1">
                <a:solidFill>
                  <a:schemeClr val="bg1"/>
                </a:solidFill>
                <a:latin typeface="Arial" pitchFamily="-109" charset="0"/>
                <a:ea typeface="MS Gothic" pitchFamily="49" charset="-128"/>
                <a:cs typeface="MS Gothic" pitchFamily="49" charset="-128"/>
              </a:rPr>
              <a:t>人工呼吸</a:t>
            </a:r>
            <a:r>
              <a:rPr lang="en-US" altLang="ja-JP" sz="1000" b="1">
                <a:solidFill>
                  <a:schemeClr val="bg1"/>
                </a:solidFill>
                <a:latin typeface="Arial" pitchFamily="-109" charset="0"/>
                <a:ea typeface="MS Gothic" pitchFamily="49" charset="-128"/>
                <a:cs typeface="MS Gothic" pitchFamily="49" charset="-128"/>
              </a:rPr>
              <a:t> (*)</a:t>
            </a:r>
            <a:endParaRPr lang="en-US" altLang="ja-JP" sz="800">
              <a:solidFill>
                <a:schemeClr val="bg1"/>
              </a:solidFill>
              <a:latin typeface="Arial" pitchFamily="-109" charset="0"/>
              <a:ea typeface="MS Gothic" pitchFamily="49" charset="-128"/>
              <a:cs typeface="MS Gothic" pitchFamily="49" charset="-128"/>
            </a:endParaRPr>
          </a:p>
        </p:txBody>
      </p:sp>
      <p:sp>
        <p:nvSpPr>
          <p:cNvPr id="433156" name="Rectangle 4"/>
          <p:cNvSpPr>
            <a:spLocks noChangeArrowheads="1"/>
          </p:cNvSpPr>
          <p:nvPr/>
        </p:nvSpPr>
        <p:spPr bwMode="auto">
          <a:xfrm>
            <a:off x="5791200" y="4149725"/>
            <a:ext cx="914400" cy="228600"/>
          </a:xfrm>
          <a:prstGeom prst="rect">
            <a:avLst/>
          </a:prstGeom>
          <a:solidFill>
            <a:schemeClr val="accent1"/>
          </a:solidFill>
          <a:ln w="9525">
            <a:solidFill>
              <a:schemeClr val="tx1"/>
            </a:solidFill>
            <a:miter lim="800000"/>
            <a:headEnd/>
            <a:tailEnd/>
          </a:ln>
          <a:effectLst>
            <a:outerShdw blurRad="63500" dist="63500" dir="3187806" algn="ctr" rotWithShape="0">
              <a:schemeClr val="tx1">
                <a:alpha val="74998"/>
              </a:schemeClr>
            </a:outerShdw>
          </a:effectLst>
        </p:spPr>
        <p:txBody>
          <a:bodyPr wrap="none" anchor="ctr">
            <a:prstTxWarp prst="textNoShape">
              <a:avLst/>
            </a:prstTxWarp>
          </a:bodyPr>
          <a:lstStyle/>
          <a:p>
            <a:pPr algn="ctr">
              <a:defRPr/>
            </a:pPr>
            <a:r>
              <a:rPr lang="ja-JP" altLang="en-US" sz="1000" b="1">
                <a:solidFill>
                  <a:schemeClr val="bg1"/>
                </a:solidFill>
                <a:latin typeface="Arial" pitchFamily="-109" charset="0"/>
                <a:ea typeface="MS Gothic" pitchFamily="49" charset="-128"/>
                <a:cs typeface="MS Gothic" pitchFamily="49" charset="-128"/>
              </a:rPr>
              <a:t>酸素投与</a:t>
            </a:r>
            <a:endParaRPr lang="ja-JP" altLang="en-US" sz="800">
              <a:solidFill>
                <a:schemeClr val="bg1"/>
              </a:solidFill>
              <a:latin typeface="Arial" pitchFamily="-109" charset="0"/>
              <a:ea typeface="MS Gothic" pitchFamily="49" charset="-128"/>
              <a:cs typeface="MS Gothic" pitchFamily="49" charset="-128"/>
            </a:endParaRPr>
          </a:p>
        </p:txBody>
      </p:sp>
      <p:sp>
        <p:nvSpPr>
          <p:cNvPr id="90117" name="Text Box 5"/>
          <p:cNvSpPr txBox="1">
            <a:spLocks noChangeArrowheads="1"/>
          </p:cNvSpPr>
          <p:nvPr/>
        </p:nvSpPr>
        <p:spPr bwMode="auto">
          <a:xfrm>
            <a:off x="2205038" y="6003925"/>
            <a:ext cx="246062" cy="214313"/>
          </a:xfrm>
          <a:prstGeom prst="rect">
            <a:avLst/>
          </a:prstGeom>
          <a:noFill/>
          <a:ln w="9525">
            <a:noFill/>
            <a:miter lim="800000"/>
            <a:headEnd/>
            <a:tailEnd/>
          </a:ln>
        </p:spPr>
        <p:txBody>
          <a:bodyPr>
            <a:prstTxWarp prst="textNoShape">
              <a:avLst/>
            </a:prstTxWarp>
            <a:spAutoFit/>
          </a:bodyPr>
          <a:lstStyle/>
          <a:p>
            <a:pPr>
              <a:spcBef>
                <a:spcPct val="50000"/>
              </a:spcBef>
            </a:pPr>
            <a:endParaRPr kumimoji="1" lang="ja-JP" altLang="en-US" sz="800">
              <a:solidFill>
                <a:schemeClr val="bg1"/>
              </a:solidFill>
              <a:latin typeface="Arial" pitchFamily="-112" charset="0"/>
            </a:endParaRPr>
          </a:p>
        </p:txBody>
      </p:sp>
      <p:sp>
        <p:nvSpPr>
          <p:cNvPr id="433158" name="Rectangle 6"/>
          <p:cNvSpPr>
            <a:spLocks noChangeArrowheads="1"/>
          </p:cNvSpPr>
          <p:nvPr/>
        </p:nvSpPr>
        <p:spPr bwMode="auto">
          <a:xfrm>
            <a:off x="7112000" y="4149725"/>
            <a:ext cx="914400" cy="228600"/>
          </a:xfrm>
          <a:prstGeom prst="rect">
            <a:avLst/>
          </a:prstGeom>
          <a:solidFill>
            <a:srgbClr val="AAF4B5"/>
          </a:solidFill>
          <a:ln w="9525">
            <a:solidFill>
              <a:schemeClr val="tx1"/>
            </a:solidFill>
            <a:miter lim="800000"/>
            <a:headEnd/>
            <a:tailEnd/>
          </a:ln>
          <a:effectLst>
            <a:outerShdw blurRad="63500" dist="63500" dir="3187806" algn="ctr" rotWithShape="0">
              <a:schemeClr val="tx1">
                <a:alpha val="74998"/>
              </a:schemeClr>
            </a:outerShdw>
          </a:effectLst>
        </p:spPr>
        <p:txBody>
          <a:bodyPr wrap="none" anchor="ctr">
            <a:prstTxWarp prst="textNoShape">
              <a:avLst/>
            </a:prstTxWarp>
          </a:bodyPr>
          <a:lstStyle/>
          <a:p>
            <a:pPr algn="ctr">
              <a:defRPr/>
            </a:pPr>
            <a:r>
              <a:rPr lang="ja-JP" altLang="en-US" sz="1000" b="1" dirty="0">
                <a:latin typeface="Arial" pitchFamily="-109" charset="0"/>
                <a:ea typeface="MS Gothic" pitchFamily="49" charset="-128"/>
                <a:cs typeface="MS Gothic" pitchFamily="49" charset="-128"/>
              </a:rPr>
              <a:t>経過観察</a:t>
            </a:r>
            <a:endParaRPr lang="ja-JP" altLang="en-US" sz="800" dirty="0">
              <a:latin typeface="Arial" pitchFamily="-109" charset="0"/>
              <a:ea typeface="MS Gothic" pitchFamily="49" charset="-128"/>
              <a:cs typeface="MS Gothic" pitchFamily="49" charset="-128"/>
            </a:endParaRPr>
          </a:p>
        </p:txBody>
      </p:sp>
      <p:sp>
        <p:nvSpPr>
          <p:cNvPr id="90119" name="Text Box 7"/>
          <p:cNvSpPr txBox="1">
            <a:spLocks noChangeArrowheads="1"/>
          </p:cNvSpPr>
          <p:nvPr/>
        </p:nvSpPr>
        <p:spPr bwMode="auto">
          <a:xfrm>
            <a:off x="2293938" y="3141663"/>
            <a:ext cx="246062" cy="366712"/>
          </a:xfrm>
          <a:prstGeom prst="rect">
            <a:avLst/>
          </a:prstGeom>
          <a:noFill/>
          <a:ln w="9525">
            <a:noFill/>
            <a:miter lim="800000"/>
            <a:headEnd/>
            <a:tailEnd/>
          </a:ln>
        </p:spPr>
        <p:txBody>
          <a:bodyPr>
            <a:prstTxWarp prst="textNoShape">
              <a:avLst/>
            </a:prstTxWarp>
            <a:spAutoFit/>
          </a:bodyPr>
          <a:lstStyle/>
          <a:p>
            <a:pPr>
              <a:spcBef>
                <a:spcPct val="50000"/>
              </a:spcBef>
            </a:pPr>
            <a:endParaRPr kumimoji="1" lang="ja-JP" altLang="en-US" sz="1800">
              <a:solidFill>
                <a:schemeClr val="bg1"/>
              </a:solidFill>
              <a:latin typeface="Arial" pitchFamily="-112" charset="0"/>
            </a:endParaRPr>
          </a:p>
        </p:txBody>
      </p:sp>
      <p:sp>
        <p:nvSpPr>
          <p:cNvPr id="90120" name="Text Box 8"/>
          <p:cNvSpPr txBox="1">
            <a:spLocks noChangeArrowheads="1"/>
          </p:cNvSpPr>
          <p:nvPr/>
        </p:nvSpPr>
        <p:spPr bwMode="auto">
          <a:xfrm>
            <a:off x="6273800" y="5003800"/>
            <a:ext cx="633707" cy="369332"/>
          </a:xfrm>
          <a:prstGeom prst="rect">
            <a:avLst/>
          </a:prstGeom>
          <a:noFill/>
          <a:ln w="9525">
            <a:noFill/>
            <a:miter lim="800000"/>
            <a:headEnd/>
            <a:tailEnd/>
          </a:ln>
        </p:spPr>
        <p:txBody>
          <a:bodyPr wrap="none">
            <a:prstTxWarp prst="textNoShape">
              <a:avLst/>
            </a:prstTxWarp>
            <a:spAutoFit/>
          </a:bodyPr>
          <a:lstStyle/>
          <a:p>
            <a:r>
              <a:rPr kumimoji="1" lang="ja-JP" altLang="en-US" b="1">
                <a:solidFill>
                  <a:schemeClr val="bg1"/>
                </a:solidFill>
                <a:latin typeface="Tahoma" pitchFamily="-112" charset="0"/>
              </a:rPr>
              <a:t>はい</a:t>
            </a:r>
            <a:endParaRPr kumimoji="1" lang="ja-JP" altLang="en-US" sz="2400">
              <a:solidFill>
                <a:schemeClr val="bg1"/>
              </a:solidFill>
            </a:endParaRPr>
          </a:p>
        </p:txBody>
      </p:sp>
      <p:sp>
        <p:nvSpPr>
          <p:cNvPr id="90121" name="Line 9"/>
          <p:cNvSpPr>
            <a:spLocks noChangeShapeType="1"/>
          </p:cNvSpPr>
          <p:nvPr/>
        </p:nvSpPr>
        <p:spPr bwMode="auto">
          <a:xfrm flipV="1">
            <a:off x="8432800" y="2400300"/>
            <a:ext cx="0" cy="2457450"/>
          </a:xfrm>
          <a:prstGeom prst="line">
            <a:avLst/>
          </a:prstGeom>
          <a:noFill/>
          <a:ln w="19050">
            <a:solidFill>
              <a:srgbClr val="F0FF18"/>
            </a:solidFill>
            <a:round/>
            <a:headEnd/>
            <a:tailEnd/>
          </a:ln>
        </p:spPr>
        <p:txBody>
          <a:bodyPr wrap="none" anchor="ctr">
            <a:prstTxWarp prst="textNoShape">
              <a:avLst/>
            </a:prstTxWarp>
          </a:bodyPr>
          <a:lstStyle/>
          <a:p>
            <a:endParaRPr lang="ja-JP" altLang="en-US">
              <a:solidFill>
                <a:schemeClr val="bg1"/>
              </a:solidFill>
            </a:endParaRPr>
          </a:p>
        </p:txBody>
      </p:sp>
      <p:sp>
        <p:nvSpPr>
          <p:cNvPr id="90122" name="Text Box 10"/>
          <p:cNvSpPr txBox="1">
            <a:spLocks noChangeArrowheads="1"/>
          </p:cNvSpPr>
          <p:nvPr/>
        </p:nvSpPr>
        <p:spPr bwMode="auto">
          <a:xfrm>
            <a:off x="7174324" y="4528824"/>
            <a:ext cx="863600" cy="369332"/>
          </a:xfrm>
          <a:prstGeom prst="rect">
            <a:avLst/>
          </a:prstGeom>
          <a:noFill/>
          <a:ln w="9525">
            <a:noFill/>
            <a:miter lim="800000"/>
            <a:headEnd/>
            <a:tailEnd/>
          </a:ln>
        </p:spPr>
        <p:txBody>
          <a:bodyPr>
            <a:prstTxWarp prst="textNoShape">
              <a:avLst/>
            </a:prstTxWarp>
            <a:spAutoFit/>
          </a:bodyPr>
          <a:lstStyle/>
          <a:p>
            <a:r>
              <a:rPr kumimoji="1" lang="ja-JP" altLang="en-US" b="1" dirty="0">
                <a:solidFill>
                  <a:schemeClr val="bg1"/>
                </a:solidFill>
                <a:latin typeface="Tahoma" pitchFamily="-112" charset="0"/>
              </a:rPr>
              <a:t>いいえ</a:t>
            </a:r>
            <a:endParaRPr kumimoji="1" lang="ja-JP" altLang="en-US" sz="2400" dirty="0">
              <a:solidFill>
                <a:schemeClr val="bg1"/>
              </a:solidFill>
            </a:endParaRPr>
          </a:p>
        </p:txBody>
      </p:sp>
      <p:sp>
        <p:nvSpPr>
          <p:cNvPr id="90123" name="Line 11"/>
          <p:cNvSpPr>
            <a:spLocks noChangeShapeType="1"/>
          </p:cNvSpPr>
          <p:nvPr/>
        </p:nvSpPr>
        <p:spPr bwMode="auto">
          <a:xfrm>
            <a:off x="609600" y="4229100"/>
            <a:ext cx="914400" cy="0"/>
          </a:xfrm>
          <a:prstGeom prst="line">
            <a:avLst/>
          </a:prstGeom>
          <a:noFill/>
          <a:ln w="19050">
            <a:solidFill>
              <a:srgbClr val="F0FF18"/>
            </a:solidFill>
            <a:round/>
            <a:headEnd/>
            <a:tailEnd/>
          </a:ln>
        </p:spPr>
        <p:txBody>
          <a:bodyPr wrap="none" anchor="ctr">
            <a:prstTxWarp prst="textNoShape">
              <a:avLst/>
            </a:prstTxWarp>
          </a:bodyPr>
          <a:lstStyle/>
          <a:p>
            <a:endParaRPr lang="ja-JP" altLang="en-US">
              <a:solidFill>
                <a:schemeClr val="bg1"/>
              </a:solidFill>
            </a:endParaRPr>
          </a:p>
        </p:txBody>
      </p:sp>
      <p:sp>
        <p:nvSpPr>
          <p:cNvPr id="90124" name="Line 12"/>
          <p:cNvSpPr>
            <a:spLocks noChangeShapeType="1"/>
          </p:cNvSpPr>
          <p:nvPr/>
        </p:nvSpPr>
        <p:spPr bwMode="auto">
          <a:xfrm flipV="1">
            <a:off x="609600" y="2400300"/>
            <a:ext cx="0" cy="1828800"/>
          </a:xfrm>
          <a:prstGeom prst="line">
            <a:avLst/>
          </a:prstGeom>
          <a:noFill/>
          <a:ln w="19050">
            <a:solidFill>
              <a:srgbClr val="F0FF18"/>
            </a:solidFill>
            <a:round/>
            <a:headEnd/>
            <a:tailEnd/>
          </a:ln>
        </p:spPr>
        <p:txBody>
          <a:bodyPr wrap="none" anchor="ctr">
            <a:prstTxWarp prst="textNoShape">
              <a:avLst/>
            </a:prstTxWarp>
          </a:bodyPr>
          <a:lstStyle/>
          <a:p>
            <a:endParaRPr lang="ja-JP" altLang="en-US">
              <a:solidFill>
                <a:schemeClr val="bg1"/>
              </a:solidFill>
            </a:endParaRPr>
          </a:p>
        </p:txBody>
      </p:sp>
      <p:sp>
        <p:nvSpPr>
          <p:cNvPr id="90125" name="Text Box 13"/>
          <p:cNvSpPr txBox="1">
            <a:spLocks noChangeArrowheads="1"/>
          </p:cNvSpPr>
          <p:nvPr/>
        </p:nvSpPr>
        <p:spPr bwMode="auto">
          <a:xfrm>
            <a:off x="2222500" y="4343400"/>
            <a:ext cx="939800" cy="244475"/>
          </a:xfrm>
          <a:prstGeom prst="rect">
            <a:avLst/>
          </a:prstGeom>
          <a:noFill/>
          <a:ln w="9525">
            <a:noFill/>
            <a:miter lim="800000"/>
            <a:headEnd/>
            <a:tailEnd/>
          </a:ln>
        </p:spPr>
        <p:txBody>
          <a:bodyPr>
            <a:prstTxWarp prst="textNoShape">
              <a:avLst/>
            </a:prstTxWarp>
            <a:spAutoFit/>
          </a:bodyPr>
          <a:lstStyle/>
          <a:p>
            <a:r>
              <a:rPr kumimoji="1" lang="en-US" altLang="ja-JP" sz="1000" b="1">
                <a:solidFill>
                  <a:schemeClr val="bg1"/>
                </a:solidFill>
                <a:latin typeface="Tahoma" pitchFamily="-112" charset="0"/>
              </a:rPr>
              <a:t>60</a:t>
            </a:r>
            <a:r>
              <a:rPr kumimoji="1" lang="ja-JP" altLang="en-US" sz="1000" b="1">
                <a:solidFill>
                  <a:schemeClr val="bg1"/>
                </a:solidFill>
                <a:latin typeface="Tahoma" pitchFamily="-112" charset="0"/>
              </a:rPr>
              <a:t>未満</a:t>
            </a:r>
            <a:endParaRPr kumimoji="1" lang="ja-JP" altLang="en-US" sz="2400">
              <a:solidFill>
                <a:schemeClr val="bg1"/>
              </a:solidFill>
            </a:endParaRPr>
          </a:p>
        </p:txBody>
      </p:sp>
      <p:sp>
        <p:nvSpPr>
          <p:cNvPr id="433167" name="Text Box 15"/>
          <p:cNvSpPr txBox="1">
            <a:spLocks noChangeArrowheads="1"/>
          </p:cNvSpPr>
          <p:nvPr/>
        </p:nvSpPr>
        <p:spPr bwMode="auto">
          <a:xfrm>
            <a:off x="779463" y="5599681"/>
            <a:ext cx="2890837" cy="1220847"/>
          </a:xfrm>
          <a:prstGeom prst="rect">
            <a:avLst/>
          </a:prstGeom>
          <a:solidFill>
            <a:schemeClr val="accent1"/>
          </a:solidFill>
          <a:ln w="9525">
            <a:solidFill>
              <a:schemeClr val="tx1"/>
            </a:solidFill>
            <a:miter lim="800000"/>
            <a:headEnd/>
            <a:tailEnd/>
          </a:ln>
          <a:effectLst>
            <a:outerShdw blurRad="63500" dist="53882" dir="2700000" algn="ctr" rotWithShape="0">
              <a:schemeClr val="tx1">
                <a:alpha val="74998"/>
              </a:schemeClr>
            </a:outerShdw>
          </a:effectLst>
        </p:spPr>
        <p:txBody>
          <a:bodyPr>
            <a:prstTxWarp prst="textNoShape">
              <a:avLst/>
            </a:prstTxWarp>
            <a:spAutoFit/>
          </a:bodyPr>
          <a:lstStyle/>
          <a:p>
            <a:pPr algn="ctr">
              <a:lnSpc>
                <a:spcPct val="20000"/>
              </a:lnSpc>
              <a:spcBef>
                <a:spcPct val="50000"/>
              </a:spcBef>
              <a:defRPr/>
            </a:pPr>
            <a:endParaRPr kumimoji="1" lang="en-US" altLang="ja-JP" sz="800" b="1" dirty="0">
              <a:solidFill>
                <a:schemeClr val="bg1"/>
              </a:solidFill>
              <a:latin typeface="Arial" pitchFamily="-109" charset="0"/>
            </a:endParaRPr>
          </a:p>
          <a:p>
            <a:pPr algn="ctr">
              <a:lnSpc>
                <a:spcPct val="60000"/>
              </a:lnSpc>
              <a:spcBef>
                <a:spcPct val="50000"/>
              </a:spcBef>
              <a:defRPr/>
            </a:pPr>
            <a:r>
              <a:rPr kumimoji="1" lang="ja-JP" altLang="en-US" sz="800" b="1" dirty="0">
                <a:solidFill>
                  <a:schemeClr val="bg1"/>
                </a:solidFill>
                <a:latin typeface="Arial" pitchFamily="-109" charset="0"/>
              </a:rPr>
              <a:t>人工呼吸と胸骨圧迫に加えて</a:t>
            </a:r>
            <a:endParaRPr kumimoji="1" lang="en-US" altLang="ja-JP" sz="800" b="1" dirty="0">
              <a:solidFill>
                <a:schemeClr val="bg1"/>
              </a:solidFill>
              <a:latin typeface="Arial" pitchFamily="-109" charset="0"/>
            </a:endParaRPr>
          </a:p>
          <a:p>
            <a:pPr algn="ctr">
              <a:lnSpc>
                <a:spcPct val="60000"/>
              </a:lnSpc>
              <a:spcBef>
                <a:spcPct val="50000"/>
              </a:spcBef>
              <a:defRPr/>
            </a:pPr>
            <a:r>
              <a:rPr kumimoji="1" lang="ja-JP" altLang="en-US" sz="800" b="1" dirty="0">
                <a:solidFill>
                  <a:schemeClr val="bg1"/>
                </a:solidFill>
                <a:latin typeface="Arial" pitchFamily="-109" charset="0"/>
              </a:rPr>
              <a:t>以下を順次試みる</a:t>
            </a:r>
            <a:endParaRPr kumimoji="1" lang="en-US" altLang="ja-JP" sz="800" b="1" dirty="0">
              <a:solidFill>
                <a:schemeClr val="bg1"/>
              </a:solidFill>
              <a:latin typeface="Arial" pitchFamily="-109" charset="0"/>
            </a:endParaRPr>
          </a:p>
          <a:p>
            <a:pPr>
              <a:lnSpc>
                <a:spcPct val="60000"/>
              </a:lnSpc>
              <a:spcBef>
                <a:spcPct val="50000"/>
              </a:spcBef>
              <a:defRPr/>
            </a:pPr>
            <a:r>
              <a:rPr kumimoji="1" lang="ja-JP" altLang="en-US" sz="800" b="1" dirty="0">
                <a:solidFill>
                  <a:schemeClr val="bg1"/>
                </a:solidFill>
                <a:latin typeface="Arial" pitchFamily="-109" charset="0"/>
              </a:rPr>
              <a:t>　　　　　　　　　　・</a:t>
            </a:r>
            <a:r>
              <a:rPr kumimoji="1" lang="en-US" altLang="ja-JP" sz="800" b="1" dirty="0">
                <a:solidFill>
                  <a:schemeClr val="bg1"/>
                </a:solidFill>
                <a:latin typeface="Arial" pitchFamily="-109" charset="0"/>
              </a:rPr>
              <a:t> </a:t>
            </a:r>
            <a:r>
              <a:rPr kumimoji="1" lang="ja-JP" altLang="en-US" sz="800" b="1" dirty="0">
                <a:solidFill>
                  <a:schemeClr val="bg1"/>
                </a:solidFill>
                <a:latin typeface="Arial" pitchFamily="-109" charset="0"/>
              </a:rPr>
              <a:t>アドレナリン</a:t>
            </a:r>
            <a:endParaRPr kumimoji="1" lang="en-US" altLang="ja-JP" sz="800" b="1" dirty="0">
              <a:solidFill>
                <a:schemeClr val="bg1"/>
              </a:solidFill>
              <a:latin typeface="Arial" pitchFamily="-109" charset="0"/>
            </a:endParaRPr>
          </a:p>
          <a:p>
            <a:pPr>
              <a:lnSpc>
                <a:spcPct val="60000"/>
              </a:lnSpc>
              <a:spcBef>
                <a:spcPct val="50000"/>
              </a:spcBef>
              <a:defRPr/>
            </a:pPr>
            <a:r>
              <a:rPr kumimoji="1" lang="ja-JP" altLang="en-US" sz="800" b="1" dirty="0">
                <a:solidFill>
                  <a:schemeClr val="bg1"/>
                </a:solidFill>
                <a:latin typeface="Arial" pitchFamily="-109" charset="0"/>
              </a:rPr>
              <a:t>　　　　　　　　　　・</a:t>
            </a:r>
            <a:r>
              <a:rPr kumimoji="1" lang="en-US" altLang="ja-JP" sz="800" b="1" dirty="0">
                <a:solidFill>
                  <a:schemeClr val="bg1"/>
                </a:solidFill>
                <a:latin typeface="Arial" pitchFamily="-109" charset="0"/>
              </a:rPr>
              <a:t> </a:t>
            </a:r>
            <a:r>
              <a:rPr kumimoji="1" lang="ja-JP" altLang="en-US" sz="800" b="1" dirty="0">
                <a:solidFill>
                  <a:schemeClr val="bg1"/>
                </a:solidFill>
                <a:latin typeface="Arial" pitchFamily="-109" charset="0"/>
              </a:rPr>
              <a:t>生理食塩液</a:t>
            </a:r>
            <a:r>
              <a:rPr kumimoji="1" lang="en-US" altLang="ja-JP" sz="800" b="1" dirty="0">
                <a:solidFill>
                  <a:schemeClr val="bg1"/>
                </a:solidFill>
                <a:latin typeface="Arial" pitchFamily="-109" charset="0"/>
              </a:rPr>
              <a:t> 10 ml/kg</a:t>
            </a:r>
          </a:p>
          <a:p>
            <a:pPr>
              <a:lnSpc>
                <a:spcPct val="60000"/>
              </a:lnSpc>
              <a:spcBef>
                <a:spcPct val="50000"/>
              </a:spcBef>
              <a:defRPr/>
            </a:pPr>
            <a:r>
              <a:rPr kumimoji="1" lang="ja-JP" altLang="en-US" sz="800" b="1" dirty="0">
                <a:solidFill>
                  <a:schemeClr val="bg1"/>
                </a:solidFill>
                <a:latin typeface="Arial" pitchFamily="-109" charset="0"/>
              </a:rPr>
              <a:t>　　　　　　　　　　・</a:t>
            </a:r>
            <a:r>
              <a:rPr kumimoji="1" lang="en-US" altLang="ja-JP" sz="800" b="1" dirty="0">
                <a:solidFill>
                  <a:schemeClr val="bg1"/>
                </a:solidFill>
                <a:latin typeface="Arial" pitchFamily="-109" charset="0"/>
              </a:rPr>
              <a:t> </a:t>
            </a:r>
            <a:r>
              <a:rPr kumimoji="1" lang="ja-JP" altLang="en-US" sz="800" b="1" dirty="0">
                <a:solidFill>
                  <a:schemeClr val="bg1"/>
                </a:solidFill>
                <a:latin typeface="Arial" pitchFamily="-109" charset="0"/>
              </a:rPr>
              <a:t>原因検索</a:t>
            </a:r>
            <a:endParaRPr kumimoji="1" lang="en-US" altLang="ja-JP" sz="800" b="1" dirty="0">
              <a:solidFill>
                <a:schemeClr val="bg1"/>
              </a:solidFill>
              <a:latin typeface="Arial" pitchFamily="-109" charset="0"/>
            </a:endParaRPr>
          </a:p>
          <a:p>
            <a:pPr>
              <a:lnSpc>
                <a:spcPct val="10000"/>
              </a:lnSpc>
              <a:spcBef>
                <a:spcPct val="50000"/>
              </a:spcBef>
              <a:defRPr/>
            </a:pPr>
            <a:endParaRPr kumimoji="1" lang="en-US" altLang="ja-JP" sz="800" b="1" dirty="0">
              <a:solidFill>
                <a:schemeClr val="bg1"/>
              </a:solidFill>
              <a:latin typeface="Arial" pitchFamily="-109" charset="0"/>
            </a:endParaRPr>
          </a:p>
          <a:p>
            <a:pPr algn="ctr">
              <a:lnSpc>
                <a:spcPct val="60000"/>
              </a:lnSpc>
              <a:spcBef>
                <a:spcPct val="50000"/>
              </a:spcBef>
              <a:defRPr/>
            </a:pPr>
            <a:r>
              <a:rPr kumimoji="1" lang="ja-JP" altLang="en-US" sz="800" b="1" u="sng" dirty="0">
                <a:solidFill>
                  <a:schemeClr val="bg1"/>
                </a:solidFill>
                <a:latin typeface="Arial" pitchFamily="-109" charset="0"/>
              </a:rPr>
              <a:t>心拍</a:t>
            </a:r>
            <a:r>
              <a:rPr kumimoji="1" lang="en-US" altLang="ja-JP" sz="800" b="1" u="sng" dirty="0">
                <a:solidFill>
                  <a:schemeClr val="bg1"/>
                </a:solidFill>
                <a:latin typeface="Arial" pitchFamily="-109" charset="0"/>
              </a:rPr>
              <a:t> 60 /</a:t>
            </a:r>
            <a:r>
              <a:rPr kumimoji="1" lang="ja-JP" altLang="en-US" sz="800" b="1" u="sng" dirty="0">
                <a:solidFill>
                  <a:schemeClr val="bg1"/>
                </a:solidFill>
                <a:latin typeface="Arial" pitchFamily="-109" charset="0"/>
              </a:rPr>
              <a:t>分以上に回復したら</a:t>
            </a:r>
            <a:endParaRPr kumimoji="1" lang="en-US" altLang="ja-JP" sz="800" b="1" dirty="0">
              <a:solidFill>
                <a:schemeClr val="bg1"/>
              </a:solidFill>
              <a:latin typeface="Arial" pitchFamily="-109" charset="0"/>
            </a:endParaRPr>
          </a:p>
          <a:p>
            <a:pPr algn="ctr">
              <a:lnSpc>
                <a:spcPct val="60000"/>
              </a:lnSpc>
              <a:spcBef>
                <a:spcPct val="50000"/>
              </a:spcBef>
              <a:defRPr/>
            </a:pPr>
            <a:r>
              <a:rPr kumimoji="1" lang="ja-JP" altLang="en-US" sz="800" b="1" dirty="0">
                <a:solidFill>
                  <a:schemeClr val="bg1"/>
                </a:solidFill>
                <a:latin typeface="Arial" pitchFamily="-109" charset="0"/>
              </a:rPr>
              <a:t>人工呼吸へ戻る（＊）</a:t>
            </a:r>
            <a:endParaRPr kumimoji="1" lang="en-US" altLang="ja-JP" sz="800" b="1" dirty="0">
              <a:solidFill>
                <a:schemeClr val="bg1"/>
              </a:solidFill>
              <a:latin typeface="Arial" pitchFamily="-109" charset="0"/>
            </a:endParaRPr>
          </a:p>
          <a:p>
            <a:pPr algn="ctr">
              <a:lnSpc>
                <a:spcPct val="0"/>
              </a:lnSpc>
              <a:spcBef>
                <a:spcPct val="50000"/>
              </a:spcBef>
              <a:defRPr/>
            </a:pPr>
            <a:endParaRPr kumimoji="1" lang="ja-JP" altLang="en-US" sz="800" b="1" dirty="0">
              <a:solidFill>
                <a:schemeClr val="bg1"/>
              </a:solidFill>
              <a:latin typeface="Arial" pitchFamily="-109" charset="0"/>
            </a:endParaRPr>
          </a:p>
        </p:txBody>
      </p:sp>
      <p:grpSp>
        <p:nvGrpSpPr>
          <p:cNvPr id="76" name="グループ化 75"/>
          <p:cNvGrpSpPr/>
          <p:nvPr/>
        </p:nvGrpSpPr>
        <p:grpSpPr>
          <a:xfrm>
            <a:off x="2946400" y="3657600"/>
            <a:ext cx="1117600" cy="1613137"/>
            <a:chOff x="2946400" y="3657600"/>
            <a:chExt cx="1117600" cy="1714500"/>
          </a:xfrm>
        </p:grpSpPr>
        <p:sp>
          <p:nvSpPr>
            <p:cNvPr id="90126" name="Line 14"/>
            <p:cNvSpPr>
              <a:spLocks noChangeShapeType="1"/>
            </p:cNvSpPr>
            <p:nvPr/>
          </p:nvSpPr>
          <p:spPr bwMode="auto">
            <a:xfrm flipV="1">
              <a:off x="4064000" y="3657600"/>
              <a:ext cx="0" cy="1714500"/>
            </a:xfrm>
            <a:prstGeom prst="line">
              <a:avLst/>
            </a:prstGeom>
            <a:noFill/>
            <a:ln w="19050">
              <a:solidFill>
                <a:srgbClr val="F0FF18"/>
              </a:solidFill>
              <a:round/>
              <a:headEnd/>
              <a:tailEnd/>
            </a:ln>
          </p:spPr>
          <p:txBody>
            <a:bodyPr wrap="none" anchor="ctr">
              <a:prstTxWarp prst="textNoShape">
                <a:avLst/>
              </a:prstTxWarp>
            </a:bodyPr>
            <a:lstStyle/>
            <a:p>
              <a:endParaRPr lang="ja-JP" altLang="en-US">
                <a:solidFill>
                  <a:schemeClr val="bg1"/>
                </a:solidFill>
              </a:endParaRPr>
            </a:p>
          </p:txBody>
        </p:sp>
        <p:sp>
          <p:nvSpPr>
            <p:cNvPr id="90128" name="Line 16"/>
            <p:cNvSpPr>
              <a:spLocks noChangeShapeType="1"/>
            </p:cNvSpPr>
            <p:nvPr/>
          </p:nvSpPr>
          <p:spPr bwMode="auto">
            <a:xfrm flipH="1">
              <a:off x="2946400" y="5372100"/>
              <a:ext cx="1117600" cy="0"/>
            </a:xfrm>
            <a:prstGeom prst="line">
              <a:avLst/>
            </a:prstGeom>
            <a:noFill/>
            <a:ln w="19050">
              <a:solidFill>
                <a:srgbClr val="F0FF18"/>
              </a:solidFill>
              <a:round/>
              <a:headEnd/>
              <a:tailEnd/>
            </a:ln>
          </p:spPr>
          <p:txBody>
            <a:bodyPr wrap="none" anchor="ctr">
              <a:prstTxWarp prst="textNoShape">
                <a:avLst/>
              </a:prstTxWarp>
            </a:bodyPr>
            <a:lstStyle/>
            <a:p>
              <a:endParaRPr lang="ja-JP" altLang="en-US">
                <a:solidFill>
                  <a:schemeClr val="bg1"/>
                </a:solidFill>
              </a:endParaRPr>
            </a:p>
          </p:txBody>
        </p:sp>
      </p:grpSp>
      <p:sp>
        <p:nvSpPr>
          <p:cNvPr id="90129" name="Line 17"/>
          <p:cNvSpPr>
            <a:spLocks noChangeShapeType="1"/>
          </p:cNvSpPr>
          <p:nvPr/>
        </p:nvSpPr>
        <p:spPr bwMode="auto">
          <a:xfrm flipH="1">
            <a:off x="2946400" y="3657600"/>
            <a:ext cx="1117600" cy="0"/>
          </a:xfrm>
          <a:prstGeom prst="line">
            <a:avLst/>
          </a:prstGeom>
          <a:noFill/>
          <a:ln w="19050">
            <a:solidFill>
              <a:srgbClr val="F0FF18"/>
            </a:solidFill>
            <a:round/>
            <a:headEnd/>
            <a:tailEnd type="triangle" w="med" len="med"/>
          </a:ln>
        </p:spPr>
        <p:txBody>
          <a:bodyPr wrap="none" anchor="ctr">
            <a:prstTxWarp prst="textNoShape">
              <a:avLst/>
            </a:prstTxWarp>
          </a:bodyPr>
          <a:lstStyle/>
          <a:p>
            <a:endParaRPr lang="ja-JP" altLang="en-US">
              <a:solidFill>
                <a:schemeClr val="bg1"/>
              </a:solidFill>
            </a:endParaRPr>
          </a:p>
        </p:txBody>
      </p:sp>
      <p:sp>
        <p:nvSpPr>
          <p:cNvPr id="90130" name="Line 18"/>
          <p:cNvSpPr>
            <a:spLocks noChangeShapeType="1"/>
          </p:cNvSpPr>
          <p:nvPr/>
        </p:nvSpPr>
        <p:spPr bwMode="auto">
          <a:xfrm>
            <a:off x="6299200" y="3863975"/>
            <a:ext cx="0" cy="285750"/>
          </a:xfrm>
          <a:prstGeom prst="line">
            <a:avLst/>
          </a:prstGeom>
          <a:noFill/>
          <a:ln w="19050">
            <a:solidFill>
              <a:srgbClr val="F0FF18"/>
            </a:solidFill>
            <a:round/>
            <a:headEnd/>
            <a:tailEnd type="triangle" w="med" len="med"/>
          </a:ln>
        </p:spPr>
        <p:txBody>
          <a:bodyPr wrap="none" anchor="ctr">
            <a:prstTxWarp prst="textNoShape">
              <a:avLst/>
            </a:prstTxWarp>
          </a:bodyPr>
          <a:lstStyle/>
          <a:p>
            <a:endParaRPr lang="ja-JP" altLang="en-US">
              <a:solidFill>
                <a:schemeClr val="bg1"/>
              </a:solidFill>
            </a:endParaRPr>
          </a:p>
        </p:txBody>
      </p:sp>
      <p:sp>
        <p:nvSpPr>
          <p:cNvPr id="433171" name="Rectangle 19"/>
          <p:cNvSpPr>
            <a:spLocks noChangeArrowheads="1"/>
          </p:cNvSpPr>
          <p:nvPr/>
        </p:nvSpPr>
        <p:spPr bwMode="auto">
          <a:xfrm>
            <a:off x="5181600" y="5292725"/>
            <a:ext cx="2336800" cy="536575"/>
          </a:xfrm>
          <a:prstGeom prst="rect">
            <a:avLst/>
          </a:prstGeom>
          <a:solidFill>
            <a:srgbClr val="AAF4B5"/>
          </a:solidFill>
          <a:ln w="9525">
            <a:solidFill>
              <a:schemeClr val="tx1"/>
            </a:solidFill>
            <a:miter lim="800000"/>
            <a:headEnd/>
            <a:tailEnd/>
          </a:ln>
          <a:effectLst>
            <a:outerShdw blurRad="63500" dist="63500" dir="3187806" algn="ctr" rotWithShape="0">
              <a:schemeClr val="tx1">
                <a:alpha val="74998"/>
              </a:schemeClr>
            </a:outerShdw>
          </a:effectLst>
        </p:spPr>
        <p:txBody>
          <a:bodyPr wrap="none" anchor="ctr">
            <a:prstTxWarp prst="textNoShape">
              <a:avLst/>
            </a:prstTxWarp>
          </a:bodyPr>
          <a:lstStyle/>
          <a:p>
            <a:pPr algn="ctr">
              <a:lnSpc>
                <a:spcPct val="50000"/>
              </a:lnSpc>
              <a:defRPr/>
            </a:pPr>
            <a:endParaRPr lang="en-US" altLang="ja-JP" sz="1000" b="1" dirty="0">
              <a:solidFill>
                <a:schemeClr val="bg1"/>
              </a:solidFill>
              <a:latin typeface="Arial" pitchFamily="-109" charset="0"/>
              <a:ea typeface="MS Gothic" pitchFamily="49" charset="-128"/>
              <a:cs typeface="MS Gothic" pitchFamily="49" charset="-128"/>
            </a:endParaRPr>
          </a:p>
          <a:p>
            <a:pPr algn="ctr">
              <a:defRPr/>
            </a:pPr>
            <a:r>
              <a:rPr lang="ja-JP" altLang="en-US" sz="1000" b="1" dirty="0">
                <a:latin typeface="Arial" pitchFamily="-109" charset="0"/>
                <a:ea typeface="MS Gothic" pitchFamily="49" charset="-128"/>
                <a:cs typeface="MS Gothic" pitchFamily="49" charset="-128"/>
              </a:rPr>
              <a:t>人工呼吸下に経過観察</a:t>
            </a:r>
            <a:endParaRPr lang="en-US" altLang="ja-JP" sz="1000" b="1" dirty="0">
              <a:latin typeface="Arial" pitchFamily="-109" charset="0"/>
              <a:ea typeface="MS Gothic" pitchFamily="49" charset="-128"/>
              <a:cs typeface="MS Gothic" pitchFamily="49" charset="-128"/>
            </a:endParaRPr>
          </a:p>
          <a:p>
            <a:pPr algn="ctr">
              <a:lnSpc>
                <a:spcPct val="40000"/>
              </a:lnSpc>
              <a:defRPr/>
            </a:pPr>
            <a:endParaRPr lang="en-US" altLang="ja-JP" sz="1000" b="1" dirty="0">
              <a:latin typeface="Arial" pitchFamily="-109" charset="0"/>
              <a:ea typeface="MS Gothic" pitchFamily="49" charset="-128"/>
              <a:cs typeface="MS Gothic" pitchFamily="49" charset="-128"/>
            </a:endParaRPr>
          </a:p>
          <a:p>
            <a:pPr algn="ctr">
              <a:defRPr/>
            </a:pPr>
            <a:r>
              <a:rPr kumimoji="1" lang="ja-JP" altLang="en-US" sz="800" b="1" dirty="0">
                <a:latin typeface="Arial" pitchFamily="-109" charset="0"/>
              </a:rPr>
              <a:t>中心性チアノーゼのみ続く場合は</a:t>
            </a:r>
            <a:endParaRPr kumimoji="1" lang="en-US" altLang="ja-JP" sz="800" b="1" dirty="0">
              <a:latin typeface="Arial" pitchFamily="-109" charset="0"/>
            </a:endParaRPr>
          </a:p>
          <a:p>
            <a:pPr algn="ctr">
              <a:defRPr/>
            </a:pPr>
            <a:r>
              <a:rPr kumimoji="1" lang="ja-JP" altLang="en-US" sz="800" b="1" dirty="0">
                <a:latin typeface="Arial" pitchFamily="-109" charset="0"/>
              </a:rPr>
              <a:t>チアノーゼ性心疾患を鑑別する</a:t>
            </a:r>
            <a:endParaRPr kumimoji="1" lang="en-US" altLang="ja-JP" sz="800" dirty="0">
              <a:latin typeface="Arial" pitchFamily="-109" charset="0"/>
            </a:endParaRPr>
          </a:p>
          <a:p>
            <a:pPr algn="ctr">
              <a:lnSpc>
                <a:spcPct val="50000"/>
              </a:lnSpc>
              <a:defRPr/>
            </a:pPr>
            <a:endParaRPr lang="ja-JP" altLang="en-US" sz="800" dirty="0">
              <a:solidFill>
                <a:schemeClr val="bg1"/>
              </a:solidFill>
              <a:latin typeface="Arial" pitchFamily="-109" charset="0"/>
              <a:ea typeface="MS Gothic" pitchFamily="49" charset="-128"/>
              <a:cs typeface="MS Gothic" pitchFamily="49" charset="-128"/>
            </a:endParaRPr>
          </a:p>
        </p:txBody>
      </p:sp>
      <p:sp>
        <p:nvSpPr>
          <p:cNvPr id="90132" name="Rectangle 20"/>
          <p:cNvSpPr>
            <a:spLocks noChangeArrowheads="1"/>
          </p:cNvSpPr>
          <p:nvPr/>
        </p:nvSpPr>
        <p:spPr bwMode="auto">
          <a:xfrm>
            <a:off x="2970213" y="4041775"/>
            <a:ext cx="715962" cy="244475"/>
          </a:xfrm>
          <a:prstGeom prst="rect">
            <a:avLst/>
          </a:prstGeom>
          <a:noFill/>
          <a:ln w="9525">
            <a:noFill/>
            <a:miter lim="800000"/>
            <a:headEnd/>
            <a:tailEnd/>
          </a:ln>
        </p:spPr>
        <p:txBody>
          <a:bodyPr wrap="none">
            <a:prstTxWarp prst="textNoShape">
              <a:avLst/>
            </a:prstTxWarp>
            <a:spAutoFit/>
          </a:bodyPr>
          <a:lstStyle/>
          <a:p>
            <a:r>
              <a:rPr kumimoji="1" lang="en-US" altLang="ja-JP" sz="1000" b="1">
                <a:solidFill>
                  <a:schemeClr val="bg1"/>
                </a:solidFill>
                <a:latin typeface="Tahoma" pitchFamily="-112" charset="0"/>
              </a:rPr>
              <a:t>60</a:t>
            </a:r>
            <a:r>
              <a:rPr kumimoji="1" lang="ja-JP" altLang="en-US" sz="1000" b="1">
                <a:solidFill>
                  <a:schemeClr val="bg1"/>
                </a:solidFill>
                <a:latin typeface="Tahoma" pitchFamily="-112" charset="0"/>
              </a:rPr>
              <a:t>～</a:t>
            </a:r>
            <a:r>
              <a:rPr kumimoji="1" lang="en-US" altLang="ja-JP" sz="1000" b="1">
                <a:solidFill>
                  <a:schemeClr val="bg1"/>
                </a:solidFill>
                <a:latin typeface="Tahoma" pitchFamily="-112" charset="0"/>
              </a:rPr>
              <a:t>100</a:t>
            </a:r>
            <a:endParaRPr kumimoji="1" lang="en-US" altLang="ja-JP" b="1">
              <a:solidFill>
                <a:schemeClr val="bg1"/>
              </a:solidFill>
              <a:latin typeface="Tahoma" pitchFamily="-112" charset="0"/>
            </a:endParaRPr>
          </a:p>
        </p:txBody>
      </p:sp>
      <p:sp>
        <p:nvSpPr>
          <p:cNvPr id="90133" name="Rectangle 21"/>
          <p:cNvSpPr>
            <a:spLocks noChangeArrowheads="1"/>
          </p:cNvSpPr>
          <p:nvPr/>
        </p:nvSpPr>
        <p:spPr bwMode="auto">
          <a:xfrm>
            <a:off x="609600" y="4041775"/>
            <a:ext cx="681038" cy="244475"/>
          </a:xfrm>
          <a:prstGeom prst="rect">
            <a:avLst/>
          </a:prstGeom>
          <a:noFill/>
          <a:ln w="9525">
            <a:noFill/>
            <a:miter lim="800000"/>
            <a:headEnd/>
            <a:tailEnd/>
          </a:ln>
        </p:spPr>
        <p:txBody>
          <a:bodyPr wrap="none">
            <a:prstTxWarp prst="textNoShape">
              <a:avLst/>
            </a:prstTxWarp>
            <a:spAutoFit/>
          </a:bodyPr>
          <a:lstStyle/>
          <a:p>
            <a:r>
              <a:rPr kumimoji="1" lang="en-US" altLang="ja-JP" sz="1000" b="1">
                <a:solidFill>
                  <a:schemeClr val="bg1"/>
                </a:solidFill>
                <a:latin typeface="Tahoma" pitchFamily="-112" charset="0"/>
              </a:rPr>
              <a:t>100</a:t>
            </a:r>
            <a:r>
              <a:rPr kumimoji="1" lang="ja-JP" altLang="en-US" sz="1000" b="1">
                <a:solidFill>
                  <a:schemeClr val="bg1"/>
                </a:solidFill>
                <a:latin typeface="Tahoma" pitchFamily="-112" charset="0"/>
              </a:rPr>
              <a:t>以上</a:t>
            </a:r>
          </a:p>
        </p:txBody>
      </p:sp>
      <p:sp>
        <p:nvSpPr>
          <p:cNvPr id="90134" name="Line 22"/>
          <p:cNvSpPr>
            <a:spLocks noChangeShapeType="1"/>
          </p:cNvSpPr>
          <p:nvPr/>
        </p:nvSpPr>
        <p:spPr bwMode="auto">
          <a:xfrm flipH="1">
            <a:off x="2946400" y="4229100"/>
            <a:ext cx="1117600" cy="0"/>
          </a:xfrm>
          <a:prstGeom prst="line">
            <a:avLst/>
          </a:prstGeom>
          <a:noFill/>
          <a:ln w="19050">
            <a:solidFill>
              <a:srgbClr val="F0FF18"/>
            </a:solidFill>
            <a:round/>
            <a:headEnd/>
            <a:tailEnd/>
          </a:ln>
        </p:spPr>
        <p:txBody>
          <a:bodyPr wrap="none" anchor="ctr">
            <a:prstTxWarp prst="textNoShape">
              <a:avLst/>
            </a:prstTxWarp>
          </a:bodyPr>
          <a:lstStyle/>
          <a:p>
            <a:endParaRPr lang="ja-JP" altLang="en-US">
              <a:solidFill>
                <a:schemeClr val="bg1"/>
              </a:solidFill>
            </a:endParaRPr>
          </a:p>
        </p:txBody>
      </p:sp>
      <p:sp>
        <p:nvSpPr>
          <p:cNvPr id="90135" name="Rectangle 23"/>
          <p:cNvSpPr>
            <a:spLocks noChangeArrowheads="1"/>
          </p:cNvSpPr>
          <p:nvPr/>
        </p:nvSpPr>
        <p:spPr bwMode="auto">
          <a:xfrm>
            <a:off x="3078378" y="5024516"/>
            <a:ext cx="607859" cy="246221"/>
          </a:xfrm>
          <a:prstGeom prst="rect">
            <a:avLst/>
          </a:prstGeom>
          <a:noFill/>
          <a:ln w="9525">
            <a:noFill/>
            <a:miter lim="800000"/>
            <a:headEnd/>
            <a:tailEnd/>
          </a:ln>
        </p:spPr>
        <p:txBody>
          <a:bodyPr wrap="none">
            <a:prstTxWarp prst="textNoShape">
              <a:avLst/>
            </a:prstTxWarp>
            <a:spAutoFit/>
          </a:bodyPr>
          <a:lstStyle/>
          <a:p>
            <a:r>
              <a:rPr kumimoji="1" lang="en-US" altLang="ja-JP" sz="1000" b="1" dirty="0">
                <a:solidFill>
                  <a:schemeClr val="bg1"/>
                </a:solidFill>
                <a:latin typeface="Tahoma" pitchFamily="-112" charset="0"/>
              </a:rPr>
              <a:t>60</a:t>
            </a:r>
            <a:r>
              <a:rPr kumimoji="1" lang="ja-JP" altLang="en-US" sz="1000" b="1" dirty="0">
                <a:solidFill>
                  <a:schemeClr val="bg1"/>
                </a:solidFill>
                <a:latin typeface="Tahoma" pitchFamily="-112" charset="0"/>
              </a:rPr>
              <a:t>以上</a:t>
            </a:r>
            <a:endParaRPr kumimoji="1" lang="ja-JP" altLang="en-US" b="1" dirty="0">
              <a:solidFill>
                <a:schemeClr val="bg1"/>
              </a:solidFill>
              <a:latin typeface="Tahoma" pitchFamily="-112" charset="0"/>
            </a:endParaRPr>
          </a:p>
        </p:txBody>
      </p:sp>
      <p:sp>
        <p:nvSpPr>
          <p:cNvPr id="90136" name="Line 24"/>
          <p:cNvSpPr>
            <a:spLocks noChangeShapeType="1"/>
          </p:cNvSpPr>
          <p:nvPr/>
        </p:nvSpPr>
        <p:spPr bwMode="auto">
          <a:xfrm>
            <a:off x="6807200" y="474663"/>
            <a:ext cx="1117600" cy="0"/>
          </a:xfrm>
          <a:prstGeom prst="line">
            <a:avLst/>
          </a:prstGeom>
          <a:noFill/>
          <a:ln w="19050">
            <a:solidFill>
              <a:srgbClr val="F0FF18"/>
            </a:solidFill>
            <a:round/>
            <a:headEnd/>
            <a:tailEnd/>
          </a:ln>
        </p:spPr>
        <p:txBody>
          <a:bodyPr wrap="none" anchor="ctr">
            <a:prstTxWarp prst="textNoShape">
              <a:avLst/>
            </a:prstTxWarp>
          </a:bodyPr>
          <a:lstStyle/>
          <a:p>
            <a:endParaRPr lang="ja-JP" altLang="en-US">
              <a:solidFill>
                <a:schemeClr val="bg1"/>
              </a:solidFill>
            </a:endParaRPr>
          </a:p>
        </p:txBody>
      </p:sp>
      <p:sp>
        <p:nvSpPr>
          <p:cNvPr id="90137" name="Rectangle 25"/>
          <p:cNvSpPr>
            <a:spLocks noChangeArrowheads="1"/>
          </p:cNvSpPr>
          <p:nvPr/>
        </p:nvSpPr>
        <p:spPr bwMode="auto">
          <a:xfrm>
            <a:off x="609600" y="246063"/>
            <a:ext cx="3759200" cy="1754187"/>
          </a:xfrm>
          <a:prstGeom prst="rect">
            <a:avLst/>
          </a:prstGeom>
          <a:solidFill>
            <a:srgbClr val="CC9900"/>
          </a:solidFill>
          <a:ln w="9525">
            <a:noFill/>
            <a:miter lim="800000"/>
            <a:headEnd/>
            <a:tailEnd/>
          </a:ln>
        </p:spPr>
        <p:txBody>
          <a:bodyPr wrap="none" anchor="ctr">
            <a:prstTxWarp prst="textNoShape">
              <a:avLst/>
            </a:prstTxWarp>
          </a:bodyPr>
          <a:lstStyle/>
          <a:p>
            <a:endParaRPr lang="ja-JP" altLang="en-US">
              <a:solidFill>
                <a:schemeClr val="bg1"/>
              </a:solidFill>
            </a:endParaRPr>
          </a:p>
        </p:txBody>
      </p:sp>
      <p:sp>
        <p:nvSpPr>
          <p:cNvPr id="433178" name="Rectangle 26"/>
          <p:cNvSpPr>
            <a:spLocks noChangeArrowheads="1"/>
          </p:cNvSpPr>
          <p:nvPr/>
        </p:nvSpPr>
        <p:spPr bwMode="auto">
          <a:xfrm>
            <a:off x="2438400" y="2209800"/>
            <a:ext cx="4089400" cy="400050"/>
          </a:xfrm>
          <a:prstGeom prst="rect">
            <a:avLst/>
          </a:prstGeom>
          <a:solidFill>
            <a:schemeClr val="accent1"/>
          </a:solidFill>
          <a:ln w="9525">
            <a:solidFill>
              <a:schemeClr val="tx1"/>
            </a:solidFill>
            <a:miter lim="800000"/>
            <a:headEnd/>
            <a:tailEnd/>
          </a:ln>
          <a:effectLst>
            <a:outerShdw blurRad="63500" dist="63500" dir="3187806" algn="ctr" rotWithShape="0">
              <a:schemeClr val="tx1">
                <a:alpha val="74998"/>
              </a:schemeClr>
            </a:outerShdw>
          </a:effectLst>
        </p:spPr>
        <p:txBody>
          <a:bodyPr wrap="none" anchor="ctr">
            <a:prstTxWarp prst="textNoShape">
              <a:avLst/>
            </a:prstTxWarp>
          </a:bodyPr>
          <a:lstStyle/>
          <a:p>
            <a:pPr algn="ctr">
              <a:defRPr/>
            </a:pPr>
            <a:r>
              <a:rPr lang="ja-JP" altLang="en-US" sz="1000" b="1">
                <a:solidFill>
                  <a:schemeClr val="bg1"/>
                </a:solidFill>
                <a:latin typeface="Arial" pitchFamily="-109" charset="0"/>
                <a:ea typeface="MS Gothic" pitchFamily="49" charset="-128"/>
                <a:cs typeface="MS Gothic" pitchFamily="49" charset="-128"/>
              </a:rPr>
              <a:t>保温、体位保持と気道開通、皮膚乾燥と刺激</a:t>
            </a:r>
            <a:endParaRPr lang="en-US" altLang="ja-JP" sz="1000" b="1">
              <a:solidFill>
                <a:schemeClr val="bg1"/>
              </a:solidFill>
              <a:latin typeface="Arial" pitchFamily="-109" charset="0"/>
              <a:ea typeface="MS Gothic" pitchFamily="49" charset="-128"/>
              <a:cs typeface="MS Gothic" pitchFamily="49" charset="-128"/>
            </a:endParaRPr>
          </a:p>
          <a:p>
            <a:pPr algn="ctr">
              <a:lnSpc>
                <a:spcPct val="50000"/>
              </a:lnSpc>
              <a:defRPr/>
            </a:pPr>
            <a:endParaRPr lang="en-US" altLang="ja-JP" sz="800" b="1">
              <a:solidFill>
                <a:schemeClr val="bg1"/>
              </a:solidFill>
              <a:latin typeface="Arial" pitchFamily="-109" charset="0"/>
              <a:ea typeface="MS Gothic" pitchFamily="49" charset="-128"/>
              <a:cs typeface="MS Gothic" pitchFamily="49" charset="-128"/>
            </a:endParaRPr>
          </a:p>
          <a:p>
            <a:pPr algn="ctr">
              <a:defRPr/>
            </a:pPr>
            <a:r>
              <a:rPr lang="ja-JP" altLang="en-US" sz="800" b="1">
                <a:solidFill>
                  <a:schemeClr val="bg1"/>
                </a:solidFill>
                <a:latin typeface="Arial" pitchFamily="-109" charset="0"/>
                <a:ea typeface="MS Gothic" pitchFamily="49" charset="-128"/>
                <a:cs typeface="MS Gothic" pitchFamily="49" charset="-128"/>
              </a:rPr>
              <a:t>以上を実施し、呼吸と心拍ならびに皮膚色をチェックする</a:t>
            </a:r>
            <a:endParaRPr kumimoji="1" lang="ja-JP" altLang="en-US" sz="800" b="1">
              <a:solidFill>
                <a:schemeClr val="bg1"/>
              </a:solidFill>
              <a:latin typeface="Arial" pitchFamily="-109" charset="0"/>
            </a:endParaRPr>
          </a:p>
        </p:txBody>
      </p:sp>
      <p:sp>
        <p:nvSpPr>
          <p:cNvPr id="433179" name="Rectangle 27"/>
          <p:cNvSpPr>
            <a:spLocks noChangeArrowheads="1"/>
          </p:cNvSpPr>
          <p:nvPr/>
        </p:nvSpPr>
        <p:spPr bwMode="auto">
          <a:xfrm>
            <a:off x="812800" y="1274763"/>
            <a:ext cx="1219200" cy="323850"/>
          </a:xfrm>
          <a:prstGeom prst="rect">
            <a:avLst/>
          </a:prstGeom>
          <a:solidFill>
            <a:schemeClr val="accent1"/>
          </a:solidFill>
          <a:ln w="9525">
            <a:solidFill>
              <a:schemeClr val="tx1"/>
            </a:solidFill>
            <a:miter lim="800000"/>
            <a:headEnd/>
            <a:tailEnd/>
          </a:ln>
          <a:effectLst>
            <a:outerShdw blurRad="63500" dist="63500" dir="3187806" algn="ctr" rotWithShape="0">
              <a:schemeClr val="tx1">
                <a:alpha val="74998"/>
              </a:schemeClr>
            </a:outerShdw>
          </a:effectLst>
        </p:spPr>
        <p:txBody>
          <a:bodyPr wrap="none" anchor="ctr">
            <a:prstTxWarp prst="textNoShape">
              <a:avLst/>
            </a:prstTxWarp>
          </a:bodyPr>
          <a:lstStyle/>
          <a:p>
            <a:pPr algn="ctr">
              <a:defRPr/>
            </a:pPr>
            <a:r>
              <a:rPr lang="ja-JP" altLang="en-US" sz="1000" b="1">
                <a:solidFill>
                  <a:schemeClr val="bg1"/>
                </a:solidFill>
                <a:latin typeface="MS Gothic" pitchFamily="49" charset="-128"/>
                <a:ea typeface="MS Gothic" pitchFamily="49" charset="-128"/>
                <a:cs typeface="MS Gothic" pitchFamily="49" charset="-128"/>
              </a:rPr>
              <a:t>口腔内吸引</a:t>
            </a:r>
            <a:endParaRPr lang="en-US" altLang="ja-JP" sz="1000" b="1">
              <a:solidFill>
                <a:schemeClr val="bg1"/>
              </a:solidFill>
              <a:latin typeface="MS Gothic" pitchFamily="49" charset="-128"/>
              <a:ea typeface="MS Gothic" pitchFamily="49" charset="-128"/>
              <a:cs typeface="MS Gothic" pitchFamily="49" charset="-128"/>
            </a:endParaRPr>
          </a:p>
          <a:p>
            <a:pPr algn="ctr">
              <a:defRPr/>
            </a:pPr>
            <a:r>
              <a:rPr lang="ja-JP" altLang="en-US" sz="1000" b="1">
                <a:solidFill>
                  <a:schemeClr val="bg1"/>
                </a:solidFill>
                <a:latin typeface="MS Gothic" pitchFamily="49" charset="-128"/>
                <a:ea typeface="MS Gothic" pitchFamily="49" charset="-128"/>
                <a:cs typeface="MS Gothic" pitchFamily="49" charset="-128"/>
              </a:rPr>
              <a:t>気管内吸引</a:t>
            </a:r>
            <a:endParaRPr lang="ja-JP" altLang="en-US">
              <a:solidFill>
                <a:schemeClr val="bg1"/>
              </a:solidFill>
              <a:latin typeface="MS Gothic" pitchFamily="49" charset="-128"/>
              <a:ea typeface="MS Gothic" pitchFamily="49" charset="-128"/>
              <a:cs typeface="MS Gothic" pitchFamily="49" charset="-128"/>
            </a:endParaRPr>
          </a:p>
        </p:txBody>
      </p:sp>
      <p:sp>
        <p:nvSpPr>
          <p:cNvPr id="433180" name="AutoShape 28"/>
          <p:cNvSpPr>
            <a:spLocks noChangeArrowheads="1"/>
          </p:cNvSpPr>
          <p:nvPr/>
        </p:nvSpPr>
        <p:spPr bwMode="auto">
          <a:xfrm>
            <a:off x="3962400" y="0"/>
            <a:ext cx="3048000" cy="992188"/>
          </a:xfrm>
          <a:prstGeom prst="flowChartDecision">
            <a:avLst/>
          </a:prstGeom>
          <a:solidFill>
            <a:srgbClr val="ECB5B5"/>
          </a:solidFill>
          <a:ln w="9525">
            <a:solidFill>
              <a:schemeClr val="tx1"/>
            </a:solidFill>
            <a:miter lim="800000"/>
            <a:headEnd/>
            <a:tailEnd/>
          </a:ln>
          <a:effectLst>
            <a:outerShdw blurRad="63500" dist="46662" dir="3284183" algn="ctr" rotWithShape="0">
              <a:srgbClr val="000000">
                <a:alpha val="74998"/>
              </a:srgbClr>
            </a:outerShdw>
          </a:effectLst>
        </p:spPr>
        <p:txBody>
          <a:bodyPr wrap="none" anchor="ctr">
            <a:prstTxWarp prst="textNoShape">
              <a:avLst/>
            </a:prstTxWarp>
          </a:bodyPr>
          <a:lstStyle/>
          <a:p>
            <a:pPr>
              <a:defRPr/>
            </a:pPr>
            <a:endParaRPr kumimoji="1" lang="en-US" altLang="ja-JP" sz="800" b="1" dirty="0">
              <a:solidFill>
                <a:schemeClr val="bg1"/>
              </a:solidFill>
              <a:latin typeface="Arial" pitchFamily="-109" charset="0"/>
            </a:endParaRPr>
          </a:p>
          <a:p>
            <a:pPr>
              <a:defRPr/>
            </a:pPr>
            <a:r>
              <a:rPr kumimoji="1" lang="ja-JP" altLang="en-US" sz="800" b="1" dirty="0">
                <a:latin typeface="Arial" pitchFamily="-109" charset="0"/>
              </a:rPr>
              <a:t>出生直後のチェックポイント</a:t>
            </a:r>
            <a:endParaRPr kumimoji="1" lang="en-US" altLang="ja-JP" sz="800" b="1" dirty="0">
              <a:latin typeface="Arial" pitchFamily="-109" charset="0"/>
            </a:endParaRPr>
          </a:p>
          <a:p>
            <a:pPr>
              <a:defRPr/>
            </a:pPr>
            <a:r>
              <a:rPr kumimoji="1" lang="ja-JP" altLang="en-US" sz="800" b="1" dirty="0">
                <a:latin typeface="Arial" pitchFamily="-109" charset="0"/>
              </a:rPr>
              <a:t>　　・　羊水の胎便混濁</a:t>
            </a:r>
            <a:endParaRPr kumimoji="1" lang="en-US" altLang="ja-JP" sz="800" b="1" dirty="0">
              <a:latin typeface="Arial" pitchFamily="-109" charset="0"/>
            </a:endParaRPr>
          </a:p>
          <a:p>
            <a:pPr>
              <a:defRPr/>
            </a:pPr>
            <a:r>
              <a:rPr kumimoji="1" lang="ja-JP" altLang="en-US" sz="800" b="1" dirty="0">
                <a:latin typeface="Arial" pitchFamily="-109" charset="0"/>
              </a:rPr>
              <a:t>　　・　</a:t>
            </a:r>
            <a:r>
              <a:rPr lang="ja-JP" altLang="en-US" sz="800" b="1" dirty="0">
                <a:latin typeface="Arial" pitchFamily="-109" charset="0"/>
              </a:rPr>
              <a:t>早産児</a:t>
            </a:r>
            <a:endParaRPr lang="en-US" altLang="ja-JP" sz="800" b="1" dirty="0">
              <a:latin typeface="Arial" pitchFamily="-109" charset="0"/>
            </a:endParaRPr>
          </a:p>
          <a:p>
            <a:pPr>
              <a:defRPr/>
            </a:pPr>
            <a:r>
              <a:rPr lang="ja-JP" altLang="en-US" sz="800" b="1" dirty="0">
                <a:latin typeface="Arial" pitchFamily="-109" charset="0"/>
              </a:rPr>
              <a:t>　　・　弱い呼吸・啼泣</a:t>
            </a:r>
            <a:endParaRPr lang="en-US" altLang="ja-JP" sz="800" b="1" dirty="0">
              <a:latin typeface="Arial" pitchFamily="-109" charset="0"/>
            </a:endParaRPr>
          </a:p>
          <a:p>
            <a:pPr>
              <a:defRPr/>
            </a:pPr>
            <a:r>
              <a:rPr lang="ja-JP" altLang="en-US" sz="800" b="1" dirty="0">
                <a:latin typeface="Arial" pitchFamily="-109" charset="0"/>
              </a:rPr>
              <a:t>　　・　筋緊張低下</a:t>
            </a:r>
            <a:endParaRPr kumimoji="1" lang="ja-JP" altLang="en-US" b="1" dirty="0">
              <a:latin typeface="Arial" pitchFamily="-109" charset="0"/>
            </a:endParaRPr>
          </a:p>
        </p:txBody>
      </p:sp>
      <p:sp>
        <p:nvSpPr>
          <p:cNvPr id="433181" name="AutoShape 29"/>
          <p:cNvSpPr>
            <a:spLocks noChangeArrowheads="1"/>
          </p:cNvSpPr>
          <p:nvPr/>
        </p:nvSpPr>
        <p:spPr bwMode="auto">
          <a:xfrm>
            <a:off x="2032000" y="685800"/>
            <a:ext cx="2286000" cy="703263"/>
          </a:xfrm>
          <a:prstGeom prst="flowChartDecision">
            <a:avLst/>
          </a:prstGeom>
          <a:solidFill>
            <a:srgbClr val="ECB5B5"/>
          </a:solidFill>
          <a:ln w="9525">
            <a:solidFill>
              <a:schemeClr val="tx1"/>
            </a:solidFill>
            <a:miter lim="800000"/>
            <a:headEnd/>
            <a:tailEnd/>
          </a:ln>
          <a:effectLst>
            <a:outerShdw blurRad="63500" dist="46662" dir="3284183" algn="ctr" rotWithShape="0">
              <a:srgbClr val="000000">
                <a:alpha val="74998"/>
              </a:srgbClr>
            </a:outerShdw>
          </a:effectLst>
        </p:spPr>
        <p:txBody>
          <a:bodyPr wrap="none" anchor="ctr">
            <a:prstTxWarp prst="textNoShape">
              <a:avLst/>
            </a:prstTxWarp>
          </a:bodyPr>
          <a:lstStyle/>
          <a:p>
            <a:pPr algn="ctr">
              <a:defRPr/>
            </a:pPr>
            <a:r>
              <a:rPr lang="en-US" altLang="ja-JP" sz="800" b="1" dirty="0">
                <a:latin typeface="Arial" pitchFamily="-109" charset="0"/>
              </a:rPr>
              <a:t>“</a:t>
            </a:r>
            <a:r>
              <a:rPr lang="ja-JP" altLang="en-US" sz="800" b="1" dirty="0">
                <a:latin typeface="Arial" pitchFamily="-109" charset="0"/>
              </a:rPr>
              <a:t>活気がある</a:t>
            </a:r>
            <a:r>
              <a:rPr lang="en-US" altLang="ja-JP" sz="800" b="1" dirty="0">
                <a:latin typeface="Arial" pitchFamily="-109" charset="0"/>
              </a:rPr>
              <a:t>”</a:t>
            </a:r>
          </a:p>
          <a:p>
            <a:pPr algn="ctr">
              <a:defRPr/>
            </a:pPr>
            <a:r>
              <a:rPr lang="ja-JP" altLang="en-US" sz="800" b="1" dirty="0">
                <a:latin typeface="Arial" pitchFamily="-109" charset="0"/>
              </a:rPr>
              <a:t>　・啼泣が力強く</a:t>
            </a:r>
            <a:endParaRPr lang="en-US" altLang="ja-JP" sz="800" b="1" dirty="0">
              <a:latin typeface="Arial" pitchFamily="-109" charset="0"/>
            </a:endParaRPr>
          </a:p>
          <a:p>
            <a:pPr algn="ctr">
              <a:defRPr/>
            </a:pPr>
            <a:r>
              <a:rPr lang="ja-JP" altLang="en-US" sz="800" b="1" dirty="0">
                <a:latin typeface="Arial" pitchFamily="-109" charset="0"/>
              </a:rPr>
              <a:t>　　・筋緊張が良好</a:t>
            </a:r>
            <a:endParaRPr lang="en-US" altLang="ja-JP" sz="800" b="1" dirty="0">
              <a:latin typeface="Arial" pitchFamily="-109" charset="0"/>
            </a:endParaRPr>
          </a:p>
          <a:p>
            <a:pPr algn="ctr">
              <a:defRPr/>
            </a:pPr>
            <a:r>
              <a:rPr lang="ja-JP" altLang="en-US" sz="800" b="1" dirty="0">
                <a:latin typeface="Arial" pitchFamily="-109" charset="0"/>
              </a:rPr>
              <a:t>　　　　・心拍</a:t>
            </a:r>
            <a:r>
              <a:rPr lang="en-US" altLang="ja-JP" sz="800" b="1" dirty="0">
                <a:latin typeface="Arial" pitchFamily="-109" charset="0"/>
              </a:rPr>
              <a:t> 100 /</a:t>
            </a:r>
            <a:r>
              <a:rPr lang="ja-JP" altLang="en-US" sz="800" b="1" dirty="0">
                <a:latin typeface="Arial" pitchFamily="-109" charset="0"/>
              </a:rPr>
              <a:t>分以上</a:t>
            </a:r>
          </a:p>
        </p:txBody>
      </p:sp>
      <p:sp>
        <p:nvSpPr>
          <p:cNvPr id="90142" name="Line 30"/>
          <p:cNvSpPr>
            <a:spLocks noChangeShapeType="1"/>
          </p:cNvSpPr>
          <p:nvPr/>
        </p:nvSpPr>
        <p:spPr bwMode="auto">
          <a:xfrm flipH="1">
            <a:off x="3149600" y="474663"/>
            <a:ext cx="812800" cy="0"/>
          </a:xfrm>
          <a:prstGeom prst="line">
            <a:avLst/>
          </a:prstGeom>
          <a:noFill/>
          <a:ln w="19050">
            <a:solidFill>
              <a:srgbClr val="FFFF00"/>
            </a:solidFill>
            <a:round/>
            <a:headEnd/>
            <a:tailEnd/>
          </a:ln>
        </p:spPr>
        <p:txBody>
          <a:bodyPr wrap="none" anchor="ctr">
            <a:prstTxWarp prst="textNoShape">
              <a:avLst/>
            </a:prstTxWarp>
          </a:bodyPr>
          <a:lstStyle/>
          <a:p>
            <a:endParaRPr lang="ja-JP" altLang="en-US">
              <a:solidFill>
                <a:schemeClr val="bg1"/>
              </a:solidFill>
            </a:endParaRPr>
          </a:p>
        </p:txBody>
      </p:sp>
      <p:sp>
        <p:nvSpPr>
          <p:cNvPr id="90143" name="Line 31"/>
          <p:cNvSpPr>
            <a:spLocks noChangeShapeType="1"/>
          </p:cNvSpPr>
          <p:nvPr/>
        </p:nvSpPr>
        <p:spPr bwMode="auto">
          <a:xfrm>
            <a:off x="3149600" y="474663"/>
            <a:ext cx="0" cy="228600"/>
          </a:xfrm>
          <a:prstGeom prst="line">
            <a:avLst/>
          </a:prstGeom>
          <a:noFill/>
          <a:ln w="19050">
            <a:solidFill>
              <a:srgbClr val="FFFF00"/>
            </a:solidFill>
            <a:round/>
            <a:headEnd/>
            <a:tailEnd type="triangle" w="med" len="med"/>
          </a:ln>
        </p:spPr>
        <p:txBody>
          <a:bodyPr wrap="none" anchor="ctr">
            <a:prstTxWarp prst="textNoShape">
              <a:avLst/>
            </a:prstTxWarp>
          </a:bodyPr>
          <a:lstStyle/>
          <a:p>
            <a:endParaRPr lang="ja-JP" altLang="en-US">
              <a:solidFill>
                <a:schemeClr val="bg1"/>
              </a:solidFill>
            </a:endParaRPr>
          </a:p>
        </p:txBody>
      </p:sp>
      <p:sp>
        <p:nvSpPr>
          <p:cNvPr id="90144" name="Text Box 32"/>
          <p:cNvSpPr txBox="1">
            <a:spLocks noChangeArrowheads="1"/>
          </p:cNvSpPr>
          <p:nvPr/>
        </p:nvSpPr>
        <p:spPr bwMode="auto">
          <a:xfrm>
            <a:off x="2293938" y="293688"/>
            <a:ext cx="1377901" cy="246221"/>
          </a:xfrm>
          <a:prstGeom prst="rect">
            <a:avLst/>
          </a:prstGeom>
          <a:noFill/>
          <a:ln w="9525">
            <a:noFill/>
            <a:miter lim="800000"/>
            <a:headEnd/>
            <a:tailEnd/>
          </a:ln>
        </p:spPr>
        <p:txBody>
          <a:bodyPr wrap="none">
            <a:prstTxWarp prst="textNoShape">
              <a:avLst/>
            </a:prstTxWarp>
            <a:spAutoFit/>
          </a:bodyPr>
          <a:lstStyle/>
          <a:p>
            <a:r>
              <a:rPr kumimoji="1" lang="ja-JP" altLang="en-US" sz="1000" b="1" dirty="0">
                <a:solidFill>
                  <a:schemeClr val="bg1"/>
                </a:solidFill>
              </a:rPr>
              <a:t>羊水の胎便混濁</a:t>
            </a:r>
            <a:r>
              <a:rPr kumimoji="1" lang="en-US" altLang="ja-JP" sz="1000" b="1" dirty="0">
                <a:solidFill>
                  <a:schemeClr val="bg1"/>
                </a:solidFill>
              </a:rPr>
              <a:t> </a:t>
            </a:r>
            <a:r>
              <a:rPr kumimoji="1" lang="ja-JP" altLang="en-US" sz="1000" b="1" dirty="0">
                <a:solidFill>
                  <a:schemeClr val="bg1"/>
                </a:solidFill>
              </a:rPr>
              <a:t>（＋）</a:t>
            </a:r>
            <a:endParaRPr kumimoji="1" lang="ja-JP" altLang="en-US" sz="2400" dirty="0">
              <a:solidFill>
                <a:schemeClr val="bg1"/>
              </a:solidFill>
            </a:endParaRPr>
          </a:p>
        </p:txBody>
      </p:sp>
      <p:sp>
        <p:nvSpPr>
          <p:cNvPr id="90145" name="Line 33"/>
          <p:cNvSpPr>
            <a:spLocks noChangeShapeType="1"/>
          </p:cNvSpPr>
          <p:nvPr/>
        </p:nvSpPr>
        <p:spPr bwMode="auto">
          <a:xfrm flipH="1">
            <a:off x="1422400" y="1046163"/>
            <a:ext cx="609600" cy="0"/>
          </a:xfrm>
          <a:prstGeom prst="line">
            <a:avLst/>
          </a:prstGeom>
          <a:noFill/>
          <a:ln w="19050">
            <a:solidFill>
              <a:srgbClr val="FFFF00"/>
            </a:solidFill>
            <a:round/>
            <a:headEnd/>
            <a:tailEnd/>
          </a:ln>
        </p:spPr>
        <p:txBody>
          <a:bodyPr wrap="none" anchor="ctr">
            <a:prstTxWarp prst="textNoShape">
              <a:avLst/>
            </a:prstTxWarp>
          </a:bodyPr>
          <a:lstStyle/>
          <a:p>
            <a:endParaRPr lang="ja-JP" altLang="en-US">
              <a:solidFill>
                <a:schemeClr val="bg1"/>
              </a:solidFill>
            </a:endParaRPr>
          </a:p>
        </p:txBody>
      </p:sp>
      <p:sp>
        <p:nvSpPr>
          <p:cNvPr id="90146" name="Text Box 34"/>
          <p:cNvSpPr txBox="1">
            <a:spLocks noChangeArrowheads="1"/>
          </p:cNvSpPr>
          <p:nvPr/>
        </p:nvSpPr>
        <p:spPr bwMode="auto">
          <a:xfrm>
            <a:off x="1320800" y="637596"/>
            <a:ext cx="829374" cy="369332"/>
          </a:xfrm>
          <a:prstGeom prst="rect">
            <a:avLst/>
          </a:prstGeom>
          <a:noFill/>
          <a:ln w="9525">
            <a:noFill/>
            <a:miter lim="800000"/>
            <a:headEnd/>
            <a:tailEnd/>
          </a:ln>
        </p:spPr>
        <p:txBody>
          <a:bodyPr wrap="none">
            <a:prstTxWarp prst="textNoShape">
              <a:avLst/>
            </a:prstTxWarp>
            <a:spAutoFit/>
          </a:bodyPr>
          <a:lstStyle/>
          <a:p>
            <a:r>
              <a:rPr kumimoji="1" lang="ja-JP" altLang="en-US" b="1" dirty="0">
                <a:solidFill>
                  <a:schemeClr val="bg1"/>
                </a:solidFill>
                <a:latin typeface="Tahoma" pitchFamily="-112" charset="0"/>
              </a:rPr>
              <a:t>いいえ</a:t>
            </a:r>
            <a:endParaRPr kumimoji="1" lang="ja-JP" altLang="en-US" sz="2400" dirty="0">
              <a:solidFill>
                <a:schemeClr val="bg1"/>
              </a:solidFill>
            </a:endParaRPr>
          </a:p>
        </p:txBody>
      </p:sp>
      <p:sp>
        <p:nvSpPr>
          <p:cNvPr id="90147" name="Line 35"/>
          <p:cNvSpPr>
            <a:spLocks noChangeShapeType="1"/>
          </p:cNvSpPr>
          <p:nvPr/>
        </p:nvSpPr>
        <p:spPr bwMode="auto">
          <a:xfrm>
            <a:off x="3149600" y="1389063"/>
            <a:ext cx="0" cy="782637"/>
          </a:xfrm>
          <a:prstGeom prst="line">
            <a:avLst/>
          </a:prstGeom>
          <a:noFill/>
          <a:ln w="19050">
            <a:solidFill>
              <a:srgbClr val="FFFF00"/>
            </a:solidFill>
            <a:round/>
            <a:headEnd/>
            <a:tailEnd type="triangle" w="med" len="med"/>
          </a:ln>
        </p:spPr>
        <p:txBody>
          <a:bodyPr wrap="none" anchor="ctr">
            <a:prstTxWarp prst="textNoShape">
              <a:avLst/>
            </a:prstTxWarp>
          </a:bodyPr>
          <a:lstStyle/>
          <a:p>
            <a:endParaRPr lang="ja-JP" altLang="en-US">
              <a:solidFill>
                <a:schemeClr val="bg1"/>
              </a:solidFill>
            </a:endParaRPr>
          </a:p>
        </p:txBody>
      </p:sp>
      <p:sp>
        <p:nvSpPr>
          <p:cNvPr id="90148" name="Line 36"/>
          <p:cNvSpPr>
            <a:spLocks noChangeShapeType="1"/>
          </p:cNvSpPr>
          <p:nvPr/>
        </p:nvSpPr>
        <p:spPr bwMode="auto">
          <a:xfrm flipH="1">
            <a:off x="1422400" y="1828800"/>
            <a:ext cx="1727200" cy="0"/>
          </a:xfrm>
          <a:prstGeom prst="line">
            <a:avLst/>
          </a:prstGeom>
          <a:noFill/>
          <a:ln w="19050">
            <a:solidFill>
              <a:srgbClr val="FFFF00"/>
            </a:solidFill>
            <a:round/>
            <a:headEnd type="triangle" w="med" len="med"/>
            <a:tailEnd/>
          </a:ln>
        </p:spPr>
        <p:txBody>
          <a:bodyPr wrap="none" anchor="ctr">
            <a:prstTxWarp prst="textNoShape">
              <a:avLst/>
            </a:prstTxWarp>
          </a:bodyPr>
          <a:lstStyle/>
          <a:p>
            <a:endParaRPr lang="ja-JP" altLang="en-US">
              <a:solidFill>
                <a:schemeClr val="bg1"/>
              </a:solidFill>
            </a:endParaRPr>
          </a:p>
        </p:txBody>
      </p:sp>
      <p:sp>
        <p:nvSpPr>
          <p:cNvPr id="90149" name="Text Box 37"/>
          <p:cNvSpPr txBox="1">
            <a:spLocks noChangeArrowheads="1"/>
          </p:cNvSpPr>
          <p:nvPr/>
        </p:nvSpPr>
        <p:spPr bwMode="auto">
          <a:xfrm>
            <a:off x="3327024" y="1244936"/>
            <a:ext cx="633707" cy="369332"/>
          </a:xfrm>
          <a:prstGeom prst="rect">
            <a:avLst/>
          </a:prstGeom>
          <a:noFill/>
          <a:ln w="9525">
            <a:noFill/>
            <a:miter lim="800000"/>
            <a:headEnd/>
            <a:tailEnd/>
          </a:ln>
        </p:spPr>
        <p:txBody>
          <a:bodyPr wrap="none">
            <a:prstTxWarp prst="textNoShape">
              <a:avLst/>
            </a:prstTxWarp>
            <a:spAutoFit/>
          </a:bodyPr>
          <a:lstStyle/>
          <a:p>
            <a:r>
              <a:rPr kumimoji="1" lang="ja-JP" altLang="en-US" b="1" dirty="0">
                <a:solidFill>
                  <a:schemeClr val="bg1"/>
                </a:solidFill>
                <a:latin typeface="Tahoma" pitchFamily="-112" charset="0"/>
              </a:rPr>
              <a:t>はい</a:t>
            </a:r>
            <a:endParaRPr kumimoji="1" lang="ja-JP" altLang="en-US" sz="2400" dirty="0">
              <a:solidFill>
                <a:schemeClr val="bg1"/>
              </a:solidFill>
            </a:endParaRPr>
          </a:p>
        </p:txBody>
      </p:sp>
      <p:sp>
        <p:nvSpPr>
          <p:cNvPr id="90150" name="Line 38"/>
          <p:cNvSpPr>
            <a:spLocks noChangeShapeType="1"/>
          </p:cNvSpPr>
          <p:nvPr/>
        </p:nvSpPr>
        <p:spPr bwMode="auto">
          <a:xfrm>
            <a:off x="5486400" y="1524000"/>
            <a:ext cx="0" cy="647700"/>
          </a:xfrm>
          <a:prstGeom prst="line">
            <a:avLst/>
          </a:prstGeom>
          <a:noFill/>
          <a:ln w="38100">
            <a:solidFill>
              <a:srgbClr val="F0FF18"/>
            </a:solidFill>
            <a:round/>
            <a:headEnd/>
            <a:tailEnd type="triangle" w="med" len="med"/>
          </a:ln>
        </p:spPr>
        <p:txBody>
          <a:bodyPr wrap="none" anchor="ctr">
            <a:prstTxWarp prst="textNoShape">
              <a:avLst/>
            </a:prstTxWarp>
          </a:bodyPr>
          <a:lstStyle/>
          <a:p>
            <a:endParaRPr lang="ja-JP" altLang="en-US">
              <a:solidFill>
                <a:schemeClr val="bg1"/>
              </a:solidFill>
            </a:endParaRPr>
          </a:p>
        </p:txBody>
      </p:sp>
      <p:sp>
        <p:nvSpPr>
          <p:cNvPr id="90151" name="Line 39"/>
          <p:cNvSpPr>
            <a:spLocks noChangeShapeType="1"/>
          </p:cNvSpPr>
          <p:nvPr/>
        </p:nvSpPr>
        <p:spPr bwMode="auto">
          <a:xfrm>
            <a:off x="1422400" y="1046163"/>
            <a:ext cx="0" cy="228600"/>
          </a:xfrm>
          <a:prstGeom prst="line">
            <a:avLst/>
          </a:prstGeom>
          <a:noFill/>
          <a:ln w="19050">
            <a:solidFill>
              <a:srgbClr val="FFFF00"/>
            </a:solidFill>
            <a:round/>
            <a:headEnd/>
            <a:tailEnd type="triangle" w="med" len="med"/>
          </a:ln>
        </p:spPr>
        <p:txBody>
          <a:bodyPr wrap="none" anchor="ctr">
            <a:prstTxWarp prst="textNoShape">
              <a:avLst/>
            </a:prstTxWarp>
          </a:bodyPr>
          <a:lstStyle/>
          <a:p>
            <a:endParaRPr lang="ja-JP" altLang="en-US">
              <a:solidFill>
                <a:schemeClr val="bg1"/>
              </a:solidFill>
            </a:endParaRPr>
          </a:p>
        </p:txBody>
      </p:sp>
      <p:sp>
        <p:nvSpPr>
          <p:cNvPr id="90152" name="Line 40"/>
          <p:cNvSpPr>
            <a:spLocks noChangeShapeType="1"/>
          </p:cNvSpPr>
          <p:nvPr/>
        </p:nvSpPr>
        <p:spPr bwMode="auto">
          <a:xfrm>
            <a:off x="1422400" y="1600200"/>
            <a:ext cx="0" cy="228600"/>
          </a:xfrm>
          <a:prstGeom prst="line">
            <a:avLst/>
          </a:prstGeom>
          <a:noFill/>
          <a:ln w="19050">
            <a:solidFill>
              <a:srgbClr val="FFFF00"/>
            </a:solidFill>
            <a:round/>
            <a:headEnd/>
            <a:tailEnd/>
          </a:ln>
        </p:spPr>
        <p:txBody>
          <a:bodyPr wrap="none" anchor="ctr">
            <a:prstTxWarp prst="textNoShape">
              <a:avLst/>
            </a:prstTxWarp>
          </a:bodyPr>
          <a:lstStyle/>
          <a:p>
            <a:endParaRPr lang="ja-JP" altLang="en-US">
              <a:solidFill>
                <a:schemeClr val="bg1"/>
              </a:solidFill>
            </a:endParaRPr>
          </a:p>
        </p:txBody>
      </p:sp>
      <p:sp>
        <p:nvSpPr>
          <p:cNvPr id="90153" name="Text Box 41"/>
          <p:cNvSpPr txBox="1">
            <a:spLocks noChangeArrowheads="1"/>
          </p:cNvSpPr>
          <p:nvPr/>
        </p:nvSpPr>
        <p:spPr bwMode="auto">
          <a:xfrm>
            <a:off x="4801645" y="1095375"/>
            <a:ext cx="1556836" cy="428322"/>
          </a:xfrm>
          <a:prstGeom prst="rect">
            <a:avLst/>
          </a:prstGeom>
          <a:noFill/>
          <a:ln w="9525">
            <a:noFill/>
            <a:miter lim="800000"/>
            <a:headEnd/>
            <a:tailEnd/>
          </a:ln>
        </p:spPr>
        <p:txBody>
          <a:bodyPr wrap="none">
            <a:prstTxWarp prst="textNoShape">
              <a:avLst/>
            </a:prstTxWarp>
            <a:spAutoFit/>
          </a:bodyPr>
          <a:lstStyle/>
          <a:p>
            <a:pPr algn="ctr">
              <a:lnSpc>
                <a:spcPct val="110000"/>
              </a:lnSpc>
            </a:pPr>
            <a:r>
              <a:rPr kumimoji="1" lang="ja-JP" altLang="en-US" sz="1000" b="1">
                <a:solidFill>
                  <a:schemeClr val="bg1"/>
                </a:solidFill>
              </a:rPr>
              <a:t>羊水の胎便混濁</a:t>
            </a:r>
            <a:r>
              <a:rPr kumimoji="1" lang="en-US" altLang="ja-JP" sz="1000" b="1">
                <a:solidFill>
                  <a:schemeClr val="bg1"/>
                </a:solidFill>
              </a:rPr>
              <a:t> </a:t>
            </a:r>
            <a:r>
              <a:rPr kumimoji="1" lang="ja-JP" altLang="en-US" sz="1000" b="1">
                <a:solidFill>
                  <a:schemeClr val="bg1"/>
                </a:solidFill>
              </a:rPr>
              <a:t>（－）</a:t>
            </a:r>
            <a:endParaRPr kumimoji="1" lang="en-US" altLang="ja-JP" sz="1000" b="1">
              <a:solidFill>
                <a:schemeClr val="bg1"/>
              </a:solidFill>
            </a:endParaRPr>
          </a:p>
          <a:p>
            <a:pPr algn="ctr">
              <a:lnSpc>
                <a:spcPct val="110000"/>
              </a:lnSpc>
            </a:pPr>
            <a:r>
              <a:rPr kumimoji="1" lang="ja-JP" altLang="en-US" sz="1000" b="1">
                <a:solidFill>
                  <a:schemeClr val="bg1"/>
                </a:solidFill>
              </a:rPr>
              <a:t>いずれかの項目を認める</a:t>
            </a:r>
            <a:endParaRPr kumimoji="1" lang="ja-JP" altLang="en-US" sz="2400">
              <a:solidFill>
                <a:schemeClr val="bg1"/>
              </a:solidFill>
            </a:endParaRPr>
          </a:p>
        </p:txBody>
      </p:sp>
      <p:sp>
        <p:nvSpPr>
          <p:cNvPr id="90154" name="Text Box 42"/>
          <p:cNvSpPr txBox="1">
            <a:spLocks noChangeArrowheads="1"/>
          </p:cNvSpPr>
          <p:nvPr/>
        </p:nvSpPr>
        <p:spPr bwMode="auto">
          <a:xfrm>
            <a:off x="6776594" y="212725"/>
            <a:ext cx="1043876" cy="246221"/>
          </a:xfrm>
          <a:prstGeom prst="rect">
            <a:avLst/>
          </a:prstGeom>
          <a:noFill/>
          <a:ln w="9525">
            <a:noFill/>
            <a:miter lim="800000"/>
            <a:headEnd/>
            <a:tailEnd/>
          </a:ln>
        </p:spPr>
        <p:txBody>
          <a:bodyPr wrap="none">
            <a:prstTxWarp prst="textNoShape">
              <a:avLst/>
            </a:prstTxWarp>
            <a:spAutoFit/>
          </a:bodyPr>
          <a:lstStyle/>
          <a:p>
            <a:pPr algn="ctr"/>
            <a:r>
              <a:rPr kumimoji="1" lang="ja-JP" altLang="en-US" sz="1000" b="1">
                <a:solidFill>
                  <a:schemeClr val="bg1"/>
                </a:solidFill>
              </a:rPr>
              <a:t>すべて認めない</a:t>
            </a:r>
            <a:endParaRPr kumimoji="1" lang="ja-JP" altLang="en-US" sz="2400">
              <a:solidFill>
                <a:schemeClr val="bg1"/>
              </a:solidFill>
            </a:endParaRPr>
          </a:p>
        </p:txBody>
      </p:sp>
      <p:sp>
        <p:nvSpPr>
          <p:cNvPr id="433195" name="Rectangle 43"/>
          <p:cNvSpPr>
            <a:spLocks noChangeArrowheads="1"/>
          </p:cNvSpPr>
          <p:nvPr/>
        </p:nvSpPr>
        <p:spPr bwMode="auto">
          <a:xfrm>
            <a:off x="7239000" y="839788"/>
            <a:ext cx="1320800" cy="912812"/>
          </a:xfrm>
          <a:prstGeom prst="rect">
            <a:avLst/>
          </a:prstGeom>
          <a:solidFill>
            <a:srgbClr val="AAF4B5"/>
          </a:solidFill>
          <a:ln w="9525">
            <a:solidFill>
              <a:schemeClr val="tx1"/>
            </a:solidFill>
            <a:miter lim="800000"/>
            <a:headEnd/>
            <a:tailEnd/>
          </a:ln>
          <a:effectLst>
            <a:outerShdw blurRad="63500" dist="63500" dir="3187806" algn="ctr" rotWithShape="0">
              <a:schemeClr val="tx1">
                <a:alpha val="74998"/>
              </a:schemeClr>
            </a:outerShdw>
          </a:effectLst>
        </p:spPr>
        <p:txBody>
          <a:bodyPr wrap="none" anchor="ctr">
            <a:prstTxWarp prst="textNoShape">
              <a:avLst/>
            </a:prstTxWarp>
          </a:bodyPr>
          <a:lstStyle/>
          <a:p>
            <a:pPr>
              <a:defRPr/>
            </a:pPr>
            <a:r>
              <a:rPr kumimoji="1" lang="ja-JP" altLang="en-US" b="1" dirty="0">
                <a:latin typeface="Arial" pitchFamily="-109" charset="0"/>
              </a:rPr>
              <a:t>ﾙｰﾁﾝｹｱ</a:t>
            </a:r>
            <a:endParaRPr kumimoji="1" lang="en-US" altLang="ja-JP" sz="1000" b="1" dirty="0">
              <a:latin typeface="Arial" pitchFamily="-109" charset="0"/>
            </a:endParaRPr>
          </a:p>
          <a:p>
            <a:pPr>
              <a:defRPr/>
            </a:pPr>
            <a:r>
              <a:rPr kumimoji="1" lang="ja-JP" altLang="en-US" sz="1000" b="1" dirty="0">
                <a:latin typeface="Arial" pitchFamily="-109" charset="0"/>
              </a:rPr>
              <a:t>　</a:t>
            </a:r>
            <a:r>
              <a:rPr kumimoji="1" lang="en-US" altLang="ja-JP" sz="1000" b="1" dirty="0">
                <a:latin typeface="Arial" pitchFamily="-109" charset="0"/>
              </a:rPr>
              <a:t>･</a:t>
            </a:r>
            <a:r>
              <a:rPr kumimoji="1" lang="ja-JP" altLang="en-US" sz="1000" b="1" dirty="0">
                <a:latin typeface="Arial" pitchFamily="-109" charset="0"/>
              </a:rPr>
              <a:t>　保温</a:t>
            </a:r>
            <a:endParaRPr kumimoji="1" lang="en-US" altLang="ja-JP" sz="1000" b="1" dirty="0">
              <a:latin typeface="Arial" pitchFamily="-109" charset="0"/>
            </a:endParaRPr>
          </a:p>
          <a:p>
            <a:pPr>
              <a:defRPr/>
            </a:pPr>
            <a:r>
              <a:rPr kumimoji="1" lang="ja-JP" altLang="en-US" sz="1000" b="1" dirty="0">
                <a:latin typeface="Arial" pitchFamily="-109" charset="0"/>
              </a:rPr>
              <a:t>　・　気道開通</a:t>
            </a:r>
            <a:endParaRPr kumimoji="1" lang="en-US" altLang="ja-JP" sz="1000" b="1" dirty="0">
              <a:latin typeface="Arial" pitchFamily="-109" charset="0"/>
            </a:endParaRPr>
          </a:p>
          <a:p>
            <a:pPr>
              <a:defRPr/>
            </a:pPr>
            <a:r>
              <a:rPr kumimoji="1" lang="ja-JP" altLang="en-US" sz="1000" b="1" dirty="0">
                <a:latin typeface="Arial" pitchFamily="-109" charset="0"/>
              </a:rPr>
              <a:t>　・　皮膚乾燥</a:t>
            </a:r>
            <a:endParaRPr kumimoji="1" lang="en-US" altLang="ja-JP" sz="900" dirty="0">
              <a:latin typeface="Arial" pitchFamily="-109" charset="0"/>
            </a:endParaRPr>
          </a:p>
          <a:p>
            <a:pPr>
              <a:defRPr/>
            </a:pPr>
            <a:r>
              <a:rPr kumimoji="1" lang="ja-JP" altLang="en-US" sz="900" b="1" dirty="0">
                <a:latin typeface="Arial" pitchFamily="-109" charset="0"/>
              </a:rPr>
              <a:t>皮膚色チェック</a:t>
            </a:r>
            <a:endParaRPr kumimoji="1" lang="ja-JP" altLang="en-US" sz="800" dirty="0">
              <a:latin typeface="Arial" pitchFamily="-109" charset="0"/>
            </a:endParaRPr>
          </a:p>
        </p:txBody>
      </p:sp>
      <p:sp>
        <p:nvSpPr>
          <p:cNvPr id="90156" name="Line 44"/>
          <p:cNvSpPr>
            <a:spLocks noChangeShapeType="1"/>
          </p:cNvSpPr>
          <p:nvPr/>
        </p:nvSpPr>
        <p:spPr bwMode="auto">
          <a:xfrm>
            <a:off x="7924800" y="474663"/>
            <a:ext cx="0" cy="228600"/>
          </a:xfrm>
          <a:prstGeom prst="line">
            <a:avLst/>
          </a:prstGeom>
          <a:noFill/>
          <a:ln w="19050">
            <a:solidFill>
              <a:srgbClr val="F0FF18"/>
            </a:solidFill>
            <a:round/>
            <a:headEnd/>
            <a:tailEnd type="triangle" w="med" len="med"/>
          </a:ln>
        </p:spPr>
        <p:txBody>
          <a:bodyPr wrap="none" anchor="ctr">
            <a:prstTxWarp prst="textNoShape">
              <a:avLst/>
            </a:prstTxWarp>
          </a:bodyPr>
          <a:lstStyle/>
          <a:p>
            <a:endParaRPr lang="ja-JP" altLang="en-US">
              <a:solidFill>
                <a:schemeClr val="bg1"/>
              </a:solidFill>
            </a:endParaRPr>
          </a:p>
        </p:txBody>
      </p:sp>
      <p:sp>
        <p:nvSpPr>
          <p:cNvPr id="90157" name="Text Box 45"/>
          <p:cNvSpPr txBox="1">
            <a:spLocks noChangeArrowheads="1"/>
          </p:cNvSpPr>
          <p:nvPr/>
        </p:nvSpPr>
        <p:spPr bwMode="auto">
          <a:xfrm>
            <a:off x="2201863" y="3211513"/>
            <a:ext cx="244475" cy="366712"/>
          </a:xfrm>
          <a:prstGeom prst="rect">
            <a:avLst/>
          </a:prstGeom>
          <a:noFill/>
          <a:ln w="9525">
            <a:noFill/>
            <a:miter lim="800000"/>
            <a:headEnd/>
            <a:tailEnd/>
          </a:ln>
        </p:spPr>
        <p:txBody>
          <a:bodyPr>
            <a:prstTxWarp prst="textNoShape">
              <a:avLst/>
            </a:prstTxWarp>
            <a:spAutoFit/>
          </a:bodyPr>
          <a:lstStyle/>
          <a:p>
            <a:pPr>
              <a:spcBef>
                <a:spcPct val="50000"/>
              </a:spcBef>
            </a:pPr>
            <a:endParaRPr kumimoji="1" lang="ja-JP" altLang="en-US" sz="1800">
              <a:solidFill>
                <a:schemeClr val="bg1"/>
              </a:solidFill>
              <a:latin typeface="Arial" pitchFamily="-112" charset="0"/>
            </a:endParaRPr>
          </a:p>
        </p:txBody>
      </p:sp>
      <p:sp>
        <p:nvSpPr>
          <p:cNvPr id="90158" name="Text Box 46"/>
          <p:cNvSpPr txBox="1">
            <a:spLocks noChangeArrowheads="1"/>
          </p:cNvSpPr>
          <p:nvPr/>
        </p:nvSpPr>
        <p:spPr bwMode="auto">
          <a:xfrm>
            <a:off x="5562600" y="2903224"/>
            <a:ext cx="633707" cy="369332"/>
          </a:xfrm>
          <a:prstGeom prst="rect">
            <a:avLst/>
          </a:prstGeom>
          <a:noFill/>
          <a:ln w="9525">
            <a:noFill/>
            <a:miter lim="800000"/>
            <a:headEnd/>
            <a:tailEnd/>
          </a:ln>
        </p:spPr>
        <p:txBody>
          <a:bodyPr wrap="none">
            <a:prstTxWarp prst="textNoShape">
              <a:avLst/>
            </a:prstTxWarp>
            <a:spAutoFit/>
          </a:bodyPr>
          <a:lstStyle/>
          <a:p>
            <a:r>
              <a:rPr kumimoji="1" lang="ja-JP" altLang="en-US" b="1" dirty="0">
                <a:solidFill>
                  <a:schemeClr val="bg1"/>
                </a:solidFill>
                <a:latin typeface="Tahoma" pitchFamily="-112" charset="0"/>
              </a:rPr>
              <a:t>はい</a:t>
            </a:r>
            <a:endParaRPr kumimoji="1" lang="ja-JP" altLang="en-US" sz="2400" dirty="0">
              <a:solidFill>
                <a:schemeClr val="bg1"/>
              </a:solidFill>
            </a:endParaRPr>
          </a:p>
        </p:txBody>
      </p:sp>
      <p:sp>
        <p:nvSpPr>
          <p:cNvPr id="90159" name="Text Box 47"/>
          <p:cNvSpPr txBox="1">
            <a:spLocks noChangeArrowheads="1"/>
          </p:cNvSpPr>
          <p:nvPr/>
        </p:nvSpPr>
        <p:spPr bwMode="auto">
          <a:xfrm>
            <a:off x="2438400" y="2912651"/>
            <a:ext cx="829374" cy="369332"/>
          </a:xfrm>
          <a:prstGeom prst="rect">
            <a:avLst/>
          </a:prstGeom>
          <a:noFill/>
          <a:ln w="9525">
            <a:noFill/>
            <a:miter lim="800000"/>
            <a:headEnd/>
            <a:tailEnd/>
          </a:ln>
        </p:spPr>
        <p:txBody>
          <a:bodyPr wrap="none">
            <a:prstTxWarp prst="textNoShape">
              <a:avLst/>
            </a:prstTxWarp>
            <a:spAutoFit/>
          </a:bodyPr>
          <a:lstStyle/>
          <a:p>
            <a:r>
              <a:rPr kumimoji="1" lang="ja-JP" altLang="en-US" b="1" dirty="0">
                <a:solidFill>
                  <a:schemeClr val="bg1"/>
                </a:solidFill>
                <a:latin typeface="Tahoma" pitchFamily="-112" charset="0"/>
              </a:rPr>
              <a:t>いいえ</a:t>
            </a:r>
            <a:endParaRPr kumimoji="1" lang="ja-JP" altLang="en-US" sz="2400" dirty="0">
              <a:solidFill>
                <a:schemeClr val="bg1"/>
              </a:solidFill>
            </a:endParaRPr>
          </a:p>
        </p:txBody>
      </p:sp>
      <p:sp>
        <p:nvSpPr>
          <p:cNvPr id="90160" name="Line 48"/>
          <p:cNvSpPr>
            <a:spLocks noChangeShapeType="1"/>
          </p:cNvSpPr>
          <p:nvPr/>
        </p:nvSpPr>
        <p:spPr bwMode="auto">
          <a:xfrm flipH="1">
            <a:off x="2247900" y="3235325"/>
            <a:ext cx="1320800" cy="0"/>
          </a:xfrm>
          <a:prstGeom prst="line">
            <a:avLst/>
          </a:prstGeom>
          <a:noFill/>
          <a:ln w="19050">
            <a:solidFill>
              <a:srgbClr val="F0FF18"/>
            </a:solidFill>
            <a:round/>
            <a:headEnd/>
            <a:tailEnd/>
          </a:ln>
        </p:spPr>
        <p:txBody>
          <a:bodyPr wrap="none" anchor="ctr">
            <a:prstTxWarp prst="textNoShape">
              <a:avLst/>
            </a:prstTxWarp>
          </a:bodyPr>
          <a:lstStyle/>
          <a:p>
            <a:endParaRPr lang="ja-JP" altLang="en-US">
              <a:solidFill>
                <a:schemeClr val="bg1"/>
              </a:solidFill>
            </a:endParaRPr>
          </a:p>
        </p:txBody>
      </p:sp>
      <p:sp>
        <p:nvSpPr>
          <p:cNvPr id="90161" name="Line 49"/>
          <p:cNvSpPr>
            <a:spLocks noChangeShapeType="1"/>
          </p:cNvSpPr>
          <p:nvPr/>
        </p:nvSpPr>
        <p:spPr bwMode="auto">
          <a:xfrm flipH="1">
            <a:off x="4978400" y="3225898"/>
            <a:ext cx="1320800" cy="0"/>
          </a:xfrm>
          <a:prstGeom prst="line">
            <a:avLst/>
          </a:prstGeom>
          <a:noFill/>
          <a:ln w="19050">
            <a:solidFill>
              <a:srgbClr val="F0FF18"/>
            </a:solidFill>
            <a:round/>
            <a:headEnd/>
            <a:tailEnd/>
          </a:ln>
        </p:spPr>
        <p:txBody>
          <a:bodyPr wrap="none" anchor="ctr">
            <a:prstTxWarp prst="textNoShape">
              <a:avLst/>
            </a:prstTxWarp>
          </a:bodyPr>
          <a:lstStyle/>
          <a:p>
            <a:endParaRPr lang="ja-JP" altLang="en-US">
              <a:solidFill>
                <a:schemeClr val="bg1"/>
              </a:solidFill>
            </a:endParaRPr>
          </a:p>
        </p:txBody>
      </p:sp>
      <p:sp>
        <p:nvSpPr>
          <p:cNvPr id="433202" name="AutoShape 50"/>
          <p:cNvSpPr>
            <a:spLocks noChangeArrowheads="1"/>
          </p:cNvSpPr>
          <p:nvPr/>
        </p:nvSpPr>
        <p:spPr bwMode="auto">
          <a:xfrm>
            <a:off x="3352800" y="2857500"/>
            <a:ext cx="2235200" cy="742950"/>
          </a:xfrm>
          <a:prstGeom prst="flowChartDecision">
            <a:avLst/>
          </a:prstGeom>
          <a:solidFill>
            <a:srgbClr val="ECB5B5"/>
          </a:solidFill>
          <a:ln w="9525">
            <a:solidFill>
              <a:schemeClr val="tx1"/>
            </a:solidFill>
            <a:miter lim="800000"/>
            <a:headEnd/>
            <a:tailEnd/>
          </a:ln>
          <a:effectLst>
            <a:outerShdw blurRad="63500" dist="46662" dir="3284183" algn="ctr" rotWithShape="0">
              <a:srgbClr val="000000">
                <a:alpha val="74998"/>
              </a:srgbClr>
            </a:outerShdw>
          </a:effectLst>
        </p:spPr>
        <p:txBody>
          <a:bodyPr wrap="none" anchor="ctr">
            <a:prstTxWarp prst="textNoShape">
              <a:avLst/>
            </a:prstTxWarp>
          </a:bodyPr>
          <a:lstStyle/>
          <a:p>
            <a:pPr algn="ctr">
              <a:defRPr/>
            </a:pPr>
            <a:r>
              <a:rPr kumimoji="1" lang="ja-JP" altLang="en-US" sz="800" b="1" dirty="0">
                <a:latin typeface="Arial" pitchFamily="-109" charset="0"/>
              </a:rPr>
              <a:t>自発呼吸あり</a:t>
            </a:r>
            <a:endParaRPr kumimoji="1" lang="en-US" altLang="ja-JP" sz="800" b="1" dirty="0">
              <a:latin typeface="Arial" pitchFamily="-109" charset="0"/>
            </a:endParaRPr>
          </a:p>
          <a:p>
            <a:pPr algn="ctr">
              <a:defRPr/>
            </a:pPr>
            <a:r>
              <a:rPr kumimoji="1" lang="ja-JP" altLang="en-US" sz="800" b="1" dirty="0">
                <a:latin typeface="Arial" pitchFamily="-109" charset="0"/>
              </a:rPr>
              <a:t>かつ</a:t>
            </a:r>
            <a:endParaRPr kumimoji="1" lang="en-US" altLang="ja-JP" sz="800" b="1" dirty="0">
              <a:latin typeface="Arial" pitchFamily="-109" charset="0"/>
            </a:endParaRPr>
          </a:p>
          <a:p>
            <a:pPr algn="ctr">
              <a:defRPr/>
            </a:pPr>
            <a:r>
              <a:rPr kumimoji="1" lang="ja-JP" altLang="en-US" sz="800" b="1" dirty="0">
                <a:latin typeface="Arial" pitchFamily="-109" charset="0"/>
              </a:rPr>
              <a:t>心拍</a:t>
            </a:r>
            <a:r>
              <a:rPr kumimoji="1" lang="en-US" altLang="ja-JP" sz="800" b="1" dirty="0">
                <a:latin typeface="Arial" pitchFamily="-109" charset="0"/>
              </a:rPr>
              <a:t>  100 /</a:t>
            </a:r>
            <a:r>
              <a:rPr kumimoji="1" lang="ja-JP" altLang="en-US" sz="800" b="1" dirty="0">
                <a:latin typeface="Arial" pitchFamily="-109" charset="0"/>
              </a:rPr>
              <a:t>分以上</a:t>
            </a:r>
          </a:p>
        </p:txBody>
      </p:sp>
      <p:sp>
        <p:nvSpPr>
          <p:cNvPr id="90163" name="Text Box 51"/>
          <p:cNvSpPr txBox="1">
            <a:spLocks noChangeArrowheads="1"/>
          </p:cNvSpPr>
          <p:nvPr/>
        </p:nvSpPr>
        <p:spPr bwMode="auto">
          <a:xfrm>
            <a:off x="6376988" y="3860800"/>
            <a:ext cx="633707" cy="369332"/>
          </a:xfrm>
          <a:prstGeom prst="rect">
            <a:avLst/>
          </a:prstGeom>
          <a:noFill/>
          <a:ln w="9525">
            <a:noFill/>
            <a:miter lim="800000"/>
            <a:headEnd/>
            <a:tailEnd/>
          </a:ln>
        </p:spPr>
        <p:txBody>
          <a:bodyPr wrap="none">
            <a:prstTxWarp prst="textNoShape">
              <a:avLst/>
            </a:prstTxWarp>
            <a:spAutoFit/>
          </a:bodyPr>
          <a:lstStyle/>
          <a:p>
            <a:r>
              <a:rPr kumimoji="1" lang="ja-JP" altLang="en-US" b="1">
                <a:solidFill>
                  <a:schemeClr val="bg1"/>
                </a:solidFill>
                <a:latin typeface="Tahoma" pitchFamily="-112" charset="0"/>
              </a:rPr>
              <a:t>はい</a:t>
            </a:r>
            <a:endParaRPr kumimoji="1" lang="ja-JP" altLang="en-US" sz="2400">
              <a:solidFill>
                <a:schemeClr val="bg1"/>
              </a:solidFill>
            </a:endParaRPr>
          </a:p>
        </p:txBody>
      </p:sp>
      <p:sp>
        <p:nvSpPr>
          <p:cNvPr id="90164" name="Text Box 52"/>
          <p:cNvSpPr txBox="1">
            <a:spLocks noChangeArrowheads="1"/>
          </p:cNvSpPr>
          <p:nvPr/>
        </p:nvSpPr>
        <p:spPr bwMode="auto">
          <a:xfrm>
            <a:off x="7061200" y="3379278"/>
            <a:ext cx="829374" cy="369332"/>
          </a:xfrm>
          <a:prstGeom prst="rect">
            <a:avLst/>
          </a:prstGeom>
          <a:noFill/>
          <a:ln w="9525">
            <a:noFill/>
            <a:miter lim="800000"/>
            <a:headEnd/>
            <a:tailEnd/>
          </a:ln>
        </p:spPr>
        <p:txBody>
          <a:bodyPr wrap="none">
            <a:prstTxWarp prst="textNoShape">
              <a:avLst/>
            </a:prstTxWarp>
            <a:spAutoFit/>
          </a:bodyPr>
          <a:lstStyle/>
          <a:p>
            <a:r>
              <a:rPr kumimoji="1" lang="ja-JP" altLang="en-US" b="1" dirty="0">
                <a:solidFill>
                  <a:schemeClr val="bg1"/>
                </a:solidFill>
                <a:latin typeface="Tahoma" pitchFamily="-112" charset="0"/>
              </a:rPr>
              <a:t>いいえ</a:t>
            </a:r>
            <a:endParaRPr kumimoji="1" lang="ja-JP" altLang="en-US" sz="2400" dirty="0">
              <a:solidFill>
                <a:schemeClr val="bg1"/>
              </a:solidFill>
            </a:endParaRPr>
          </a:p>
        </p:txBody>
      </p:sp>
      <p:sp>
        <p:nvSpPr>
          <p:cNvPr id="90165" name="Line 53"/>
          <p:cNvSpPr>
            <a:spLocks noChangeShapeType="1"/>
          </p:cNvSpPr>
          <p:nvPr/>
        </p:nvSpPr>
        <p:spPr bwMode="auto">
          <a:xfrm>
            <a:off x="7061200" y="3692525"/>
            <a:ext cx="558800" cy="0"/>
          </a:xfrm>
          <a:prstGeom prst="line">
            <a:avLst/>
          </a:prstGeom>
          <a:noFill/>
          <a:ln w="19050">
            <a:solidFill>
              <a:srgbClr val="F0FF18"/>
            </a:solidFill>
            <a:round/>
            <a:headEnd/>
            <a:tailEnd/>
          </a:ln>
        </p:spPr>
        <p:txBody>
          <a:bodyPr wrap="none" anchor="ctr">
            <a:prstTxWarp prst="textNoShape">
              <a:avLst/>
            </a:prstTxWarp>
          </a:bodyPr>
          <a:lstStyle/>
          <a:p>
            <a:endParaRPr lang="ja-JP" altLang="en-US">
              <a:solidFill>
                <a:schemeClr val="bg1"/>
              </a:solidFill>
            </a:endParaRPr>
          </a:p>
        </p:txBody>
      </p:sp>
      <p:sp>
        <p:nvSpPr>
          <p:cNvPr id="90166" name="Line 54"/>
          <p:cNvSpPr>
            <a:spLocks noChangeShapeType="1"/>
          </p:cNvSpPr>
          <p:nvPr/>
        </p:nvSpPr>
        <p:spPr bwMode="auto">
          <a:xfrm>
            <a:off x="7620000" y="3692525"/>
            <a:ext cx="0" cy="457200"/>
          </a:xfrm>
          <a:prstGeom prst="line">
            <a:avLst/>
          </a:prstGeom>
          <a:noFill/>
          <a:ln w="19050">
            <a:solidFill>
              <a:srgbClr val="F0FF18"/>
            </a:solidFill>
            <a:round/>
            <a:headEnd/>
            <a:tailEnd type="triangle" w="med" len="med"/>
          </a:ln>
        </p:spPr>
        <p:txBody>
          <a:bodyPr wrap="none" anchor="ctr">
            <a:prstTxWarp prst="textNoShape">
              <a:avLst/>
            </a:prstTxWarp>
          </a:bodyPr>
          <a:lstStyle/>
          <a:p>
            <a:endParaRPr lang="ja-JP" altLang="en-US">
              <a:solidFill>
                <a:schemeClr val="bg1"/>
              </a:solidFill>
            </a:endParaRPr>
          </a:p>
        </p:txBody>
      </p:sp>
      <p:sp>
        <p:nvSpPr>
          <p:cNvPr id="90167" name="Line 55"/>
          <p:cNvSpPr>
            <a:spLocks noChangeShapeType="1"/>
          </p:cNvSpPr>
          <p:nvPr/>
        </p:nvSpPr>
        <p:spPr bwMode="auto">
          <a:xfrm>
            <a:off x="6299200" y="4378325"/>
            <a:ext cx="0" cy="285750"/>
          </a:xfrm>
          <a:prstGeom prst="line">
            <a:avLst/>
          </a:prstGeom>
          <a:noFill/>
          <a:ln w="19050">
            <a:solidFill>
              <a:srgbClr val="F0FF18"/>
            </a:solidFill>
            <a:round/>
            <a:headEnd/>
            <a:tailEnd type="triangle" w="med" len="med"/>
          </a:ln>
        </p:spPr>
        <p:txBody>
          <a:bodyPr wrap="none" anchor="ctr">
            <a:prstTxWarp prst="textNoShape">
              <a:avLst/>
            </a:prstTxWarp>
          </a:bodyPr>
          <a:lstStyle/>
          <a:p>
            <a:endParaRPr lang="ja-JP" altLang="en-US">
              <a:solidFill>
                <a:schemeClr val="bg1"/>
              </a:solidFill>
            </a:endParaRPr>
          </a:p>
        </p:txBody>
      </p:sp>
      <p:sp>
        <p:nvSpPr>
          <p:cNvPr id="90168" name="Line 56"/>
          <p:cNvSpPr>
            <a:spLocks noChangeShapeType="1"/>
          </p:cNvSpPr>
          <p:nvPr/>
        </p:nvSpPr>
        <p:spPr bwMode="auto">
          <a:xfrm>
            <a:off x="6299200" y="5006975"/>
            <a:ext cx="0" cy="285750"/>
          </a:xfrm>
          <a:prstGeom prst="line">
            <a:avLst/>
          </a:prstGeom>
          <a:noFill/>
          <a:ln w="19050">
            <a:solidFill>
              <a:srgbClr val="F0FF18"/>
            </a:solidFill>
            <a:round/>
            <a:headEnd/>
            <a:tailEnd type="triangle" w="med" len="med"/>
          </a:ln>
        </p:spPr>
        <p:txBody>
          <a:bodyPr wrap="none" anchor="ctr">
            <a:prstTxWarp prst="textNoShape">
              <a:avLst/>
            </a:prstTxWarp>
          </a:bodyPr>
          <a:lstStyle/>
          <a:p>
            <a:endParaRPr lang="ja-JP" altLang="en-US">
              <a:solidFill>
                <a:schemeClr val="bg1"/>
              </a:solidFill>
            </a:endParaRPr>
          </a:p>
        </p:txBody>
      </p:sp>
      <p:sp>
        <p:nvSpPr>
          <p:cNvPr id="433209" name="AutoShape 57"/>
          <p:cNvSpPr>
            <a:spLocks noChangeArrowheads="1"/>
          </p:cNvSpPr>
          <p:nvPr/>
        </p:nvSpPr>
        <p:spPr bwMode="auto">
          <a:xfrm>
            <a:off x="5486400" y="3521075"/>
            <a:ext cx="1727200" cy="342900"/>
          </a:xfrm>
          <a:prstGeom prst="flowChartDecision">
            <a:avLst/>
          </a:prstGeom>
          <a:solidFill>
            <a:srgbClr val="ECB5B5"/>
          </a:solidFill>
          <a:ln w="9525">
            <a:solidFill>
              <a:schemeClr val="tx1"/>
            </a:solidFill>
            <a:miter lim="800000"/>
            <a:headEnd/>
            <a:tailEnd/>
          </a:ln>
          <a:effectLst>
            <a:outerShdw blurRad="63500" dist="46662" dir="3284183" algn="ctr" rotWithShape="0">
              <a:srgbClr val="000000">
                <a:alpha val="74998"/>
              </a:srgbClr>
            </a:outerShdw>
          </a:effectLst>
        </p:spPr>
        <p:txBody>
          <a:bodyPr wrap="none" anchor="ctr">
            <a:prstTxWarp prst="textNoShape">
              <a:avLst/>
            </a:prstTxWarp>
          </a:bodyPr>
          <a:lstStyle/>
          <a:p>
            <a:pPr algn="ctr">
              <a:defRPr/>
            </a:pPr>
            <a:r>
              <a:rPr kumimoji="1" lang="ja-JP" altLang="en-US" sz="800" b="1" dirty="0">
                <a:latin typeface="Arial" pitchFamily="-109" charset="0"/>
              </a:rPr>
              <a:t>中心性チアノーゼ</a:t>
            </a:r>
          </a:p>
        </p:txBody>
      </p:sp>
      <p:sp>
        <p:nvSpPr>
          <p:cNvPr id="90170" name="Line 58"/>
          <p:cNvSpPr>
            <a:spLocks noChangeShapeType="1"/>
          </p:cNvSpPr>
          <p:nvPr/>
        </p:nvSpPr>
        <p:spPr bwMode="auto">
          <a:xfrm>
            <a:off x="6299200" y="3235325"/>
            <a:ext cx="0" cy="285750"/>
          </a:xfrm>
          <a:prstGeom prst="line">
            <a:avLst/>
          </a:prstGeom>
          <a:noFill/>
          <a:ln w="19050">
            <a:solidFill>
              <a:srgbClr val="F0FF18"/>
            </a:solidFill>
            <a:round/>
            <a:headEnd/>
            <a:tailEnd type="triangle" w="med" len="med"/>
          </a:ln>
        </p:spPr>
        <p:txBody>
          <a:bodyPr wrap="none" anchor="ctr">
            <a:prstTxWarp prst="textNoShape">
              <a:avLst/>
            </a:prstTxWarp>
          </a:bodyPr>
          <a:lstStyle/>
          <a:p>
            <a:endParaRPr lang="ja-JP" altLang="en-US">
              <a:solidFill>
                <a:schemeClr val="bg1"/>
              </a:solidFill>
            </a:endParaRPr>
          </a:p>
        </p:txBody>
      </p:sp>
      <p:sp>
        <p:nvSpPr>
          <p:cNvPr id="90171" name="Line 59"/>
          <p:cNvSpPr>
            <a:spLocks noChangeShapeType="1"/>
          </p:cNvSpPr>
          <p:nvPr/>
        </p:nvSpPr>
        <p:spPr bwMode="auto">
          <a:xfrm>
            <a:off x="2247900" y="3235325"/>
            <a:ext cx="0" cy="285750"/>
          </a:xfrm>
          <a:prstGeom prst="line">
            <a:avLst/>
          </a:prstGeom>
          <a:noFill/>
          <a:ln w="19050">
            <a:solidFill>
              <a:srgbClr val="F0FF18"/>
            </a:solidFill>
            <a:round/>
            <a:headEnd/>
            <a:tailEnd type="triangle" w="med" len="med"/>
          </a:ln>
        </p:spPr>
        <p:txBody>
          <a:bodyPr wrap="none" anchor="ctr">
            <a:prstTxWarp prst="textNoShape">
              <a:avLst/>
            </a:prstTxWarp>
          </a:bodyPr>
          <a:lstStyle/>
          <a:p>
            <a:endParaRPr lang="ja-JP" altLang="en-US">
              <a:solidFill>
                <a:schemeClr val="bg1"/>
              </a:solidFill>
            </a:endParaRPr>
          </a:p>
        </p:txBody>
      </p:sp>
      <p:sp>
        <p:nvSpPr>
          <p:cNvPr id="90172" name="Line 60"/>
          <p:cNvSpPr>
            <a:spLocks noChangeShapeType="1"/>
          </p:cNvSpPr>
          <p:nvPr/>
        </p:nvSpPr>
        <p:spPr bwMode="auto">
          <a:xfrm>
            <a:off x="2247900" y="3749675"/>
            <a:ext cx="0" cy="285750"/>
          </a:xfrm>
          <a:prstGeom prst="line">
            <a:avLst/>
          </a:prstGeom>
          <a:noFill/>
          <a:ln w="19050">
            <a:solidFill>
              <a:srgbClr val="F0FF18"/>
            </a:solidFill>
            <a:round/>
            <a:headEnd/>
            <a:tailEnd type="triangle" w="med" len="med"/>
          </a:ln>
        </p:spPr>
        <p:txBody>
          <a:bodyPr wrap="none" anchor="ctr">
            <a:prstTxWarp prst="textNoShape">
              <a:avLst/>
            </a:prstTxWarp>
          </a:bodyPr>
          <a:lstStyle/>
          <a:p>
            <a:endParaRPr lang="ja-JP" altLang="en-US">
              <a:solidFill>
                <a:schemeClr val="bg1"/>
              </a:solidFill>
            </a:endParaRPr>
          </a:p>
        </p:txBody>
      </p:sp>
      <p:sp>
        <p:nvSpPr>
          <p:cNvPr id="90173" name="Line 61"/>
          <p:cNvSpPr>
            <a:spLocks noChangeShapeType="1"/>
          </p:cNvSpPr>
          <p:nvPr/>
        </p:nvSpPr>
        <p:spPr bwMode="auto">
          <a:xfrm>
            <a:off x="2247900" y="4378325"/>
            <a:ext cx="0" cy="285750"/>
          </a:xfrm>
          <a:prstGeom prst="line">
            <a:avLst/>
          </a:prstGeom>
          <a:noFill/>
          <a:ln w="19050">
            <a:solidFill>
              <a:srgbClr val="F0FF18"/>
            </a:solidFill>
            <a:round/>
            <a:headEnd/>
            <a:tailEnd type="triangle" w="med" len="med"/>
          </a:ln>
        </p:spPr>
        <p:txBody>
          <a:bodyPr wrap="none" anchor="ctr">
            <a:prstTxWarp prst="textNoShape">
              <a:avLst/>
            </a:prstTxWarp>
          </a:bodyPr>
          <a:lstStyle/>
          <a:p>
            <a:endParaRPr lang="ja-JP" altLang="en-US">
              <a:solidFill>
                <a:schemeClr val="bg1"/>
              </a:solidFill>
            </a:endParaRPr>
          </a:p>
        </p:txBody>
      </p:sp>
      <p:sp>
        <p:nvSpPr>
          <p:cNvPr id="433214" name="Rectangle 62"/>
          <p:cNvSpPr>
            <a:spLocks noChangeArrowheads="1"/>
          </p:cNvSpPr>
          <p:nvPr/>
        </p:nvSpPr>
        <p:spPr bwMode="auto">
          <a:xfrm>
            <a:off x="1117600" y="4664075"/>
            <a:ext cx="2235200" cy="228600"/>
          </a:xfrm>
          <a:prstGeom prst="rect">
            <a:avLst/>
          </a:prstGeom>
          <a:solidFill>
            <a:schemeClr val="accent1"/>
          </a:solidFill>
          <a:ln w="9525">
            <a:solidFill>
              <a:schemeClr val="tx1"/>
            </a:solidFill>
            <a:miter lim="800000"/>
            <a:headEnd/>
            <a:tailEnd/>
          </a:ln>
          <a:effectLst>
            <a:outerShdw blurRad="63500" dist="63500" dir="3187806" algn="ctr" rotWithShape="0">
              <a:schemeClr val="tx1">
                <a:alpha val="74998"/>
              </a:schemeClr>
            </a:outerShdw>
          </a:effectLst>
        </p:spPr>
        <p:txBody>
          <a:bodyPr wrap="none" anchor="ctr">
            <a:prstTxWarp prst="textNoShape">
              <a:avLst/>
            </a:prstTxWarp>
          </a:bodyPr>
          <a:lstStyle/>
          <a:p>
            <a:pPr algn="ctr">
              <a:defRPr/>
            </a:pPr>
            <a:r>
              <a:rPr lang="ja-JP" altLang="en-US" sz="1000" b="1">
                <a:solidFill>
                  <a:schemeClr val="bg1"/>
                </a:solidFill>
                <a:latin typeface="Arial" pitchFamily="-109" charset="0"/>
                <a:ea typeface="MS Gothic" pitchFamily="49" charset="-128"/>
                <a:cs typeface="MS Gothic" pitchFamily="49" charset="-128"/>
              </a:rPr>
              <a:t>人工呼吸と胸骨圧迫</a:t>
            </a:r>
            <a:r>
              <a:rPr lang="en-US" altLang="ja-JP" sz="1000" b="1">
                <a:solidFill>
                  <a:schemeClr val="bg1"/>
                </a:solidFill>
                <a:latin typeface="Arial" pitchFamily="-109" charset="0"/>
                <a:ea typeface="MS Gothic" pitchFamily="49" charset="-128"/>
                <a:cs typeface="MS Gothic" pitchFamily="49" charset="-128"/>
              </a:rPr>
              <a:t> (1:3)(**)</a:t>
            </a:r>
            <a:endParaRPr lang="en-US" altLang="ja-JP" sz="800">
              <a:solidFill>
                <a:schemeClr val="bg1"/>
              </a:solidFill>
              <a:latin typeface="Arial" pitchFamily="-109" charset="0"/>
              <a:ea typeface="MS Gothic" pitchFamily="49" charset="-128"/>
              <a:cs typeface="MS Gothic" pitchFamily="49" charset="-128"/>
            </a:endParaRPr>
          </a:p>
        </p:txBody>
      </p:sp>
      <p:sp>
        <p:nvSpPr>
          <p:cNvPr id="90176" name="Text Box 64"/>
          <p:cNvSpPr txBox="1">
            <a:spLocks noChangeArrowheads="1"/>
          </p:cNvSpPr>
          <p:nvPr/>
        </p:nvSpPr>
        <p:spPr bwMode="auto">
          <a:xfrm>
            <a:off x="2222500" y="5382703"/>
            <a:ext cx="939800" cy="244475"/>
          </a:xfrm>
          <a:prstGeom prst="rect">
            <a:avLst/>
          </a:prstGeom>
          <a:noFill/>
          <a:ln w="9525">
            <a:noFill/>
            <a:miter lim="800000"/>
            <a:headEnd/>
            <a:tailEnd/>
          </a:ln>
        </p:spPr>
        <p:txBody>
          <a:bodyPr>
            <a:prstTxWarp prst="textNoShape">
              <a:avLst/>
            </a:prstTxWarp>
            <a:spAutoFit/>
          </a:bodyPr>
          <a:lstStyle/>
          <a:p>
            <a:r>
              <a:rPr kumimoji="1" lang="en-US" altLang="ja-JP" sz="1000" b="1" dirty="0">
                <a:solidFill>
                  <a:schemeClr val="bg1"/>
                </a:solidFill>
                <a:latin typeface="Tahoma" pitchFamily="-112" charset="0"/>
              </a:rPr>
              <a:t>60</a:t>
            </a:r>
            <a:r>
              <a:rPr kumimoji="1" lang="ja-JP" altLang="en-US" sz="1000" b="1" dirty="0">
                <a:solidFill>
                  <a:schemeClr val="bg1"/>
                </a:solidFill>
                <a:latin typeface="Tahoma" pitchFamily="-112" charset="0"/>
              </a:rPr>
              <a:t>未満</a:t>
            </a:r>
            <a:endParaRPr kumimoji="1" lang="ja-JP" altLang="en-US" sz="2400" dirty="0">
              <a:solidFill>
                <a:schemeClr val="bg1"/>
              </a:solidFill>
            </a:endParaRPr>
          </a:p>
        </p:txBody>
      </p:sp>
      <p:sp>
        <p:nvSpPr>
          <p:cNvPr id="90177" name="Line 65"/>
          <p:cNvSpPr>
            <a:spLocks noChangeShapeType="1"/>
          </p:cNvSpPr>
          <p:nvPr/>
        </p:nvSpPr>
        <p:spPr bwMode="auto">
          <a:xfrm>
            <a:off x="2247900" y="5342212"/>
            <a:ext cx="0" cy="285750"/>
          </a:xfrm>
          <a:prstGeom prst="line">
            <a:avLst/>
          </a:prstGeom>
          <a:noFill/>
          <a:ln w="19050">
            <a:solidFill>
              <a:srgbClr val="F0FF18"/>
            </a:solidFill>
            <a:round/>
            <a:headEnd/>
            <a:tailEnd type="triangle" w="med" len="med"/>
          </a:ln>
        </p:spPr>
        <p:txBody>
          <a:bodyPr wrap="none" anchor="ctr">
            <a:prstTxWarp prst="textNoShape">
              <a:avLst/>
            </a:prstTxWarp>
          </a:bodyPr>
          <a:lstStyle/>
          <a:p>
            <a:endParaRPr lang="ja-JP" altLang="en-US">
              <a:solidFill>
                <a:schemeClr val="bg1"/>
              </a:solidFill>
            </a:endParaRPr>
          </a:p>
        </p:txBody>
      </p:sp>
      <p:sp>
        <p:nvSpPr>
          <p:cNvPr id="90178" name="Line 66"/>
          <p:cNvSpPr>
            <a:spLocks noChangeShapeType="1"/>
          </p:cNvSpPr>
          <p:nvPr/>
        </p:nvSpPr>
        <p:spPr bwMode="auto">
          <a:xfrm>
            <a:off x="4495800" y="2571750"/>
            <a:ext cx="0" cy="323850"/>
          </a:xfrm>
          <a:prstGeom prst="line">
            <a:avLst/>
          </a:prstGeom>
          <a:noFill/>
          <a:ln w="19050">
            <a:solidFill>
              <a:srgbClr val="F0FF18"/>
            </a:solidFill>
            <a:round/>
            <a:headEnd/>
            <a:tailEnd type="triangle" w="med" len="med"/>
          </a:ln>
        </p:spPr>
        <p:txBody>
          <a:bodyPr wrap="none" anchor="ctr">
            <a:prstTxWarp prst="textNoShape">
              <a:avLst/>
            </a:prstTxWarp>
          </a:bodyPr>
          <a:lstStyle/>
          <a:p>
            <a:endParaRPr lang="ja-JP" altLang="en-US">
              <a:solidFill>
                <a:schemeClr val="bg1"/>
              </a:solidFill>
            </a:endParaRPr>
          </a:p>
        </p:txBody>
      </p:sp>
      <p:sp>
        <p:nvSpPr>
          <p:cNvPr id="433219" name="AutoShape 67"/>
          <p:cNvSpPr>
            <a:spLocks noChangeArrowheads="1"/>
          </p:cNvSpPr>
          <p:nvPr/>
        </p:nvSpPr>
        <p:spPr bwMode="auto">
          <a:xfrm>
            <a:off x="1354138" y="4035425"/>
            <a:ext cx="1706562" cy="342900"/>
          </a:xfrm>
          <a:prstGeom prst="flowChartDecision">
            <a:avLst/>
          </a:prstGeom>
          <a:solidFill>
            <a:srgbClr val="ECB5B5"/>
          </a:solidFill>
          <a:ln w="9525">
            <a:solidFill>
              <a:schemeClr val="tx1"/>
            </a:solidFill>
            <a:miter lim="800000"/>
            <a:headEnd/>
            <a:tailEnd/>
          </a:ln>
          <a:effectLst>
            <a:outerShdw blurRad="63500" dist="46662" dir="3284183" algn="ctr" rotWithShape="0">
              <a:srgbClr val="000000">
                <a:alpha val="74998"/>
              </a:srgbClr>
            </a:outerShdw>
          </a:effectLst>
        </p:spPr>
        <p:txBody>
          <a:bodyPr wrap="none" anchor="ctr">
            <a:prstTxWarp prst="textNoShape">
              <a:avLst/>
            </a:prstTxWarp>
          </a:bodyPr>
          <a:lstStyle/>
          <a:p>
            <a:pPr algn="ctr">
              <a:defRPr/>
            </a:pPr>
            <a:r>
              <a:rPr kumimoji="1" lang="ja-JP" altLang="en-US" sz="800" b="1" dirty="0">
                <a:latin typeface="Arial" pitchFamily="-109" charset="0"/>
              </a:rPr>
              <a:t>心拍数確認</a:t>
            </a:r>
          </a:p>
        </p:txBody>
      </p:sp>
      <p:sp>
        <p:nvSpPr>
          <p:cNvPr id="433220" name="AutoShape 68"/>
          <p:cNvSpPr>
            <a:spLocks noChangeArrowheads="1"/>
          </p:cNvSpPr>
          <p:nvPr/>
        </p:nvSpPr>
        <p:spPr bwMode="auto">
          <a:xfrm>
            <a:off x="1354138" y="5074728"/>
            <a:ext cx="1706562" cy="342900"/>
          </a:xfrm>
          <a:prstGeom prst="flowChartDecision">
            <a:avLst/>
          </a:prstGeom>
          <a:solidFill>
            <a:srgbClr val="ECB5B5"/>
          </a:solidFill>
          <a:ln w="9525">
            <a:solidFill>
              <a:schemeClr val="tx1"/>
            </a:solidFill>
            <a:miter lim="800000"/>
            <a:headEnd/>
            <a:tailEnd/>
          </a:ln>
          <a:effectLst>
            <a:outerShdw blurRad="63500" dist="46662" dir="3284183" algn="ctr" rotWithShape="0">
              <a:srgbClr val="000000">
                <a:alpha val="74998"/>
              </a:srgbClr>
            </a:outerShdw>
          </a:effectLst>
        </p:spPr>
        <p:txBody>
          <a:bodyPr wrap="none" anchor="ctr">
            <a:prstTxWarp prst="textNoShape">
              <a:avLst/>
            </a:prstTxWarp>
          </a:bodyPr>
          <a:lstStyle/>
          <a:p>
            <a:pPr algn="ctr">
              <a:defRPr/>
            </a:pPr>
            <a:r>
              <a:rPr kumimoji="1" lang="ja-JP" altLang="en-US" sz="800" b="1" dirty="0">
                <a:latin typeface="Arial" pitchFamily="-109" charset="0"/>
              </a:rPr>
              <a:t>心拍数確認</a:t>
            </a:r>
          </a:p>
        </p:txBody>
      </p:sp>
      <p:sp>
        <p:nvSpPr>
          <p:cNvPr id="90181" name="Line 69"/>
          <p:cNvSpPr>
            <a:spLocks noChangeShapeType="1"/>
          </p:cNvSpPr>
          <p:nvPr/>
        </p:nvSpPr>
        <p:spPr bwMode="auto">
          <a:xfrm>
            <a:off x="609600" y="2400300"/>
            <a:ext cx="1828800" cy="0"/>
          </a:xfrm>
          <a:prstGeom prst="line">
            <a:avLst/>
          </a:prstGeom>
          <a:noFill/>
          <a:ln w="19050">
            <a:solidFill>
              <a:srgbClr val="F0FF18"/>
            </a:solidFill>
            <a:round/>
            <a:headEnd/>
            <a:tailEnd type="triangle" w="med" len="med"/>
          </a:ln>
        </p:spPr>
        <p:txBody>
          <a:bodyPr wrap="none" anchor="ctr">
            <a:prstTxWarp prst="textNoShape">
              <a:avLst/>
            </a:prstTxWarp>
          </a:bodyPr>
          <a:lstStyle/>
          <a:p>
            <a:endParaRPr lang="ja-JP" altLang="en-US">
              <a:solidFill>
                <a:schemeClr val="bg1"/>
              </a:solidFill>
            </a:endParaRPr>
          </a:p>
        </p:txBody>
      </p:sp>
      <p:sp>
        <p:nvSpPr>
          <p:cNvPr id="90182" name="Line 70"/>
          <p:cNvSpPr>
            <a:spLocks noChangeShapeType="1"/>
          </p:cNvSpPr>
          <p:nvPr/>
        </p:nvSpPr>
        <p:spPr bwMode="auto">
          <a:xfrm flipH="1">
            <a:off x="6908800" y="4857750"/>
            <a:ext cx="1524000" cy="0"/>
          </a:xfrm>
          <a:prstGeom prst="line">
            <a:avLst/>
          </a:prstGeom>
          <a:noFill/>
          <a:ln w="19050">
            <a:solidFill>
              <a:srgbClr val="F0FF18"/>
            </a:solidFill>
            <a:round/>
            <a:headEnd/>
            <a:tailEnd/>
          </a:ln>
        </p:spPr>
        <p:txBody>
          <a:bodyPr wrap="none" anchor="ctr">
            <a:prstTxWarp prst="textNoShape">
              <a:avLst/>
            </a:prstTxWarp>
          </a:bodyPr>
          <a:lstStyle/>
          <a:p>
            <a:endParaRPr lang="ja-JP" altLang="en-US">
              <a:solidFill>
                <a:schemeClr val="bg1"/>
              </a:solidFill>
            </a:endParaRPr>
          </a:p>
        </p:txBody>
      </p:sp>
      <p:sp>
        <p:nvSpPr>
          <p:cNvPr id="433223" name="AutoShape 71"/>
          <p:cNvSpPr>
            <a:spLocks noChangeArrowheads="1"/>
          </p:cNvSpPr>
          <p:nvPr/>
        </p:nvSpPr>
        <p:spPr bwMode="auto">
          <a:xfrm>
            <a:off x="5486400" y="4664075"/>
            <a:ext cx="1828800" cy="342900"/>
          </a:xfrm>
          <a:prstGeom prst="flowChartDecision">
            <a:avLst/>
          </a:prstGeom>
          <a:solidFill>
            <a:srgbClr val="ECB5B5"/>
          </a:solidFill>
          <a:ln w="9525">
            <a:solidFill>
              <a:schemeClr val="tx1"/>
            </a:solidFill>
            <a:miter lim="800000"/>
            <a:headEnd/>
            <a:tailEnd/>
          </a:ln>
          <a:effectLst>
            <a:outerShdw blurRad="63500" dist="46662" dir="3284183" algn="ctr" rotWithShape="0">
              <a:srgbClr val="000000">
                <a:alpha val="74998"/>
              </a:srgbClr>
            </a:outerShdw>
          </a:effectLst>
        </p:spPr>
        <p:txBody>
          <a:bodyPr wrap="none" anchor="ctr">
            <a:prstTxWarp prst="textNoShape">
              <a:avLst/>
            </a:prstTxWarp>
          </a:bodyPr>
          <a:lstStyle/>
          <a:p>
            <a:pPr algn="ctr">
              <a:defRPr/>
            </a:pPr>
            <a:r>
              <a:rPr kumimoji="1" lang="ja-JP" altLang="en-US" sz="800" b="1" dirty="0">
                <a:latin typeface="Arial" pitchFamily="-109" charset="0"/>
              </a:rPr>
              <a:t>中心性チアノーゼ</a:t>
            </a:r>
          </a:p>
        </p:txBody>
      </p:sp>
      <p:sp>
        <p:nvSpPr>
          <p:cNvPr id="90184" name="Line 72"/>
          <p:cNvSpPr>
            <a:spLocks noChangeShapeType="1"/>
          </p:cNvSpPr>
          <p:nvPr/>
        </p:nvSpPr>
        <p:spPr bwMode="auto">
          <a:xfrm flipH="1">
            <a:off x="6502400" y="2400300"/>
            <a:ext cx="1930400" cy="0"/>
          </a:xfrm>
          <a:prstGeom prst="line">
            <a:avLst/>
          </a:prstGeom>
          <a:noFill/>
          <a:ln w="19050">
            <a:solidFill>
              <a:srgbClr val="F0FF18"/>
            </a:solidFill>
            <a:round/>
            <a:headEnd/>
            <a:tailEnd type="triangle" w="med" len="med"/>
          </a:ln>
        </p:spPr>
        <p:txBody>
          <a:bodyPr wrap="none" anchor="ctr">
            <a:prstTxWarp prst="textNoShape">
              <a:avLst/>
            </a:prstTxWarp>
          </a:bodyPr>
          <a:lstStyle/>
          <a:p>
            <a:endParaRPr lang="ja-JP" altLang="en-US">
              <a:solidFill>
                <a:schemeClr val="bg1"/>
              </a:solidFill>
            </a:endParaRPr>
          </a:p>
        </p:txBody>
      </p:sp>
      <p:sp>
        <p:nvSpPr>
          <p:cNvPr id="90185" name="Rectangle 73"/>
          <p:cNvSpPr>
            <a:spLocks noChangeArrowheads="1"/>
          </p:cNvSpPr>
          <p:nvPr/>
        </p:nvSpPr>
        <p:spPr bwMode="auto">
          <a:xfrm>
            <a:off x="4673600" y="6172200"/>
            <a:ext cx="4267200" cy="646331"/>
          </a:xfrm>
          <a:prstGeom prst="rect">
            <a:avLst/>
          </a:prstGeom>
          <a:noFill/>
          <a:ln w="9525">
            <a:noFill/>
            <a:miter lim="800000"/>
            <a:headEnd/>
            <a:tailEnd/>
          </a:ln>
        </p:spPr>
        <p:txBody>
          <a:bodyPr>
            <a:prstTxWarp prst="textNoShape">
              <a:avLst/>
            </a:prstTxWarp>
            <a:spAutoFit/>
          </a:bodyPr>
          <a:lstStyle/>
          <a:p>
            <a:r>
              <a:rPr lang="en-US" altLang="ja-JP" sz="900" b="1">
                <a:solidFill>
                  <a:schemeClr val="bg1"/>
                </a:solidFill>
                <a:latin typeface="Arial" pitchFamily="-112" charset="0"/>
                <a:ea typeface="MS Gothic" pitchFamily="49" charset="-128"/>
                <a:cs typeface="MS Gothic" pitchFamily="49" charset="-128"/>
              </a:rPr>
              <a:t>(*)</a:t>
            </a:r>
            <a:r>
              <a:rPr lang="ja-JP" altLang="en-US" sz="900" b="1">
                <a:solidFill>
                  <a:schemeClr val="bg1"/>
                </a:solidFill>
                <a:latin typeface="Arial" pitchFamily="-112" charset="0"/>
                <a:ea typeface="MS Gothic" pitchFamily="49" charset="-128"/>
                <a:cs typeface="MS Gothic" pitchFamily="49" charset="-128"/>
              </a:rPr>
              <a:t>人工呼吸</a:t>
            </a:r>
            <a:r>
              <a:rPr lang="en-US" altLang="ja-JP" sz="900" b="1">
                <a:solidFill>
                  <a:schemeClr val="bg1"/>
                </a:solidFill>
                <a:latin typeface="Arial" pitchFamily="-112" charset="0"/>
                <a:ea typeface="MS Gothic" pitchFamily="49" charset="-128"/>
                <a:cs typeface="MS Gothic" pitchFamily="49" charset="-128"/>
              </a:rPr>
              <a:t> </a:t>
            </a:r>
            <a:r>
              <a:rPr lang="ja-JP" altLang="en-US" sz="900" b="1">
                <a:solidFill>
                  <a:schemeClr val="bg1"/>
                </a:solidFill>
                <a:latin typeface="Arial" pitchFamily="-112" charset="0"/>
                <a:ea typeface="MS Gothic" pitchFamily="49" charset="-128"/>
                <a:cs typeface="MS Gothic" pitchFamily="49" charset="-128"/>
              </a:rPr>
              <a:t>：新生児仮死では</a:t>
            </a:r>
            <a:r>
              <a:rPr lang="en-US" altLang="ja-JP" sz="900" b="1">
                <a:solidFill>
                  <a:schemeClr val="bg1"/>
                </a:solidFill>
                <a:latin typeface="Arial" pitchFamily="-112" charset="0"/>
                <a:ea typeface="MS Gothic" pitchFamily="49" charset="-128"/>
                <a:cs typeface="MS Gothic" pitchFamily="49" charset="-128"/>
              </a:rPr>
              <a:t>90%</a:t>
            </a:r>
            <a:r>
              <a:rPr lang="ja-JP" altLang="en-US" sz="900" b="1">
                <a:solidFill>
                  <a:schemeClr val="bg1"/>
                </a:solidFill>
                <a:latin typeface="Arial" pitchFamily="-112" charset="0"/>
                <a:ea typeface="MS Gothic" pitchFamily="49" charset="-128"/>
                <a:cs typeface="MS Gothic" pitchFamily="49" charset="-128"/>
              </a:rPr>
              <a:t>以上はマスク＆バッグ</a:t>
            </a:r>
            <a:endParaRPr lang="en-US" altLang="ja-JP" sz="900" b="1">
              <a:solidFill>
                <a:schemeClr val="bg1"/>
              </a:solidFill>
              <a:latin typeface="Arial" pitchFamily="-112" charset="0"/>
              <a:ea typeface="MS Gothic" pitchFamily="49" charset="-128"/>
              <a:cs typeface="MS Gothic" pitchFamily="49" charset="-128"/>
            </a:endParaRPr>
          </a:p>
          <a:p>
            <a:r>
              <a:rPr lang="ja-JP" altLang="en-US" sz="900" b="1">
                <a:solidFill>
                  <a:schemeClr val="bg1"/>
                </a:solidFill>
                <a:latin typeface="Arial" pitchFamily="-112" charset="0"/>
                <a:ea typeface="MS Gothic" pitchFamily="49" charset="-128"/>
                <a:cs typeface="MS Gothic" pitchFamily="49" charset="-128"/>
              </a:rPr>
              <a:t>　　換気だけで改善するので急いで挿管しなくてよい。</a:t>
            </a:r>
            <a:endParaRPr lang="en-US" altLang="ja-JP" sz="900" b="1">
              <a:solidFill>
                <a:schemeClr val="bg1"/>
              </a:solidFill>
              <a:latin typeface="Arial" pitchFamily="-112" charset="0"/>
              <a:ea typeface="MS Gothic" pitchFamily="49" charset="-128"/>
              <a:cs typeface="MS Gothic" pitchFamily="49" charset="-128"/>
            </a:endParaRPr>
          </a:p>
          <a:p>
            <a:r>
              <a:rPr lang="en-US" altLang="ja-JP" sz="900" b="1">
                <a:solidFill>
                  <a:schemeClr val="bg1"/>
                </a:solidFill>
                <a:latin typeface="Arial" pitchFamily="-112" charset="0"/>
                <a:ea typeface="MS Gothic" pitchFamily="49" charset="-128"/>
                <a:cs typeface="MS Gothic" pitchFamily="49" charset="-128"/>
              </a:rPr>
              <a:t>(**)</a:t>
            </a:r>
            <a:r>
              <a:rPr lang="ja-JP" altLang="en-US" sz="900" b="1">
                <a:solidFill>
                  <a:schemeClr val="bg1"/>
                </a:solidFill>
                <a:latin typeface="Arial" pitchFamily="-112" charset="0"/>
                <a:ea typeface="MS Gothic" pitchFamily="49" charset="-128"/>
                <a:cs typeface="MS Gothic" pitchFamily="49" charset="-128"/>
              </a:rPr>
              <a:t>人工呼吸と胸骨圧迫：</a:t>
            </a:r>
            <a:r>
              <a:rPr lang="en-US" altLang="ja-JP" sz="900" b="1">
                <a:solidFill>
                  <a:schemeClr val="bg1"/>
                </a:solidFill>
                <a:latin typeface="Arial" pitchFamily="-112" charset="0"/>
                <a:ea typeface="MS Gothic" pitchFamily="49" charset="-128"/>
                <a:cs typeface="MS Gothic" pitchFamily="49" charset="-128"/>
              </a:rPr>
              <a:t>1</a:t>
            </a:r>
            <a:r>
              <a:rPr lang="ja-JP" altLang="en-US" sz="900" b="1">
                <a:solidFill>
                  <a:schemeClr val="bg1"/>
                </a:solidFill>
                <a:latin typeface="Arial" pitchFamily="-112" charset="0"/>
                <a:ea typeface="MS Gothic" pitchFamily="49" charset="-128"/>
                <a:cs typeface="MS Gothic" pitchFamily="49" charset="-128"/>
              </a:rPr>
              <a:t>分間では人工呼吸</a:t>
            </a:r>
            <a:r>
              <a:rPr lang="en-US" altLang="ja-JP" sz="900" b="1">
                <a:solidFill>
                  <a:schemeClr val="bg1"/>
                </a:solidFill>
                <a:latin typeface="Arial" pitchFamily="-112" charset="0"/>
                <a:ea typeface="MS Gothic" pitchFamily="49" charset="-128"/>
                <a:cs typeface="MS Gothic" pitchFamily="49" charset="-128"/>
              </a:rPr>
              <a:t>30</a:t>
            </a:r>
            <a:r>
              <a:rPr lang="ja-JP" altLang="en-US" sz="900" b="1">
                <a:solidFill>
                  <a:schemeClr val="bg1"/>
                </a:solidFill>
                <a:latin typeface="Arial" pitchFamily="-112" charset="0"/>
                <a:ea typeface="MS Gothic" pitchFamily="49" charset="-128"/>
                <a:cs typeface="MS Gothic" pitchFamily="49" charset="-128"/>
              </a:rPr>
              <a:t>回と胸骨</a:t>
            </a:r>
            <a:endParaRPr lang="en-US" altLang="ja-JP" sz="900" b="1">
              <a:solidFill>
                <a:schemeClr val="bg1"/>
              </a:solidFill>
              <a:latin typeface="Arial" pitchFamily="-112" charset="0"/>
              <a:ea typeface="MS Gothic" pitchFamily="49" charset="-128"/>
              <a:cs typeface="MS Gothic" pitchFamily="49" charset="-128"/>
            </a:endParaRPr>
          </a:p>
          <a:p>
            <a:r>
              <a:rPr lang="ja-JP" altLang="en-US" sz="900" b="1">
                <a:solidFill>
                  <a:schemeClr val="bg1"/>
                </a:solidFill>
                <a:latin typeface="Arial" pitchFamily="-112" charset="0"/>
                <a:ea typeface="MS Gothic" pitchFamily="49" charset="-128"/>
                <a:cs typeface="MS Gothic" pitchFamily="49" charset="-128"/>
              </a:rPr>
              <a:t>　　圧迫</a:t>
            </a:r>
            <a:r>
              <a:rPr lang="en-US" altLang="ja-JP" sz="900" b="1">
                <a:solidFill>
                  <a:schemeClr val="bg1"/>
                </a:solidFill>
                <a:latin typeface="Arial" pitchFamily="-112" charset="0"/>
                <a:ea typeface="MS Gothic" pitchFamily="49" charset="-128"/>
                <a:cs typeface="MS Gothic" pitchFamily="49" charset="-128"/>
              </a:rPr>
              <a:t>90</a:t>
            </a:r>
            <a:r>
              <a:rPr lang="ja-JP" altLang="en-US" sz="900" b="1">
                <a:solidFill>
                  <a:schemeClr val="bg1"/>
                </a:solidFill>
                <a:latin typeface="Arial" pitchFamily="-112" charset="0"/>
                <a:ea typeface="MS Gothic" pitchFamily="49" charset="-128"/>
                <a:cs typeface="MS Gothic" pitchFamily="49" charset="-128"/>
              </a:rPr>
              <a:t>回となる。</a:t>
            </a:r>
          </a:p>
        </p:txBody>
      </p:sp>
      <p:sp>
        <p:nvSpPr>
          <p:cNvPr id="433226" name="Rectangle 74"/>
          <p:cNvSpPr>
            <a:spLocks noChangeArrowheads="1"/>
          </p:cNvSpPr>
          <p:nvPr/>
        </p:nvSpPr>
        <p:spPr bwMode="auto">
          <a:xfrm>
            <a:off x="2438400" y="1543050"/>
            <a:ext cx="1219200" cy="171450"/>
          </a:xfrm>
          <a:prstGeom prst="rect">
            <a:avLst/>
          </a:prstGeom>
          <a:solidFill>
            <a:schemeClr val="accent1"/>
          </a:solidFill>
          <a:ln w="9525">
            <a:solidFill>
              <a:schemeClr val="tx1"/>
            </a:solidFill>
            <a:miter lim="800000"/>
            <a:headEnd/>
            <a:tailEnd/>
          </a:ln>
          <a:effectLst>
            <a:outerShdw blurRad="63500" dist="63500" dir="3187806" algn="ctr" rotWithShape="0">
              <a:schemeClr val="tx1">
                <a:alpha val="74998"/>
              </a:schemeClr>
            </a:outerShdw>
          </a:effectLst>
        </p:spPr>
        <p:txBody>
          <a:bodyPr wrap="none" anchor="ctr">
            <a:prstTxWarp prst="textNoShape">
              <a:avLst/>
            </a:prstTxWarp>
          </a:bodyPr>
          <a:lstStyle/>
          <a:p>
            <a:pPr algn="ctr">
              <a:defRPr/>
            </a:pPr>
            <a:r>
              <a:rPr lang="ja-JP" altLang="en-US" sz="1000" b="1">
                <a:solidFill>
                  <a:schemeClr val="bg1"/>
                </a:solidFill>
                <a:latin typeface="MS Gothic" pitchFamily="49" charset="-128"/>
                <a:ea typeface="MS Gothic" pitchFamily="49" charset="-128"/>
                <a:cs typeface="MS Gothic" pitchFamily="49" charset="-128"/>
              </a:rPr>
              <a:t>口腔内吸引</a:t>
            </a:r>
            <a:endParaRPr lang="ja-JP" altLang="en-US">
              <a:solidFill>
                <a:schemeClr val="bg1"/>
              </a:solidFill>
              <a:latin typeface="MS Gothic" pitchFamily="49" charset="-128"/>
              <a:ea typeface="MS Gothic" pitchFamily="49" charset="-128"/>
              <a:cs typeface="MS Gothic" pitchFamily="49" charset="-128"/>
            </a:endParaRPr>
          </a:p>
        </p:txBody>
      </p:sp>
      <p:sp>
        <p:nvSpPr>
          <p:cNvPr id="90187" name="テキスト ボックス 74"/>
          <p:cNvSpPr txBox="1">
            <a:spLocks noChangeArrowheads="1"/>
          </p:cNvSpPr>
          <p:nvPr/>
        </p:nvSpPr>
        <p:spPr bwMode="auto">
          <a:xfrm>
            <a:off x="638175" y="228600"/>
            <a:ext cx="1724025" cy="461963"/>
          </a:xfrm>
          <a:prstGeom prst="rect">
            <a:avLst/>
          </a:prstGeom>
          <a:noFill/>
          <a:ln w="9525">
            <a:noFill/>
            <a:miter lim="800000"/>
            <a:headEnd/>
            <a:tailEnd/>
          </a:ln>
        </p:spPr>
        <p:txBody>
          <a:bodyPr wrap="none">
            <a:prstTxWarp prst="textNoShape">
              <a:avLst/>
            </a:prstTxWarp>
            <a:spAutoFit/>
          </a:bodyPr>
          <a:lstStyle/>
          <a:p>
            <a:r>
              <a:rPr kumimoji="1" lang="en-US" altLang="ja-JP" sz="2400">
                <a:solidFill>
                  <a:schemeClr val="bg1"/>
                </a:solidFill>
                <a:latin typeface="ＭＳ Ｐゴシック" pitchFamily="-112" charset="-128"/>
                <a:ea typeface="ＭＳ Ｐゴシック" pitchFamily="-112" charset="-128"/>
                <a:cs typeface="ＭＳ Ｐゴシック" pitchFamily="-112" charset="-128"/>
              </a:rPr>
              <a:t>2005</a:t>
            </a:r>
            <a:r>
              <a:rPr kumimoji="1" lang="ja-JP" altLang="en-US" sz="2400">
                <a:solidFill>
                  <a:schemeClr val="bg1"/>
                </a:solidFill>
                <a:latin typeface="ＭＳ Ｐゴシック" pitchFamily="-112" charset="-128"/>
                <a:ea typeface="ＭＳ Ｐゴシック" pitchFamily="-112" charset="-128"/>
                <a:cs typeface="ＭＳ Ｐゴシック" pitchFamily="-112" charset="-128"/>
              </a:rPr>
              <a:t>日本版</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タイトル 1"/>
          <p:cNvSpPr>
            <a:spLocks noGrp="1"/>
          </p:cNvSpPr>
          <p:nvPr>
            <p:ph type="title"/>
          </p:nvPr>
        </p:nvSpPr>
        <p:spPr/>
        <p:txBody>
          <a:bodyPr/>
          <a:lstStyle/>
          <a:p>
            <a:pPr eaLnBrk="1" hangingPunct="1"/>
            <a:r>
              <a:rPr lang="ja-JP" altLang="en-US">
                <a:solidFill>
                  <a:srgbClr val="FBF938"/>
                </a:solidFill>
                <a:latin typeface="ＭＳ Ｐゴシック" charset="-128"/>
                <a:ea typeface="ＭＳ Ｐゴシック" charset="-128"/>
                <a:cs typeface="ＭＳ Ｐゴシック" charset="-128"/>
              </a:rPr>
              <a:t>ステップ</a:t>
            </a:r>
            <a:r>
              <a:rPr lang="en-US" altLang="ja-JP">
                <a:solidFill>
                  <a:srgbClr val="FBF938"/>
                </a:solidFill>
                <a:latin typeface="ＭＳ Ｐゴシック" charset="-128"/>
                <a:ea typeface="ＭＳ Ｐゴシック" charset="-128"/>
                <a:cs typeface="ＭＳ Ｐゴシック" charset="-128"/>
              </a:rPr>
              <a:t> </a:t>
            </a:r>
            <a:r>
              <a:rPr lang="ja-JP" altLang="en-US">
                <a:solidFill>
                  <a:srgbClr val="FBF938"/>
                </a:solidFill>
                <a:latin typeface="ＭＳ Ｐゴシック" charset="-128"/>
                <a:ea typeface="ＭＳ Ｐゴシック" charset="-128"/>
                <a:cs typeface="ＭＳ Ｐゴシック" charset="-128"/>
              </a:rPr>
              <a:t>３</a:t>
            </a:r>
          </a:p>
        </p:txBody>
      </p:sp>
      <p:sp>
        <p:nvSpPr>
          <p:cNvPr id="57347" name="コンテンツ プレースホルダ 2"/>
          <p:cNvSpPr>
            <a:spLocks noGrp="1"/>
          </p:cNvSpPr>
          <p:nvPr>
            <p:ph idx="1"/>
          </p:nvPr>
        </p:nvSpPr>
        <p:spPr/>
        <p:txBody>
          <a:bodyPr/>
          <a:lstStyle/>
          <a:p>
            <a:pPr eaLnBrk="1" hangingPunct="1">
              <a:buFont typeface="Arial" charset="0"/>
              <a:buNone/>
            </a:pPr>
            <a:endParaRPr lang="en-US" altLang="ja-JP" dirty="0">
              <a:latin typeface="ＭＳ Ｐゴシック" charset="-128"/>
              <a:ea typeface="ＭＳ Ｐゴシック" charset="-128"/>
              <a:cs typeface="ＭＳ Ｐゴシック" charset="-128"/>
            </a:endParaRPr>
          </a:p>
          <a:p>
            <a:pPr algn="ctr" eaLnBrk="1" hangingPunct="1">
              <a:buFont typeface="Arial" charset="0"/>
              <a:buNone/>
            </a:pPr>
            <a:r>
              <a:rPr lang="ja-JP" altLang="en-US" sz="5400" dirty="0">
                <a:solidFill>
                  <a:srgbClr val="FFFF00"/>
                </a:solidFill>
                <a:latin typeface="ＭＳ Ｐゴシック" charset="-128"/>
                <a:ea typeface="ＭＳ Ｐゴシック" charset="-128"/>
                <a:cs typeface="ＭＳ Ｐゴシック" charset="-128"/>
              </a:rPr>
              <a:t>蘇生の初期対応</a:t>
            </a:r>
          </a:p>
        </p:txBody>
      </p:sp>
    </p:spTree>
  </p:cSld>
  <p:clrMapOvr>
    <a:masterClrMapping/>
  </p:clrMapOvr>
  <p:transition>
    <p:zoom/>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1"/>
          <p:cNvSpPr>
            <a:spLocks noGrp="1" noChangeArrowheads="1"/>
          </p:cNvSpPr>
          <p:nvPr>
            <p:ph type="title"/>
          </p:nvPr>
        </p:nvSpPr>
        <p:spPr>
          <a:xfrm>
            <a:off x="0" y="-1"/>
            <a:ext cx="9144000" cy="2098623"/>
          </a:xfrm>
        </p:spPr>
        <p:txBody>
          <a:bodyPr rIns="132080"/>
          <a:lstStyle/>
          <a:p>
            <a:pPr marL="65088" eaLnBrk="1" hangingPunct="1"/>
            <a:r>
              <a:rPr lang="ja-JP" altLang="en-US" sz="4000" dirty="0">
                <a:solidFill>
                  <a:srgbClr val="FFFF00"/>
                </a:solidFill>
                <a:latin typeface="ＭＳ Ｐゴシック" charset="-128"/>
                <a:ea typeface="ＭＳ Ｐゴシック" charset="-128"/>
                <a:cs typeface="ＭＳ Ｐゴシック" charset="-128"/>
              </a:rPr>
              <a:t>出生時の３項目のいずれかに</a:t>
            </a:r>
            <a:r>
              <a:rPr lang="en-US" altLang="ja-JP" sz="4000" dirty="0">
                <a:solidFill>
                  <a:srgbClr val="FFFF00"/>
                </a:solidFill>
                <a:latin typeface="ＭＳ Ｐゴシック" charset="-128"/>
                <a:ea typeface="ＭＳ Ｐゴシック" charset="-128"/>
                <a:cs typeface="ＭＳ Ｐゴシック" charset="-128"/>
              </a:rPr>
              <a:t/>
            </a:r>
            <a:br>
              <a:rPr lang="en-US" altLang="ja-JP" sz="4000" dirty="0">
                <a:solidFill>
                  <a:srgbClr val="FFFF00"/>
                </a:solidFill>
                <a:latin typeface="ＭＳ Ｐゴシック" charset="-128"/>
                <a:ea typeface="ＭＳ Ｐゴシック" charset="-128"/>
                <a:cs typeface="ＭＳ Ｐゴシック" charset="-128"/>
              </a:rPr>
            </a:br>
            <a:r>
              <a:rPr lang="ja-JP" altLang="en-US" sz="4000" dirty="0">
                <a:solidFill>
                  <a:srgbClr val="FFFF00"/>
                </a:solidFill>
                <a:latin typeface="ＭＳ Ｐゴシック" charset="-128"/>
                <a:ea typeface="ＭＳ Ｐゴシック" charset="-128"/>
                <a:cs typeface="ＭＳ Ｐゴシック" charset="-128"/>
              </a:rPr>
              <a:t>問題がある場合</a:t>
            </a:r>
          </a:p>
        </p:txBody>
      </p:sp>
      <p:sp>
        <p:nvSpPr>
          <p:cNvPr id="58371" name="Rectangle 3"/>
          <p:cNvSpPr>
            <a:spLocks/>
          </p:cNvSpPr>
          <p:nvPr/>
        </p:nvSpPr>
        <p:spPr bwMode="auto">
          <a:xfrm>
            <a:off x="1219200" y="6096000"/>
            <a:ext cx="6400800" cy="533400"/>
          </a:xfrm>
          <a:prstGeom prst="rect">
            <a:avLst/>
          </a:prstGeom>
          <a:noFill/>
          <a:ln w="12700">
            <a:noFill/>
            <a:miter lim="800000"/>
            <a:headEnd/>
            <a:tailEnd/>
          </a:ln>
        </p:spPr>
        <p:txBody>
          <a:bodyPr lIns="0" tIns="0" rIns="0" bIns="0">
            <a:prstTxWarp prst="textNoShape">
              <a:avLst/>
            </a:prstTxWarp>
          </a:bodyPr>
          <a:lstStyle/>
          <a:p>
            <a:pPr algn="ctr">
              <a:lnSpc>
                <a:spcPts val="3500"/>
              </a:lnSpc>
              <a:tabLst>
                <a:tab pos="914400" algn="l"/>
                <a:tab pos="1828800" algn="l"/>
                <a:tab pos="2743200" algn="l"/>
                <a:tab pos="3657600" algn="l"/>
                <a:tab pos="4572000" algn="l"/>
                <a:tab pos="5486400" algn="l"/>
                <a:tab pos="6400800" algn="l"/>
              </a:tabLst>
            </a:pPr>
            <a:r>
              <a:rPr kumimoji="0" lang="ja-JP" altLang="en-US" sz="2800">
                <a:solidFill>
                  <a:srgbClr val="FFCCFF"/>
                </a:solidFill>
                <a:latin typeface="ＭＳ Ｐゴシック" charset="-128"/>
                <a:sym typeface="Osaka" charset="-128"/>
              </a:rPr>
              <a:t>蘇生の初期処置へ</a:t>
            </a:r>
          </a:p>
        </p:txBody>
      </p:sp>
      <p:pic>
        <p:nvPicPr>
          <p:cNvPr id="238593" name="Picture 1"/>
          <p:cNvPicPr>
            <a:picLocks noChangeAspect="1" noChangeArrowheads="1"/>
          </p:cNvPicPr>
          <p:nvPr/>
        </p:nvPicPr>
        <p:blipFill>
          <a:blip r:embed="rId3"/>
          <a:srcRect/>
          <a:stretch>
            <a:fillRect/>
          </a:stretch>
        </p:blipFill>
        <p:spPr bwMode="auto">
          <a:xfrm>
            <a:off x="1843790" y="1880408"/>
            <a:ext cx="5335171" cy="4159353"/>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5" name="Rectangle 7"/>
          <p:cNvSpPr>
            <a:spLocks noGrp="1" noChangeArrowheads="1"/>
          </p:cNvSpPr>
          <p:nvPr>
            <p:ph type="title"/>
          </p:nvPr>
        </p:nvSpPr>
        <p:spPr>
          <a:xfrm>
            <a:off x="228600" y="649570"/>
            <a:ext cx="8686800" cy="759502"/>
          </a:xfrm>
        </p:spPr>
        <p:txBody>
          <a:bodyPr/>
          <a:lstStyle/>
          <a:p>
            <a:pPr marL="233363" indent="-233363">
              <a:spcBef>
                <a:spcPct val="50000"/>
              </a:spcBef>
              <a:defRPr/>
            </a:pPr>
            <a:r>
              <a:rPr lang="ja-JP" altLang="en-US" sz="4000" b="1" dirty="0" smtClean="0">
                <a:solidFill>
                  <a:srgbClr val="FFFF00"/>
                </a:solidFill>
                <a:ea typeface="ＭＳ Ｐゴシック" pitchFamily="-109" charset="-128"/>
                <a:cs typeface="ＭＳ Ｐゴシック" pitchFamily="-109" charset="-128"/>
              </a:rPr>
              <a:t>蘇生の初期処置</a:t>
            </a:r>
            <a:endParaRPr lang="en-US" altLang="ja-JP" sz="3200" b="1" dirty="0">
              <a:solidFill>
                <a:srgbClr val="FFFF00"/>
              </a:solidFill>
            </a:endParaRPr>
          </a:p>
        </p:txBody>
      </p:sp>
      <p:sp>
        <p:nvSpPr>
          <p:cNvPr id="65539" name="Text Box 8"/>
          <p:cNvSpPr txBox="1">
            <a:spLocks noChangeArrowheads="1"/>
          </p:cNvSpPr>
          <p:nvPr/>
        </p:nvSpPr>
        <p:spPr bwMode="auto">
          <a:xfrm>
            <a:off x="2424413" y="1359110"/>
            <a:ext cx="4267200" cy="584200"/>
          </a:xfrm>
          <a:prstGeom prst="rect">
            <a:avLst/>
          </a:prstGeom>
          <a:noFill/>
          <a:ln w="12700">
            <a:noFill/>
            <a:miter lim="800000"/>
            <a:headEnd type="none" w="sm" len="sm"/>
            <a:tailEnd type="none" w="sm" len="sm"/>
          </a:ln>
        </p:spPr>
        <p:txBody>
          <a:bodyPr>
            <a:prstTxWarp prst="textNoShape">
              <a:avLst/>
            </a:prstTxWarp>
            <a:spAutoFit/>
          </a:bodyPr>
          <a:lstStyle/>
          <a:p>
            <a:pPr marL="233363" indent="-233363" algn="ctr">
              <a:spcBef>
                <a:spcPct val="50000"/>
              </a:spcBef>
            </a:pPr>
            <a:r>
              <a:rPr lang="ja-JP" altLang="en-US" sz="3200" b="1" dirty="0">
                <a:solidFill>
                  <a:srgbClr val="FFFF00"/>
                </a:solidFill>
                <a:latin typeface="Arial" pitchFamily="-112" charset="0"/>
                <a:ea typeface="ＭＳ Ｐゴシック" pitchFamily="-112" charset="-128"/>
                <a:cs typeface="ＭＳ Ｐゴシック" pitchFamily="-112" charset="-128"/>
              </a:rPr>
              <a:t>早産児の体温保持</a:t>
            </a:r>
            <a:endParaRPr lang="en-US" altLang="ja-JP" sz="3200" b="1" dirty="0">
              <a:solidFill>
                <a:srgbClr val="FFFF00"/>
              </a:solidFill>
              <a:latin typeface="Arial" pitchFamily="-112" charset="0"/>
            </a:endParaRPr>
          </a:p>
        </p:txBody>
      </p:sp>
      <p:sp>
        <p:nvSpPr>
          <p:cNvPr id="65540" name="テキスト ボックス 3"/>
          <p:cNvSpPr txBox="1">
            <a:spLocks noChangeArrowheads="1"/>
          </p:cNvSpPr>
          <p:nvPr/>
        </p:nvSpPr>
        <p:spPr bwMode="auto">
          <a:xfrm>
            <a:off x="1900238" y="152400"/>
            <a:ext cx="5262562" cy="461963"/>
          </a:xfrm>
          <a:prstGeom prst="rect">
            <a:avLst/>
          </a:prstGeom>
          <a:noFill/>
          <a:ln w="9525">
            <a:noFill/>
            <a:miter lim="800000"/>
            <a:headEnd/>
            <a:tailEnd/>
          </a:ln>
        </p:spPr>
        <p:txBody>
          <a:bodyPr wrap="none">
            <a:prstTxWarp prst="textNoShape">
              <a:avLst/>
            </a:prstTxWarp>
            <a:spAutoFit/>
          </a:bodyPr>
          <a:lstStyle/>
          <a:p>
            <a:r>
              <a:rPr lang="ja-JP" altLang="en-US" sz="2400" b="1" dirty="0">
                <a:solidFill>
                  <a:srgbClr val="FF6FCF"/>
                </a:solidFill>
              </a:rPr>
              <a:t>新生児心肺蘇生法で何が変わったか</a:t>
            </a:r>
            <a:r>
              <a:rPr lang="en-US" altLang="ja-JP" sz="2400" b="1" dirty="0">
                <a:solidFill>
                  <a:srgbClr val="FF6FCF"/>
                </a:solidFill>
              </a:rPr>
              <a:t>?</a:t>
            </a:r>
            <a:endParaRPr kumimoji="1" lang="ja-JP" altLang="en-US" sz="2400" b="1" dirty="0">
              <a:solidFill>
                <a:srgbClr val="FF6FCF"/>
              </a:solidFill>
            </a:endParaRPr>
          </a:p>
        </p:txBody>
      </p:sp>
      <p:sp>
        <p:nvSpPr>
          <p:cNvPr id="65541" name="テキスト ボックス 4"/>
          <p:cNvSpPr txBox="1">
            <a:spLocks noChangeArrowheads="1"/>
          </p:cNvSpPr>
          <p:nvPr/>
        </p:nvSpPr>
        <p:spPr bwMode="auto">
          <a:xfrm>
            <a:off x="629587" y="2094880"/>
            <a:ext cx="7981013" cy="1200329"/>
          </a:xfrm>
          <a:prstGeom prst="rect">
            <a:avLst/>
          </a:prstGeom>
          <a:noFill/>
          <a:ln w="9525">
            <a:noFill/>
            <a:miter lim="800000"/>
            <a:headEnd/>
            <a:tailEnd/>
          </a:ln>
        </p:spPr>
        <p:txBody>
          <a:bodyPr wrap="square">
            <a:prstTxWarp prst="textNoShape">
              <a:avLst/>
            </a:prstTxWarp>
            <a:spAutoFit/>
          </a:bodyPr>
          <a:lstStyle/>
          <a:p>
            <a:r>
              <a:rPr lang="ja-JP" altLang="en-US" sz="2400" b="1" dirty="0" smtClean="0">
                <a:solidFill>
                  <a:schemeClr val="bg1"/>
                </a:solidFill>
              </a:rPr>
              <a:t>●  在胎</a:t>
            </a:r>
            <a:r>
              <a:rPr lang="en-US" altLang="ja-JP" sz="2400" b="1" dirty="0">
                <a:solidFill>
                  <a:schemeClr val="bg1"/>
                </a:solidFill>
              </a:rPr>
              <a:t>28</a:t>
            </a:r>
            <a:r>
              <a:rPr lang="ja-JP" altLang="en-US" sz="2400" b="1" dirty="0">
                <a:solidFill>
                  <a:schemeClr val="bg1"/>
                </a:solidFill>
              </a:rPr>
              <a:t>週未満の新生児は、出生直後にポリエチレン</a:t>
            </a:r>
            <a:r>
              <a:rPr lang="ja-JP" altLang="en-US" sz="2400" b="1" dirty="0" smtClean="0">
                <a:solidFill>
                  <a:schemeClr val="bg1"/>
                </a:solidFill>
              </a:rPr>
              <a:t>の　</a:t>
            </a:r>
          </a:p>
          <a:p>
            <a:r>
              <a:rPr lang="ja-JP" altLang="en-US" sz="2400" b="1" dirty="0" smtClean="0">
                <a:solidFill>
                  <a:schemeClr val="bg1"/>
                </a:solidFill>
              </a:rPr>
              <a:t>　　ラップ</a:t>
            </a:r>
            <a:r>
              <a:rPr lang="ja-JP" altLang="en-US" sz="2400" b="1" dirty="0">
                <a:solidFill>
                  <a:schemeClr val="bg1"/>
                </a:solidFill>
              </a:rPr>
              <a:t>か袋で完全に首から下を包み、</a:t>
            </a:r>
            <a:r>
              <a:rPr lang="ja-JP" altLang="en-US" sz="2400" b="1" dirty="0" smtClean="0">
                <a:solidFill>
                  <a:schemeClr val="bg1"/>
                </a:solidFill>
              </a:rPr>
              <a:t>ラジアントウォーマ　</a:t>
            </a:r>
          </a:p>
          <a:p>
            <a:r>
              <a:rPr lang="ja-JP" altLang="en-US" sz="2400" b="1" dirty="0" smtClean="0">
                <a:solidFill>
                  <a:schemeClr val="bg1"/>
                </a:solidFill>
              </a:rPr>
              <a:t>　　の</a:t>
            </a:r>
            <a:r>
              <a:rPr lang="ja-JP" altLang="en-US" sz="2400" b="1" dirty="0">
                <a:solidFill>
                  <a:schemeClr val="bg1"/>
                </a:solidFill>
              </a:rPr>
              <a:t>下で</a:t>
            </a:r>
            <a:r>
              <a:rPr lang="ja-JP" altLang="en-US" sz="2400" b="1" dirty="0" smtClean="0">
                <a:solidFill>
                  <a:schemeClr val="bg1"/>
                </a:solidFill>
              </a:rPr>
              <a:t>処置する。</a:t>
            </a:r>
            <a:endParaRPr lang="en-US" altLang="ja-JP" sz="2400" dirty="0">
              <a:solidFill>
                <a:schemeClr val="tx1"/>
              </a:solidFill>
            </a:endParaRPr>
          </a:p>
        </p:txBody>
      </p:sp>
      <p:pic>
        <p:nvPicPr>
          <p:cNvPr id="65542" name="Picture 8" descr="polyethylene wrap"/>
          <p:cNvPicPr>
            <a:picLocks noChangeAspect="1" noChangeArrowheads="1"/>
          </p:cNvPicPr>
          <p:nvPr/>
        </p:nvPicPr>
        <p:blipFill>
          <a:blip r:embed="rId2"/>
          <a:srcRect/>
          <a:stretch>
            <a:fillRect/>
          </a:stretch>
        </p:blipFill>
        <p:spPr bwMode="auto">
          <a:xfrm>
            <a:off x="1356518" y="4054781"/>
            <a:ext cx="2895600" cy="1798638"/>
          </a:xfrm>
          <a:prstGeom prst="rect">
            <a:avLst/>
          </a:prstGeom>
          <a:noFill/>
          <a:ln w="9525">
            <a:noFill/>
            <a:miter lim="800000"/>
            <a:headEnd/>
            <a:tailEnd/>
          </a:ln>
        </p:spPr>
      </p:pic>
      <p:pic>
        <p:nvPicPr>
          <p:cNvPr id="65543" name="図 7" descr="名称未設定.jpg"/>
          <p:cNvPicPr>
            <a:picLocks noChangeAspect="1"/>
          </p:cNvPicPr>
          <p:nvPr/>
        </p:nvPicPr>
        <p:blipFill>
          <a:blip r:embed="rId3"/>
          <a:srcRect/>
          <a:stretch>
            <a:fillRect/>
          </a:stretch>
        </p:blipFill>
        <p:spPr bwMode="auto">
          <a:xfrm>
            <a:off x="4937918" y="4054781"/>
            <a:ext cx="3078163" cy="1828800"/>
          </a:xfrm>
          <a:prstGeom prst="rect">
            <a:avLst/>
          </a:prstGeom>
          <a:noFill/>
          <a:ln w="9525">
            <a:noFill/>
            <a:miter lim="800000"/>
            <a:headEnd/>
            <a:tailEnd/>
          </a:ln>
        </p:spPr>
      </p:pic>
      <p:sp>
        <p:nvSpPr>
          <p:cNvPr id="8" name="テキスト ボックス 7"/>
          <p:cNvSpPr txBox="1"/>
          <p:nvPr/>
        </p:nvSpPr>
        <p:spPr>
          <a:xfrm>
            <a:off x="644578" y="3405645"/>
            <a:ext cx="7981012" cy="461665"/>
          </a:xfrm>
          <a:prstGeom prst="rect">
            <a:avLst/>
          </a:prstGeom>
          <a:noFill/>
        </p:spPr>
        <p:txBody>
          <a:bodyPr wrap="square" rtlCol="0">
            <a:spAutoFit/>
          </a:bodyPr>
          <a:lstStyle/>
          <a:p>
            <a:r>
              <a:rPr lang="ja-JP" altLang="en-US" sz="2400" dirty="0" smtClean="0">
                <a:solidFill>
                  <a:srgbClr val="FF6464"/>
                </a:solidFill>
              </a:rPr>
              <a:t>●  </a:t>
            </a:r>
            <a:r>
              <a:rPr lang="ja-JP" altLang="en-US" sz="2400" b="1" dirty="0" smtClean="0">
                <a:solidFill>
                  <a:srgbClr val="FF6464"/>
                </a:solidFill>
              </a:rPr>
              <a:t>在胎</a:t>
            </a:r>
            <a:r>
              <a:rPr lang="en-US" altLang="ja-JP" sz="2400" b="1" dirty="0" smtClean="0">
                <a:solidFill>
                  <a:srgbClr val="FF6464"/>
                </a:solidFill>
              </a:rPr>
              <a:t>28</a:t>
            </a:r>
            <a:r>
              <a:rPr lang="ja-JP" altLang="en-US" sz="2400" b="1" dirty="0" smtClean="0">
                <a:solidFill>
                  <a:srgbClr val="FF6464"/>
                </a:solidFill>
              </a:rPr>
              <a:t>週未満の新生児では分娩室の室温は</a:t>
            </a:r>
            <a:r>
              <a:rPr lang="en-US" altLang="ja-JP" sz="2400" b="1" dirty="0" smtClean="0">
                <a:solidFill>
                  <a:srgbClr val="FF6464"/>
                </a:solidFill>
              </a:rPr>
              <a:t>26℃</a:t>
            </a:r>
            <a:r>
              <a:rPr lang="ja-JP" altLang="en-US" sz="2400" b="1" dirty="0" smtClean="0">
                <a:solidFill>
                  <a:srgbClr val="FF6464"/>
                </a:solidFill>
              </a:rPr>
              <a:t>以上</a:t>
            </a:r>
            <a:endParaRPr kumimoji="1" lang="ja-JP" altLang="en-US" sz="2400" dirty="0">
              <a:solidFill>
                <a:srgbClr val="FF6464"/>
              </a:solidFill>
            </a:endParaRPr>
          </a:p>
        </p:txBody>
      </p:sp>
      <p:sp>
        <p:nvSpPr>
          <p:cNvPr id="9" name="テキスト ボックス 8"/>
          <p:cNvSpPr txBox="1"/>
          <p:nvPr/>
        </p:nvSpPr>
        <p:spPr>
          <a:xfrm>
            <a:off x="1499013" y="5986425"/>
            <a:ext cx="6522988" cy="584775"/>
          </a:xfrm>
          <a:prstGeom prst="rect">
            <a:avLst/>
          </a:prstGeom>
          <a:noFill/>
        </p:spPr>
        <p:txBody>
          <a:bodyPr wrap="square" rtlCol="0">
            <a:spAutoFit/>
          </a:bodyPr>
          <a:lstStyle/>
          <a:p>
            <a:r>
              <a:rPr lang="en-US" altLang="ja-JP" sz="1600" dirty="0" smtClean="0">
                <a:solidFill>
                  <a:schemeClr val="bg1"/>
                </a:solidFill>
              </a:rPr>
              <a:t>※ </a:t>
            </a:r>
            <a:r>
              <a:rPr lang="ja-JP" altLang="en-US" sz="1600" dirty="0" smtClean="0">
                <a:solidFill>
                  <a:schemeClr val="bg1"/>
                </a:solidFill>
              </a:rPr>
              <a:t>出生直後にポリエチレンのラップか袋を用いる場合に、皮膚の乾燥を</a:t>
            </a:r>
          </a:p>
          <a:p>
            <a:r>
              <a:rPr kumimoji="1" lang="ja-JP" altLang="en-US" sz="1600" dirty="0" smtClean="0">
                <a:solidFill>
                  <a:schemeClr val="bg1"/>
                </a:solidFill>
              </a:rPr>
              <a:t>　　行うべきか否かに関するエビデンスはない。</a:t>
            </a:r>
            <a:endParaRPr kumimoji="1" lang="ja-JP" altLang="en-US" sz="1600" dirty="0">
              <a:solidFill>
                <a:schemeClr val="bg1"/>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3066</TotalTime>
  <Words>3191</Words>
  <Application>Microsoft Office PowerPoint</Application>
  <PresentationFormat>画面に合わせる (4:3)</PresentationFormat>
  <Paragraphs>880</Paragraphs>
  <Slides>63</Slides>
  <Notes>35</Notes>
  <HiddenSlides>0</HiddenSlides>
  <MMClips>0</MMClips>
  <ScaleCrop>false</ScaleCrop>
  <HeadingPairs>
    <vt:vector size="4" baseType="variant">
      <vt:variant>
        <vt:lpstr>テーマ</vt:lpstr>
      </vt:variant>
      <vt:variant>
        <vt:i4>1</vt:i4>
      </vt:variant>
      <vt:variant>
        <vt:lpstr>スライド タイトル</vt:lpstr>
      </vt:variant>
      <vt:variant>
        <vt:i4>63</vt:i4>
      </vt:variant>
    </vt:vector>
  </HeadingPairs>
  <TitlesOfParts>
    <vt:vector size="64" baseType="lpstr">
      <vt:lpstr>Office テーマ</vt:lpstr>
      <vt:lpstr>Consensus2005に基づく 日本版新生児蘇生法ガイドラインから Consensus2010に基づく NCPRガイドライン2010へ </vt:lpstr>
      <vt:lpstr>NCPRガイドライン2010で何が変わったか?</vt:lpstr>
      <vt:lpstr>出生直後の 新生児の評価ポイント  出生直後に次の質問をチェック。</vt:lpstr>
      <vt:lpstr>除外項目</vt:lpstr>
      <vt:lpstr>スライド 5</vt:lpstr>
      <vt:lpstr>スライド 6</vt:lpstr>
      <vt:lpstr>ステップ ３</vt:lpstr>
      <vt:lpstr>出生時の３項目のいずれかに 問題がある場合</vt:lpstr>
      <vt:lpstr>蘇生の初期処置</vt:lpstr>
      <vt:lpstr>蘇生の初期処置</vt:lpstr>
      <vt:lpstr>蘇生の初期処置</vt:lpstr>
      <vt:lpstr>スライド 12</vt:lpstr>
      <vt:lpstr>ステップ ４</vt:lpstr>
      <vt:lpstr>スライド 14</vt:lpstr>
      <vt:lpstr>蘇生開始30秒後、もしくは蘇生の初期処置が 終わったら、呼吸、心拍数を評価する</vt:lpstr>
      <vt:lpstr>蘇生の初期処置後の評価  まず「呼吸」と「心拍」(+酸素化）</vt:lpstr>
      <vt:lpstr>スライド 17</vt:lpstr>
      <vt:lpstr>スライド 18</vt:lpstr>
      <vt:lpstr>蘇生の初期処置後の評価</vt:lpstr>
      <vt:lpstr>Defining the Reference Range for Oxygen Saturation for Infants After Birth Jennifer A.Dawson, C.Omar F.kamlin, Maximo Vento, Connie Wong, Tim J.Cole, Susan M. Donath, Peter G. Davis and Colin J. Morley Pediatrics published online May 3,2010; DOI: 10.1542/peds.2009-1510</vt:lpstr>
      <vt:lpstr>スライド 21</vt:lpstr>
      <vt:lpstr>スライド 22</vt:lpstr>
      <vt:lpstr>スライド 23</vt:lpstr>
      <vt:lpstr>スライド 24</vt:lpstr>
      <vt:lpstr>Mask CPAP</vt:lpstr>
      <vt:lpstr>T ピース蘇生器による人工呼吸</vt:lpstr>
      <vt:lpstr>最大吸気圧PIPと呼気終末陽圧PEEP</vt:lpstr>
      <vt:lpstr>CPAPかフリーフロー酸素投与30秒後でも SpO2低値かチアノーゼ＋努力呼吸</vt:lpstr>
      <vt:lpstr>　ステップ４の２ 　　人工呼吸</vt:lpstr>
      <vt:lpstr>スライド 30</vt:lpstr>
      <vt:lpstr>蘇生の初期処置後にまず呼吸、心拍数を評価する →自発呼吸がない、または心拍100未満/分のときは直ちに人工呼吸</vt:lpstr>
      <vt:lpstr>バッグ・マスク人工呼吸</vt:lpstr>
      <vt:lpstr>スライド 33</vt:lpstr>
      <vt:lpstr>人工呼吸時に過剰酸素投与を回避 するために必要なもの</vt:lpstr>
      <vt:lpstr>ブレンダーが無くて酸素を投与する場合</vt:lpstr>
      <vt:lpstr>ステップ ５</vt:lpstr>
      <vt:lpstr>スライド 37</vt:lpstr>
      <vt:lpstr> 胸骨圧迫の適応</vt:lpstr>
      <vt:lpstr>スライド 39</vt:lpstr>
      <vt:lpstr>胸骨圧迫によっても 改善しない場合</vt:lpstr>
      <vt:lpstr>アドレナリン：投与経路と量</vt:lpstr>
      <vt:lpstr>スライド 42</vt:lpstr>
      <vt:lpstr>スライド 43</vt:lpstr>
      <vt:lpstr>T ピース蘇生器による人工呼吸</vt:lpstr>
      <vt:lpstr>スライド 45</vt:lpstr>
      <vt:lpstr>適応基準（案）</vt:lpstr>
      <vt:lpstr>除外基準</vt:lpstr>
      <vt:lpstr>冷却方法と期間、復温</vt:lpstr>
      <vt:lpstr>スライド 49</vt:lpstr>
      <vt:lpstr>スライド 50</vt:lpstr>
      <vt:lpstr>スライド 51</vt:lpstr>
      <vt:lpstr>スライド 52</vt:lpstr>
      <vt:lpstr>スライド 53</vt:lpstr>
      <vt:lpstr>Consensus 2010での新生児心肺蘇生法の 主な変更点と追加点 </vt:lpstr>
      <vt:lpstr>日本版新生児蘇生法ガイドライン情報入手源</vt:lpstr>
      <vt:lpstr>修了認定料・更新料</vt:lpstr>
      <vt:lpstr>修了認定カード</vt:lpstr>
      <vt:lpstr>修了認定カード</vt:lpstr>
      <vt:lpstr>緊急アップデート説明会</vt:lpstr>
      <vt:lpstr>Consensus2005からConsensus2010へ移行処置</vt:lpstr>
      <vt:lpstr>インストラクターの方へのお知らせ</vt:lpstr>
      <vt:lpstr>スライド 62</vt:lpstr>
      <vt:lpstr>スライド 63</vt:lpstr>
    </vt:vector>
  </TitlesOfParts>
  <Company>埼玉医科大学総合医療センター</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新生児蘇生法(NCPR)普及事業の課題とILCORのConsensus2010導入経過</dc:title>
  <dc:creator>51回日本未熟児新生児学会事務局</dc:creator>
  <cp:lastModifiedBy>日本周産期・新生児医学会</cp:lastModifiedBy>
  <cp:revision>173</cp:revision>
  <dcterms:created xsi:type="dcterms:W3CDTF">2010-11-20T02:31:42Z</dcterms:created>
  <dcterms:modified xsi:type="dcterms:W3CDTF">2010-11-29T08:28:42Z</dcterms:modified>
</cp:coreProperties>
</file>